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71" r:id="rId6"/>
    <p:sldId id="272" r:id="rId7"/>
    <p:sldId id="273" r:id="rId8"/>
    <p:sldId id="274" r:id="rId9"/>
    <p:sldId id="262" r:id="rId10"/>
    <p:sldId id="265" r:id="rId11"/>
    <p:sldId id="275" r:id="rId12"/>
    <p:sldId id="276" r:id="rId13"/>
    <p:sldId id="277" r:id="rId14"/>
    <p:sldId id="278" r:id="rId15"/>
    <p:sldId id="279" r:id="rId16"/>
    <p:sldId id="280" r:id="rId1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สี่เหลี่ยมผืนผ้า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สี่เหลี่ยมผืนผ้า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สี่เหลี่ยมผืนผ้า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สี่เหลี่ยมผืนผ้า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สี่เหลี่ยมผืนผ้า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รูปแบบอิสระ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รูปแบบอิสระ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รูปแบบอิสระ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รูปแบบอิสระ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รูปแบบอิสระ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รูปแบบอิสระ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รูปแบบอิสระ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รูปแบบอิสระ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รูปแบบอิสระ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รูปแบบอิสระ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รูปแบบอิสระ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รูปแบบอิสระ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รูปแบบอิสระ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รูปแบบอิสระ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สี่เหลี่ยมผืนผ้า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สี่เหลี่ยมผืนผ้า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สี่เหลี่ยมผืนผ้า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ตัวเชื่อมต่อตรง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กลุ่ม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ตัวเชื่อมต่อตรง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grpSp>
        <p:nvGrpSpPr>
          <p:cNvPr id="14" name="กลุ่ม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ตัวเชื่อมต่อตรง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กลุ่ม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ตัวเชื่อมต่อตรง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27584" y="2564904"/>
            <a:ext cx="7772400" cy="1296144"/>
          </a:xfrm>
        </p:spPr>
        <p:txBody>
          <a:bodyPr/>
          <a:lstStyle/>
          <a:p>
            <a:pPr algn="ctr"/>
            <a:r>
              <a:rPr lang="th-TH" sz="5400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การสร้างและการใช้งานฟังก์ชัน</a:t>
            </a:r>
            <a:endParaRPr lang="th-TH" sz="5400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th-TH" sz="6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sz="6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th-TH" sz="6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72008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การผ่านค่าแบบ </a:t>
            </a:r>
            <a:r>
              <a:rPr lang="en-US" sz="36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Pass by Value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052736"/>
            <a:ext cx="7772400" cy="55446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&lt;?</a:t>
            </a:r>
            <a:r>
              <a:rPr lang="en-US" b="1" dirty="0" err="1" smtClean="0"/>
              <a:t>php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function </a:t>
            </a:r>
            <a:r>
              <a:rPr lang="en-US" b="1" dirty="0" err="1" smtClean="0"/>
              <a:t>Passvalue</a:t>
            </a:r>
            <a:r>
              <a:rPr lang="en-US" b="1" dirty="0" smtClean="0"/>
              <a:t>($a)</a:t>
            </a:r>
          </a:p>
          <a:p>
            <a:pPr>
              <a:buNone/>
            </a:pP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$a = $a + 10;</a:t>
            </a:r>
          </a:p>
          <a:p>
            <a:pPr>
              <a:buNone/>
            </a:pPr>
            <a:r>
              <a:rPr lang="en-US" b="1" dirty="0" smtClean="0"/>
              <a:t>	echo </a:t>
            </a:r>
            <a:r>
              <a:rPr lang="en-US" b="1" dirty="0"/>
              <a:t>“</a:t>
            </a:r>
            <a:r>
              <a:rPr lang="th-TH" b="1" dirty="0"/>
              <a:t>ค่าของตัวแปร </a:t>
            </a:r>
            <a:r>
              <a:rPr lang="en-US" b="1" dirty="0"/>
              <a:t>\$a </a:t>
            </a:r>
            <a:r>
              <a:rPr lang="th-TH" b="1" dirty="0" smtClean="0"/>
              <a:t>ในฟังก์ชัน </a:t>
            </a:r>
            <a:r>
              <a:rPr lang="en-US" b="1" dirty="0"/>
              <a:t>= $a&lt;</a:t>
            </a:r>
            <a:r>
              <a:rPr lang="en-US" b="1" dirty="0" err="1"/>
              <a:t>br</a:t>
            </a:r>
            <a:r>
              <a:rPr lang="en-US" b="1" dirty="0" smtClean="0"/>
              <a:t>&gt;”;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  <a:p>
            <a:pPr>
              <a:buNone/>
            </a:pPr>
            <a:r>
              <a:rPr lang="en-US" b="1" dirty="0" smtClean="0"/>
              <a:t>$a = 100;</a:t>
            </a:r>
          </a:p>
          <a:p>
            <a:pPr>
              <a:buNone/>
            </a:pPr>
            <a:r>
              <a:rPr lang="en-US" b="1" dirty="0" smtClean="0"/>
              <a:t> echo “</a:t>
            </a:r>
            <a:r>
              <a:rPr lang="th-TH" b="1" dirty="0" smtClean="0"/>
              <a:t>ค่าของตัวแปร </a:t>
            </a:r>
            <a:r>
              <a:rPr lang="en-US" b="1" dirty="0" smtClean="0"/>
              <a:t>\$a </a:t>
            </a:r>
            <a:r>
              <a:rPr lang="th-TH" b="1" dirty="0" smtClean="0"/>
              <a:t>ก่อนผ่านให้ฟังก์ชัน </a:t>
            </a:r>
            <a:r>
              <a:rPr lang="en-US" b="1" dirty="0" smtClean="0"/>
              <a:t>= $a&lt;</a:t>
            </a:r>
            <a:r>
              <a:rPr lang="en-US" b="1" dirty="0" err="1" smtClean="0"/>
              <a:t>br</a:t>
            </a:r>
            <a:r>
              <a:rPr lang="en-US" b="1" dirty="0" smtClean="0"/>
              <a:t>&gt;”;</a:t>
            </a:r>
          </a:p>
          <a:p>
            <a:pPr>
              <a:buNone/>
            </a:pPr>
            <a:r>
              <a:rPr lang="en-US" b="1" dirty="0" err="1" smtClean="0"/>
              <a:t>Passvalue</a:t>
            </a:r>
            <a:r>
              <a:rPr lang="en-US" b="1" dirty="0" smtClean="0"/>
              <a:t>($a);</a:t>
            </a:r>
          </a:p>
          <a:p>
            <a:pPr>
              <a:buNone/>
            </a:pPr>
            <a:r>
              <a:rPr lang="en-US" b="1" dirty="0"/>
              <a:t>echo “</a:t>
            </a:r>
            <a:r>
              <a:rPr lang="th-TH" b="1" dirty="0"/>
              <a:t>ค่าของตัวแปร </a:t>
            </a:r>
            <a:r>
              <a:rPr lang="en-US" b="1" dirty="0"/>
              <a:t>\$a </a:t>
            </a:r>
            <a:r>
              <a:rPr lang="th-TH" b="1" dirty="0" smtClean="0"/>
              <a:t>หลังผ่าน</a:t>
            </a:r>
            <a:r>
              <a:rPr lang="th-TH" b="1" dirty="0"/>
              <a:t>ให้ฟังก์ชัน </a:t>
            </a:r>
            <a:r>
              <a:rPr lang="en-US" b="1" dirty="0"/>
              <a:t>= $</a:t>
            </a:r>
            <a:r>
              <a:rPr lang="en-US" b="1" dirty="0" smtClean="0"/>
              <a:t>a”;</a:t>
            </a:r>
          </a:p>
          <a:p>
            <a:pPr>
              <a:buNone/>
            </a:pPr>
            <a:r>
              <a:rPr lang="en-US" b="1" dirty="0" smtClean="0"/>
              <a:t>?&gt;</a:t>
            </a:r>
          </a:p>
          <a:p>
            <a:pPr>
              <a:buNone/>
            </a:pP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79208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การผ่านค่าแบบ </a:t>
            </a:r>
            <a:r>
              <a:rPr lang="en-US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Pass by Reference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052736"/>
            <a:ext cx="7772400" cy="55446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&lt;?</a:t>
            </a:r>
            <a:r>
              <a:rPr lang="en-US" b="1" dirty="0" err="1" smtClean="0"/>
              <a:t>php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function </a:t>
            </a:r>
            <a:r>
              <a:rPr lang="en-US" b="1" dirty="0" err="1" smtClean="0"/>
              <a:t>Passref</a:t>
            </a:r>
            <a:r>
              <a:rPr lang="en-US" b="1" dirty="0" smtClean="0"/>
              <a:t>(&amp;$</a:t>
            </a:r>
            <a:r>
              <a:rPr lang="en-US" b="1" dirty="0" smtClean="0"/>
              <a:t>a)</a:t>
            </a:r>
          </a:p>
          <a:p>
            <a:pPr>
              <a:buNone/>
            </a:pP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$a = $a + 10;</a:t>
            </a:r>
          </a:p>
          <a:p>
            <a:pPr>
              <a:buNone/>
            </a:pPr>
            <a:r>
              <a:rPr lang="en-US" b="1" dirty="0" smtClean="0"/>
              <a:t>	echo </a:t>
            </a:r>
            <a:r>
              <a:rPr lang="en-US" b="1" dirty="0"/>
              <a:t>“</a:t>
            </a:r>
            <a:r>
              <a:rPr lang="th-TH" b="1" dirty="0"/>
              <a:t>ค่าของตัวแปร </a:t>
            </a:r>
            <a:r>
              <a:rPr lang="en-US" b="1" dirty="0"/>
              <a:t>\$a </a:t>
            </a:r>
            <a:r>
              <a:rPr lang="th-TH" b="1" dirty="0" smtClean="0"/>
              <a:t>ในฟังก์ชัน </a:t>
            </a:r>
            <a:r>
              <a:rPr lang="en-US" b="1" dirty="0"/>
              <a:t>= $a&lt;</a:t>
            </a:r>
            <a:r>
              <a:rPr lang="en-US" b="1" dirty="0" err="1"/>
              <a:t>br</a:t>
            </a:r>
            <a:r>
              <a:rPr lang="en-US" b="1" dirty="0" smtClean="0"/>
              <a:t>&gt;”;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  <a:p>
            <a:pPr>
              <a:buNone/>
            </a:pPr>
            <a:r>
              <a:rPr lang="en-US" b="1" dirty="0" smtClean="0"/>
              <a:t>$a = 100;</a:t>
            </a:r>
          </a:p>
          <a:p>
            <a:pPr>
              <a:buNone/>
            </a:pPr>
            <a:r>
              <a:rPr lang="en-US" b="1" dirty="0" smtClean="0"/>
              <a:t> echo “</a:t>
            </a:r>
            <a:r>
              <a:rPr lang="th-TH" b="1" dirty="0" smtClean="0"/>
              <a:t>ค่าของตัวแปร </a:t>
            </a:r>
            <a:r>
              <a:rPr lang="en-US" b="1" dirty="0" smtClean="0"/>
              <a:t>\$a </a:t>
            </a:r>
            <a:r>
              <a:rPr lang="th-TH" b="1" dirty="0" smtClean="0"/>
              <a:t>ก่อนผ่านให้ฟังก์ชัน </a:t>
            </a:r>
            <a:r>
              <a:rPr lang="en-US" b="1" dirty="0" smtClean="0"/>
              <a:t>= $a&lt;</a:t>
            </a:r>
            <a:r>
              <a:rPr lang="en-US" b="1" dirty="0" err="1" smtClean="0"/>
              <a:t>br</a:t>
            </a:r>
            <a:r>
              <a:rPr lang="en-US" b="1" dirty="0" smtClean="0"/>
              <a:t>&gt;”;</a:t>
            </a:r>
          </a:p>
          <a:p>
            <a:pPr>
              <a:buNone/>
            </a:pPr>
            <a:r>
              <a:rPr lang="en-US" b="1" smtClean="0"/>
              <a:t>Passref($</a:t>
            </a:r>
            <a:r>
              <a:rPr lang="en-US" b="1" dirty="0" smtClean="0"/>
              <a:t>a);</a:t>
            </a:r>
          </a:p>
          <a:p>
            <a:pPr>
              <a:buNone/>
            </a:pPr>
            <a:r>
              <a:rPr lang="en-US" b="1" dirty="0"/>
              <a:t>echo “</a:t>
            </a:r>
            <a:r>
              <a:rPr lang="th-TH" b="1" dirty="0"/>
              <a:t>ค่าของตัวแปร </a:t>
            </a:r>
            <a:r>
              <a:rPr lang="en-US" b="1" dirty="0"/>
              <a:t>\$a </a:t>
            </a:r>
            <a:r>
              <a:rPr lang="th-TH" b="1" dirty="0" smtClean="0"/>
              <a:t>หลังผ่าน</a:t>
            </a:r>
            <a:r>
              <a:rPr lang="th-TH" b="1" dirty="0"/>
              <a:t>ให้ฟังก์ชัน </a:t>
            </a:r>
            <a:r>
              <a:rPr lang="en-US" b="1" dirty="0"/>
              <a:t>= $</a:t>
            </a:r>
            <a:r>
              <a:rPr lang="en-US" b="1" dirty="0" smtClean="0"/>
              <a:t>a”;</a:t>
            </a:r>
          </a:p>
          <a:p>
            <a:pPr>
              <a:buNone/>
            </a:pPr>
            <a:r>
              <a:rPr lang="en-US" b="1" dirty="0" smtClean="0"/>
              <a:t>?&gt;</a:t>
            </a:r>
          </a:p>
          <a:p>
            <a:pPr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98273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72008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ฟังก์ชันของ </a:t>
            </a:r>
            <a:r>
              <a:rPr lang="en-US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PHP </a:t>
            </a:r>
            <a:r>
              <a:rPr lang="en-US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ฟังก์ชันเกี่ยวกับสตริง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052736"/>
            <a:ext cx="7772400" cy="55446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sz="2400" b="1" dirty="0" err="1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ddslashes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ใช้เพิ่มเครื่องหมาย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\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ไว้ข้างหน้าตัวอักษรพิเศษ</a:t>
            </a:r>
          </a:p>
          <a:p>
            <a:r>
              <a:rPr lang="en-US" sz="2400" b="1" dirty="0" err="1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และ </a:t>
            </a:r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ใช้จัดการรหัสแอสกีของตัวอักษร</a:t>
            </a:r>
          </a:p>
          <a:p>
            <a:r>
              <a:rPr lang="en-US" sz="2400" b="1" dirty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e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xplode()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และ 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implode()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ใช้แบ่งสตริงออกเป็นสตริงย่อยๆ และรวมสตริง</a:t>
            </a:r>
          </a:p>
          <a:p>
            <a:r>
              <a:rPr lang="en-US" sz="2400" b="1" dirty="0" err="1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h</a:t>
            </a:r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tmlspeacialchars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ใช้แปลงตัวอักษรพิเศษ</a:t>
            </a:r>
          </a:p>
          <a:p>
            <a:r>
              <a:rPr lang="en-US" sz="2400" b="1" dirty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n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l2br()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ใช้แทรก</a:t>
            </a:r>
            <a:r>
              <a:rPr lang="th-TH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แท็ก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&lt;</a:t>
            </a:r>
            <a:r>
              <a:rPr lang="en-US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br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&gt;</a:t>
            </a:r>
          </a:p>
          <a:p>
            <a:r>
              <a:rPr lang="en-US" sz="2400" b="1" dirty="0" err="1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s</a:t>
            </a:r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trcmp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ใช้เปรียบเทียบสตริง</a:t>
            </a:r>
          </a:p>
          <a:p>
            <a:r>
              <a:rPr lang="en-US" sz="2400" b="1" dirty="0" err="1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s</a:t>
            </a:r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trlen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ใช้หาความยาสตริง</a:t>
            </a:r>
          </a:p>
          <a:p>
            <a:r>
              <a:rPr lang="en-US" sz="2400" b="1" dirty="0" err="1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s</a:t>
            </a:r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trrev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ใช้กลับลำดับของตัวอักษร</a:t>
            </a:r>
          </a:p>
          <a:p>
            <a:r>
              <a:rPr lang="en-US" sz="2400" b="1" dirty="0" err="1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s</a:t>
            </a:r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ubstr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ใช้ตัดสตริง</a:t>
            </a:r>
          </a:p>
          <a:p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trim(), </a:t>
            </a:r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ltrim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(), </a:t>
            </a:r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rtrim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</a:t>
            </a:r>
            <a:r>
              <a:rPr lang="en-US" sz="28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ใช้ตัดช่องว่าง </a:t>
            </a:r>
            <a:r>
              <a:rPr lang="th-TH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แท็บ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ตัวอักษรขึ้นบรรทัดใหม่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5969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72008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ฟังก์ชันของ </a:t>
            </a:r>
            <a:r>
              <a:rPr lang="en-US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PHP </a:t>
            </a:r>
            <a:r>
              <a:rPr lang="en-US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ฟังก์ชันทางคณิตศาสตร์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052736"/>
            <a:ext cx="7772400" cy="55446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abs()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ใช้หา</a:t>
            </a:r>
            <a:r>
              <a:rPr lang="th-TH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ค่าสัมบูรณ่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ของตัวเลข</a:t>
            </a:r>
            <a:endParaRPr lang="en-US" sz="28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intdiv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ใช้หารเลขจำนวนเต็มแล้วส่งคืน</a:t>
            </a:r>
            <a:r>
              <a:rPr lang="th-TH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ผลลัพธ์เ</a:t>
            </a:r>
            <a:endParaRPr lang="th-TH" sz="28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 marL="2103120" lvl="8" indent="0">
              <a:buNone/>
            </a:pPr>
            <a:r>
              <a:rPr lang="th-TH" sz="14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แป็น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จำนวนเต็ม</a:t>
            </a:r>
          </a:p>
          <a:p>
            <a:r>
              <a:rPr lang="en-US" sz="2400" b="1" dirty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m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ax(), min()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ใช้หาค่าสูงสุด ต่ำสุด</a:t>
            </a:r>
          </a:p>
          <a:p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pow()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ใช้หาค่าเลขยกกำลัง</a:t>
            </a:r>
          </a:p>
          <a:p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round()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ใช้ปัดเลขทศนิยม</a:t>
            </a:r>
          </a:p>
          <a:p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sqrt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</a:t>
            </a:r>
            <a:r>
              <a:rPr lang="en-US" sz="28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sz="28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ใช้หาค่ารากที่สองชองตัวเลข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9349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72008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ฟังก์ชันของ </a:t>
            </a:r>
            <a:r>
              <a:rPr lang="en-US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PHP </a:t>
            </a:r>
            <a:r>
              <a:rPr lang="en-US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ฟังก์ชันเกี่ยวกับวันที่/เวลา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052736"/>
            <a:ext cx="7772400" cy="55446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checkdate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ใช้ตรวจสอบวัน เดือน ปี มีอยู่จริงหรือไม่</a:t>
            </a:r>
            <a:endParaRPr lang="en-US" sz="28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date()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ใช้ดึงวันที่ เวลาปัจจุบันของเครื่อง</a:t>
            </a:r>
          </a:p>
          <a:p>
            <a:r>
              <a:rPr lang="en-US" sz="2400" b="1" dirty="0" err="1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getdate</a:t>
            </a:r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ให้ผลลัพธ์เป็นวันเวลาปัจจุบัน</a:t>
            </a:r>
          </a:p>
          <a:p>
            <a:r>
              <a:rPr lang="en-US" sz="24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time()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จะคืนค่าวันที่/เวลาปัจจุบันของเครื่อง</a:t>
            </a:r>
          </a:p>
        </p:txBody>
      </p:sp>
    </p:spTree>
    <p:extLst>
      <p:ext uri="{BB962C8B-B14F-4D97-AF65-F5344CB8AC3E}">
        <p14:creationId xmlns:p14="http://schemas.microsoft.com/office/powerpoint/2010/main" val="52063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003232" cy="72008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สัญลักษณ์ที่ใช้จัดรูปแบบในฟังก์ชัน </a:t>
            </a:r>
            <a:r>
              <a:rPr lang="en-US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date()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ตัวแทนเนื้อหา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8179171" cy="4104456"/>
          </a:xfrm>
        </p:spPr>
      </p:pic>
    </p:spTree>
    <p:extLst>
      <p:ext uri="{BB962C8B-B14F-4D97-AF65-F5344CB8AC3E}">
        <p14:creationId xmlns:p14="http://schemas.microsoft.com/office/powerpoint/2010/main" val="35321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003232" cy="72008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สัญลักษณ์ที่ใช้</a:t>
            </a:r>
            <a:r>
              <a:rPr lang="th-TH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จัดรูปแบบในฟังก์ชัน </a:t>
            </a:r>
            <a:r>
              <a:rPr lang="en-US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date()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8061493" cy="4392671"/>
          </a:xfrm>
        </p:spPr>
      </p:pic>
    </p:spTree>
    <p:extLst>
      <p:ext uri="{BB962C8B-B14F-4D97-AF65-F5344CB8AC3E}">
        <p14:creationId xmlns:p14="http://schemas.microsoft.com/office/powerpoint/2010/main" val="202134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75669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รู้จักกับฟังก์ชัน 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(function)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55576" y="1412776"/>
            <a:ext cx="7931224" cy="494278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ฟังก์ชัน คือ โปรแกรมที่สามารถเรียกใช้งานได้จากจุดใด ๆ ก็ได้ใน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แอปพลิเค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ชัน</a:t>
            </a:r>
          </a:p>
          <a:p>
            <a:pPr marL="68580" indent="0">
              <a:buNone/>
            </a:pPr>
            <a:r>
              <a:rPr lang="th-TH" sz="36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</a:t>
            </a:r>
            <a:endParaRPr lang="en-US" sz="3600" b="1" dirty="0" smtClean="0">
              <a:solidFill>
                <a:srgbClr val="CC0099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function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unctionName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([argument1 , 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		argument2, …])                                </a:t>
            </a:r>
          </a:p>
          <a:p>
            <a:pPr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</a:p>
          <a:p>
            <a:pPr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h-TH" sz="35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โค้ดการทำงานภายในฟังก์ชัน</a:t>
            </a:r>
          </a:p>
          <a:p>
            <a:pPr>
              <a:buNone/>
            </a:pPr>
            <a:r>
              <a:rPr lang="th-TH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return  </a:t>
            </a:r>
            <a:r>
              <a:rPr lang="th-TH" sz="3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ค่าที่คืนกลับมา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</a:p>
          <a:p>
            <a:pPr lvl="3">
              <a:buNone/>
            </a:pP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620688"/>
            <a:ext cx="7772400" cy="573487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th-TH" sz="36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</a:t>
            </a:r>
          </a:p>
          <a:p>
            <a:pPr>
              <a:buNone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FunctionName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		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ชื่อฟังก์ชัน</a:t>
            </a:r>
          </a:p>
          <a:p>
            <a:pPr>
              <a:buNone/>
            </a:pP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argument1, argument2,…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ชื่อของตัวแปรแต่ละตัว </a:t>
            </a:r>
          </a:p>
          <a:p>
            <a:pPr>
              <a:buNone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ที่ใช้รับค่าจากการส่งค่าเข้ามา บางฟังก์ชันอาจ</a:t>
            </a:r>
          </a:p>
          <a:p>
            <a:pPr>
              <a:buNone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      ไม่มี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argument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ก็ได้</a:t>
            </a:r>
            <a:endParaRPr lang="th-TH" sz="36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75669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ฟังก์ชันที่ไม่มีการส่งผ่านค่า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&lt;?</a:t>
            </a:r>
            <a:r>
              <a:rPr lang="en-US" b="1" dirty="0" err="1" smtClean="0"/>
              <a:t>php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function display()</a:t>
            </a:r>
          </a:p>
          <a:p>
            <a:pPr>
              <a:buNone/>
            </a:pPr>
            <a:r>
              <a:rPr lang="en-US" b="1" dirty="0" smtClean="0"/>
              <a:t>	{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echo “PHP…”;</a:t>
            </a:r>
          </a:p>
          <a:p>
            <a:pPr>
              <a:buNone/>
            </a:pPr>
            <a:r>
              <a:rPr lang="en-US" b="1" dirty="0" smtClean="0"/>
              <a:t> 	}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// </a:t>
            </a:r>
            <a:r>
              <a:rPr lang="th-TH" b="1" dirty="0" smtClean="0"/>
              <a:t>การเรียกใช้ฟังก์ชัน</a:t>
            </a:r>
          </a:p>
          <a:p>
            <a:pPr>
              <a:buNone/>
            </a:pPr>
            <a:r>
              <a:rPr lang="th-TH" b="1" dirty="0"/>
              <a:t> </a:t>
            </a:r>
            <a:r>
              <a:rPr lang="th-TH" b="1" dirty="0" smtClean="0"/>
              <a:t>   </a:t>
            </a:r>
            <a:r>
              <a:rPr lang="en-US" b="1" dirty="0" smtClean="0"/>
              <a:t>display();</a:t>
            </a:r>
          </a:p>
          <a:p>
            <a:pPr>
              <a:buNone/>
            </a:pPr>
            <a:r>
              <a:rPr lang="en-US" b="1" dirty="0" smtClean="0"/>
              <a:t>?&gt;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75669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ฟังก์ชันที่มีการส่งผ่านค่า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&lt;?</a:t>
            </a:r>
            <a:r>
              <a:rPr lang="en-US" b="1" dirty="0" err="1" smtClean="0"/>
              <a:t>php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function </a:t>
            </a:r>
            <a:r>
              <a:rPr lang="en-US" b="1" dirty="0" err="1" smtClean="0"/>
              <a:t>disp_str</a:t>
            </a:r>
            <a:r>
              <a:rPr lang="en-US" b="1" dirty="0" smtClean="0"/>
              <a:t>($</a:t>
            </a:r>
            <a:r>
              <a:rPr lang="en-US" b="1" dirty="0" err="1" smtClean="0"/>
              <a:t>str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	{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for ($</a:t>
            </a:r>
            <a:r>
              <a:rPr lang="en-US" b="1" dirty="0" err="1" smtClean="0"/>
              <a:t>i</a:t>
            </a:r>
            <a:r>
              <a:rPr lang="en-US" b="1" dirty="0" smtClean="0"/>
              <a:t>=0; $</a:t>
            </a:r>
            <a:r>
              <a:rPr lang="en-US" b="1" dirty="0" err="1" smtClean="0"/>
              <a:t>i</a:t>
            </a:r>
            <a:r>
              <a:rPr lang="en-US" b="1" dirty="0" smtClean="0"/>
              <a:t>&lt;=10; $</a:t>
            </a:r>
            <a:r>
              <a:rPr lang="en-US" b="1" dirty="0" err="1" smtClean="0"/>
              <a:t>i</a:t>
            </a:r>
            <a:r>
              <a:rPr lang="en-US" b="1" dirty="0" smtClean="0"/>
              <a:t>++)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	echo “$</a:t>
            </a:r>
            <a:r>
              <a:rPr lang="en-US" b="1" dirty="0" err="1" smtClean="0"/>
              <a:t>str</a:t>
            </a:r>
            <a:r>
              <a:rPr lang="en-US" b="1" dirty="0" smtClean="0"/>
              <a:t>&lt;</a:t>
            </a:r>
            <a:r>
              <a:rPr lang="en-US" b="1" dirty="0" err="1" smtClean="0"/>
              <a:t>br</a:t>
            </a:r>
            <a:r>
              <a:rPr lang="en-US" b="1" dirty="0" smtClean="0"/>
              <a:t>&gt;”;</a:t>
            </a:r>
          </a:p>
          <a:p>
            <a:pPr>
              <a:buNone/>
            </a:pPr>
            <a:r>
              <a:rPr lang="en-US" b="1" dirty="0" smtClean="0"/>
              <a:t> 	}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// </a:t>
            </a:r>
            <a:r>
              <a:rPr lang="th-TH" b="1" dirty="0" smtClean="0"/>
              <a:t>การเรียกใช้ฟังก์ชัน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en-US" b="1" dirty="0" smtClean="0"/>
              <a:t>$name = “</a:t>
            </a:r>
            <a:r>
              <a:rPr lang="en-US" b="1" dirty="0" err="1" smtClean="0"/>
              <a:t>Suwit</a:t>
            </a:r>
            <a:r>
              <a:rPr lang="en-US" b="1" dirty="0" smtClean="0"/>
              <a:t>”;</a:t>
            </a:r>
            <a:endParaRPr lang="th-TH" b="1" dirty="0" smtClean="0"/>
          </a:p>
          <a:p>
            <a:pPr>
              <a:buNone/>
            </a:pPr>
            <a:r>
              <a:rPr lang="th-TH" b="1" dirty="0"/>
              <a:t> </a:t>
            </a:r>
            <a:r>
              <a:rPr lang="th-TH" b="1" dirty="0" smtClean="0"/>
              <a:t>   </a:t>
            </a:r>
            <a:r>
              <a:rPr lang="en-US" b="1" dirty="0" err="1" smtClean="0"/>
              <a:t>disp_str</a:t>
            </a:r>
            <a:r>
              <a:rPr lang="en-US" b="1" dirty="0" smtClean="0"/>
              <a:t>($name);</a:t>
            </a:r>
          </a:p>
          <a:p>
            <a:pPr>
              <a:buNone/>
            </a:pPr>
            <a:r>
              <a:rPr lang="en-US" b="1" dirty="0" smtClean="0"/>
              <a:t>?&gt;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41946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75669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ฟังก์ชันที่มีการส่งค่ากลับ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&lt;?</a:t>
            </a:r>
            <a:r>
              <a:rPr lang="en-US" b="1" dirty="0" err="1" smtClean="0"/>
              <a:t>php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function </a:t>
            </a:r>
            <a:r>
              <a:rPr lang="en-US" b="1" dirty="0" err="1" smtClean="0"/>
              <a:t>triarea</a:t>
            </a:r>
            <a:r>
              <a:rPr lang="en-US" b="1" dirty="0" smtClean="0"/>
              <a:t>($</a:t>
            </a:r>
            <a:r>
              <a:rPr lang="en-US" b="1" dirty="0" err="1" smtClean="0"/>
              <a:t>base,$high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	{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$area = 0.5 * $base * $high;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return $area;</a:t>
            </a:r>
          </a:p>
          <a:p>
            <a:pPr>
              <a:buNone/>
            </a:pPr>
            <a:r>
              <a:rPr lang="en-US" b="1" dirty="0" smtClean="0"/>
              <a:t> 	}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// </a:t>
            </a:r>
            <a:r>
              <a:rPr lang="th-TH" b="1" dirty="0" smtClean="0"/>
              <a:t>การเรียกใช้ฟังก์ชัน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en-US" b="1" dirty="0" smtClean="0"/>
              <a:t>echo “</a:t>
            </a:r>
            <a:r>
              <a:rPr lang="th-TH" b="1" dirty="0" smtClean="0"/>
              <a:t>พื้นที่สามเหลี่ยม </a:t>
            </a:r>
            <a:r>
              <a:rPr lang="en-US" b="1" dirty="0" smtClean="0"/>
              <a:t>= “.</a:t>
            </a:r>
            <a:r>
              <a:rPr lang="en-US" b="1" dirty="0" err="1" smtClean="0"/>
              <a:t>triarea</a:t>
            </a:r>
            <a:r>
              <a:rPr lang="en-US" b="1" dirty="0" smtClean="0"/>
              <a:t>(10,5).” </a:t>
            </a:r>
            <a:r>
              <a:rPr lang="th-TH" b="1" dirty="0" smtClean="0"/>
              <a:t>หน่วย</a:t>
            </a:r>
            <a:r>
              <a:rPr lang="en-US" b="1" dirty="0" smtClean="0"/>
              <a:t>”;</a:t>
            </a:r>
          </a:p>
          <a:p>
            <a:pPr>
              <a:buNone/>
            </a:pPr>
            <a:r>
              <a:rPr lang="en-US" b="1" dirty="0" smtClean="0"/>
              <a:t>?&gt;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62168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79208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ขอบเขตของตัวแปร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412776"/>
            <a:ext cx="7772400" cy="487077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b="1" dirty="0" err="1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แปรโลคอล</a:t>
            </a:r>
            <a:r>
              <a:rPr lang="th-TH" sz="3200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en-US" sz="3200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Local)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ตัวแปรที่มีขอบเขตการใช้งานภายในฟังก์ชัน หรือภายในบล็อก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{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}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เช่น ใน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loop for , while</a:t>
            </a:r>
          </a:p>
          <a:p>
            <a:r>
              <a:rPr lang="th-TH" sz="3200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ตัวแปรโก</a:t>
            </a:r>
            <a:r>
              <a:rPr lang="th-TH" sz="3200" b="1" dirty="0" err="1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ลบอล</a:t>
            </a:r>
            <a:r>
              <a:rPr lang="th-TH" sz="3200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(Global)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ตัวแปรที่มีขอบเขตการใช้งานทั่วทั้งโปรแกรม หลายๆ ฟังก์ชันสามารถเรียกใช้ร่วมกันได้ การประกาศตัวแปรจะใช้คำว่า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g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lobal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วางไว้หน้าชื่อตัวแปร</a:t>
            </a:r>
            <a:endParaRPr lang="th-TH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3017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2"/>
          <p:cNvSpPr txBox="1">
            <a:spLocks/>
          </p:cNvSpPr>
          <p:nvPr/>
        </p:nvSpPr>
        <p:spPr>
          <a:xfrm>
            <a:off x="683568" y="404664"/>
            <a:ext cx="8003232" cy="61206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/>
              <a:buNone/>
            </a:pPr>
            <a:r>
              <a:rPr lang="th-TH" sz="3800" b="1" dirty="0" smtClean="0">
                <a:solidFill>
                  <a:srgbClr val="008000"/>
                </a:solidFill>
              </a:rPr>
              <a:t>ตัวอย่าง</a:t>
            </a:r>
            <a:endParaRPr lang="en-US" sz="3800" b="1" dirty="0" smtClean="0">
              <a:solidFill>
                <a:srgbClr val="008000"/>
              </a:solidFill>
            </a:endParaRPr>
          </a:p>
          <a:p>
            <a:pPr>
              <a:buFont typeface="Wingdings"/>
              <a:buNone/>
            </a:pPr>
            <a:r>
              <a:rPr lang="en-US" b="1" dirty="0" smtClean="0"/>
              <a:t>&lt;?</a:t>
            </a:r>
            <a:r>
              <a:rPr lang="en-US" b="1" dirty="0" err="1" smtClean="0"/>
              <a:t>php</a:t>
            </a:r>
            <a:endParaRPr lang="en-US" b="1" dirty="0" smtClean="0"/>
          </a:p>
          <a:p>
            <a:pPr>
              <a:buFont typeface="Wingdings"/>
              <a:buNone/>
            </a:pPr>
            <a:r>
              <a:rPr lang="en-US" b="1" dirty="0" smtClean="0"/>
              <a:t>	function </a:t>
            </a:r>
            <a:r>
              <a:rPr lang="en-US" b="1" dirty="0" err="1" smtClean="0"/>
              <a:t>testvar</a:t>
            </a:r>
            <a:r>
              <a:rPr lang="en-US" b="1" dirty="0" smtClean="0"/>
              <a:t>()</a:t>
            </a:r>
          </a:p>
          <a:p>
            <a:pPr>
              <a:buFont typeface="Wingdings"/>
              <a:buNone/>
            </a:pPr>
            <a:r>
              <a:rPr lang="en-US" b="1" dirty="0" smtClean="0"/>
              <a:t>	{</a:t>
            </a:r>
          </a:p>
          <a:p>
            <a:pPr>
              <a:buFont typeface="Wingdings"/>
              <a:buNone/>
            </a:pPr>
            <a:r>
              <a:rPr lang="en-US" b="1" dirty="0" smtClean="0"/>
              <a:t>		global $a = 10;</a:t>
            </a:r>
          </a:p>
          <a:p>
            <a:pPr>
              <a:buFont typeface="Wingdings"/>
              <a:buNone/>
            </a:pPr>
            <a:r>
              <a:rPr lang="en-US" b="1" dirty="0"/>
              <a:t>	</a:t>
            </a:r>
            <a:r>
              <a:rPr lang="en-US" b="1" dirty="0" smtClean="0"/>
              <a:t>	$b = 20;</a:t>
            </a:r>
          </a:p>
          <a:p>
            <a:pPr>
              <a:buFont typeface="Wingdings"/>
              <a:buNone/>
            </a:pPr>
            <a:r>
              <a:rPr lang="en-US" b="1" dirty="0" smtClean="0"/>
              <a:t>		echo “</a:t>
            </a:r>
            <a:r>
              <a:rPr lang="th-TH" b="1" dirty="0" smtClean="0"/>
              <a:t>ตัวแปร </a:t>
            </a:r>
            <a:r>
              <a:rPr lang="en-US" b="1" dirty="0" smtClean="0"/>
              <a:t>\$a </a:t>
            </a:r>
            <a:r>
              <a:rPr lang="th-TH" b="1" dirty="0" smtClean="0"/>
              <a:t>ภายในฟังก์ชันมีค่า </a:t>
            </a:r>
            <a:r>
              <a:rPr lang="en-US" b="1" dirty="0" smtClean="0"/>
              <a:t>= $a&lt;</a:t>
            </a:r>
            <a:r>
              <a:rPr lang="en-US" b="1" dirty="0" err="1" smtClean="0"/>
              <a:t>br</a:t>
            </a:r>
            <a:r>
              <a:rPr lang="en-US" b="1" dirty="0" smtClean="0"/>
              <a:t>&gt;”;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/>
              <a:t>	echo “</a:t>
            </a:r>
            <a:r>
              <a:rPr lang="th-TH" b="1" dirty="0"/>
              <a:t>ตัวแปร </a:t>
            </a:r>
            <a:r>
              <a:rPr lang="en-US" b="1" dirty="0" smtClean="0"/>
              <a:t>\$b </a:t>
            </a:r>
            <a:r>
              <a:rPr lang="th-TH" b="1" dirty="0"/>
              <a:t>ภายในฟังก์ชันมีค่า </a:t>
            </a:r>
            <a:r>
              <a:rPr lang="en-US" b="1" dirty="0"/>
              <a:t>= </a:t>
            </a:r>
            <a:r>
              <a:rPr lang="en-US" b="1" dirty="0" smtClean="0"/>
              <a:t>$b&lt;</a:t>
            </a:r>
            <a:r>
              <a:rPr lang="en-US" b="1" dirty="0" err="1" smtClean="0"/>
              <a:t>br</a:t>
            </a:r>
            <a:r>
              <a:rPr lang="en-US" b="1" dirty="0" smtClean="0"/>
              <a:t>&gt;”;</a:t>
            </a:r>
          </a:p>
          <a:p>
            <a:pPr>
              <a:buFont typeface="Wingdings"/>
              <a:buNone/>
            </a:pPr>
            <a:r>
              <a:rPr lang="en-US" b="1" dirty="0" smtClean="0"/>
              <a:t> 	}</a:t>
            </a:r>
          </a:p>
          <a:p>
            <a:pPr>
              <a:buFont typeface="Wingdings"/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testvar</a:t>
            </a:r>
            <a:r>
              <a:rPr lang="en-US" b="1" dirty="0" smtClean="0"/>
              <a:t>();</a:t>
            </a:r>
          </a:p>
          <a:p>
            <a:pPr>
              <a:buFont typeface="Wingdings"/>
              <a:buNone/>
            </a:pPr>
            <a:r>
              <a:rPr lang="en-US" b="1" dirty="0"/>
              <a:t>	</a:t>
            </a:r>
            <a:r>
              <a:rPr lang="en-US" b="1" dirty="0" smtClean="0"/>
              <a:t>$a = $a + 5;</a:t>
            </a:r>
          </a:p>
          <a:p>
            <a:pPr>
              <a:buFont typeface="Wingdings"/>
              <a:buNone/>
            </a:pPr>
            <a:r>
              <a:rPr lang="en-US" b="1" dirty="0"/>
              <a:t>	</a:t>
            </a:r>
            <a:r>
              <a:rPr lang="en-US" b="1" dirty="0" smtClean="0"/>
              <a:t>echo </a:t>
            </a:r>
            <a:r>
              <a:rPr lang="en-US" b="1" dirty="0"/>
              <a:t>“</a:t>
            </a:r>
            <a:r>
              <a:rPr lang="th-TH" b="1" dirty="0"/>
              <a:t>ตัวแปร </a:t>
            </a:r>
            <a:r>
              <a:rPr lang="en-US" b="1" dirty="0"/>
              <a:t>\$a </a:t>
            </a:r>
            <a:r>
              <a:rPr lang="th-TH" b="1" dirty="0" smtClean="0"/>
              <a:t>นอกฟังก์ชัน</a:t>
            </a:r>
            <a:r>
              <a:rPr lang="th-TH" b="1" dirty="0"/>
              <a:t>มีค่า </a:t>
            </a:r>
            <a:r>
              <a:rPr lang="en-US" b="1" dirty="0"/>
              <a:t>= $a&lt;</a:t>
            </a:r>
            <a:r>
              <a:rPr lang="en-US" b="1" dirty="0" err="1"/>
              <a:t>br</a:t>
            </a:r>
            <a:r>
              <a:rPr lang="en-US" b="1" dirty="0"/>
              <a:t>&gt;”;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echo </a:t>
            </a:r>
            <a:r>
              <a:rPr lang="en-US" b="1" dirty="0"/>
              <a:t>“</a:t>
            </a:r>
            <a:r>
              <a:rPr lang="th-TH" b="1" dirty="0"/>
              <a:t>ตัวแปร </a:t>
            </a:r>
            <a:r>
              <a:rPr lang="en-US" b="1" dirty="0"/>
              <a:t>\$b </a:t>
            </a:r>
            <a:r>
              <a:rPr lang="th-TH" b="1" dirty="0" smtClean="0"/>
              <a:t>นอกฟังก์ชัน</a:t>
            </a:r>
            <a:r>
              <a:rPr lang="th-TH" b="1" dirty="0"/>
              <a:t>มีค่า </a:t>
            </a:r>
            <a:r>
              <a:rPr lang="en-US" b="1" dirty="0"/>
              <a:t>= $</a:t>
            </a:r>
            <a:r>
              <a:rPr lang="en-US" b="1" dirty="0" smtClean="0"/>
              <a:t>b”;  </a:t>
            </a:r>
            <a:r>
              <a:rPr lang="en-US" b="1" dirty="0" smtClean="0">
                <a:solidFill>
                  <a:srgbClr val="008000"/>
                </a:solidFill>
              </a:rPr>
              <a:t>// error</a:t>
            </a:r>
            <a:endParaRPr lang="th-TH" b="1" dirty="0" smtClean="0">
              <a:solidFill>
                <a:srgbClr val="008000"/>
              </a:solidFill>
            </a:endParaRPr>
          </a:p>
          <a:p>
            <a:pPr>
              <a:buFont typeface="Wingdings"/>
              <a:buNone/>
            </a:pPr>
            <a:r>
              <a:rPr lang="en-US" b="1" dirty="0" smtClean="0"/>
              <a:t>?&gt;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70891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79208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การผ่านค่าให้กับฟังก์ชัน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412776"/>
            <a:ext cx="7772400" cy="494278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Pass by Value 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copy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ค่าที่จะผ่านแล้วส่งไปให้</a:t>
            </a:r>
            <a:b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ฟังก์ชันแม้ค่าในฟังก์ชันเปลี่ยนแปลง แต่จะไม่มีผลต่อค่า</a:t>
            </a:r>
            <a:b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ที่อยู่นอกฟังก์ชัน</a:t>
            </a:r>
          </a:p>
          <a:p>
            <a:r>
              <a:rPr lang="en-US" sz="36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Pass by Reference 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เป็นการผ่านค่าโดยส่งตำแหน่งใน</a:t>
            </a:r>
            <a:b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หน่วยความจำที่เก็บค่าที่จะผ่านไปให้ฟังก์ชัน ถ้าค่าในฟังก์ชันมีการเปลี่ยนแปลง ค่าที่อยู่นอกฟังก์ชันก็จะเปลี่ยนตามไปด้วย</a:t>
            </a:r>
            <a:endParaRPr lang="th-TH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ถไฟใต้ดิน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รถไฟใต้ดิน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รถไฟใต้ดิน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443</TotalTime>
  <Words>212</Words>
  <Application>Microsoft Office PowerPoint</Application>
  <PresentationFormat>นำเสนอทางหน้าจอ (4:3)</PresentationFormat>
  <Paragraphs>115</Paragraphs>
  <Slides>16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16</vt:i4>
      </vt:variant>
    </vt:vector>
  </HeadingPairs>
  <TitlesOfParts>
    <vt:vector size="17" baseType="lpstr">
      <vt:lpstr>รถไฟใต้ดิน</vt:lpstr>
      <vt:lpstr>การสร้างและการใช้งานฟังก์ชัน</vt:lpstr>
      <vt:lpstr>รู้จักกับฟังก์ชัน (function)</vt:lpstr>
      <vt:lpstr>งานนำเสนอ PowerPoint</vt:lpstr>
      <vt:lpstr>ฟังก์ชันที่ไม่มีการส่งผ่านค่า</vt:lpstr>
      <vt:lpstr>ฟังก์ชันที่มีการส่งผ่านค่า</vt:lpstr>
      <vt:lpstr>ฟังก์ชันที่มีการส่งค่ากลับ</vt:lpstr>
      <vt:lpstr>ขอบเขตของตัวแปร</vt:lpstr>
      <vt:lpstr>งานนำเสนอ PowerPoint</vt:lpstr>
      <vt:lpstr>การผ่านค่าให้กับฟังก์ชัน</vt:lpstr>
      <vt:lpstr>การผ่านค่าแบบ Pass by Value</vt:lpstr>
      <vt:lpstr>การผ่านค่าแบบ Pass by Reference</vt:lpstr>
      <vt:lpstr>ฟังก์ชันของ PHP : ฟังก์ชันเกี่ยวกับสตริง</vt:lpstr>
      <vt:lpstr>ฟังก์ชันของ PHP : ฟังก์ชันทางคณิตศาสตร์</vt:lpstr>
      <vt:lpstr>ฟังก์ชันของ PHP : ฟังก์ชันเกี่ยวกับวันที่/เวลา</vt:lpstr>
      <vt:lpstr>สัญลักษณ์ที่ใช้จัดรูปแบบในฟังก์ชัน date()</vt:lpstr>
      <vt:lpstr>สัญลักษณ์ที่ใช้จัดรูปแบบในฟังก์ชัน date()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การสร้างและการใช้งานฟังก์ชัน</dc:title>
  <dc:creator>bbb</dc:creator>
  <cp:lastModifiedBy>admin</cp:lastModifiedBy>
  <cp:revision>93</cp:revision>
  <dcterms:created xsi:type="dcterms:W3CDTF">2012-07-19T06:55:25Z</dcterms:created>
  <dcterms:modified xsi:type="dcterms:W3CDTF">2023-01-16T10:43:58Z</dcterms:modified>
</cp:coreProperties>
</file>