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6" r:id="rId4"/>
    <p:sldId id="267" r:id="rId5"/>
    <p:sldId id="261" r:id="rId6"/>
    <p:sldId id="262" r:id="rId7"/>
    <p:sldId id="263" r:id="rId8"/>
    <p:sldId id="264" r:id="rId9"/>
    <p:sldId id="265" r:id="rId10"/>
  </p:sldIdLst>
  <p:sldSz cx="9144000" cy="6858000" type="screen4x3"/>
  <p:notesSz cx="6858000" cy="9144000"/>
  <p:defaultTextStyle>
    <a:defPPr>
      <a:defRPr lang="th-TH"/>
    </a:defPPr>
    <a:lvl1pPr marL="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00"/>
    <a:srgbClr val="006600"/>
    <a:srgbClr val="CC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ภาพนิ่ง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สี่เหลี่ยมผืนผ้า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สี่เหลี่ยมผืนผ้า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สี่เหลี่ยมผืนผ้า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ชื่อเรื่อง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9" name="ชื่อเรื่องรอง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h-TH" smtClean="0"/>
              <a:t>คลิกเพื่อแก้ไขลักษณะชื่อเรื่องรองต้นแบบ</a:t>
            </a:r>
            <a:endParaRPr kumimoji="0" lang="en-US"/>
          </a:p>
        </p:txBody>
      </p:sp>
      <p:sp>
        <p:nvSpPr>
          <p:cNvPr id="28" name="ตัวยึดวันที่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4826568D-75CF-4894-9655-C4AF84785CCB}" type="datetimeFigureOut">
              <a:rPr lang="th-TH" smtClean="0"/>
              <a:pPr/>
              <a:t>15/01/66</a:t>
            </a:fld>
            <a:endParaRPr lang="th-TH"/>
          </a:p>
        </p:txBody>
      </p:sp>
      <p:sp>
        <p:nvSpPr>
          <p:cNvPr id="17" name="ตัวยึดท้ายกระดาษ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th-TH"/>
          </a:p>
        </p:txBody>
      </p:sp>
      <p:sp>
        <p:nvSpPr>
          <p:cNvPr id="29" name="ตัวยึดหมายเลขภาพนิ่ง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91606361-7909-4584-AEB8-28AAA999472B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ชื่อเรื่องและข้อความ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3" name="ตัวยึดข้อความแนวตั้ง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lang="th-TH" smtClean="0"/>
              <a:t>ระดับที่สอง</a:t>
            </a:r>
          </a:p>
          <a:p>
            <a:pPr lvl="2" eaLnBrk="1" latinLnBrk="0" hangingPunct="1"/>
            <a:r>
              <a:rPr lang="th-TH" smtClean="0"/>
              <a:t>ระดับที่สาม</a:t>
            </a:r>
          </a:p>
          <a:p>
            <a:pPr lvl="3" eaLnBrk="1" latinLnBrk="0" hangingPunct="1"/>
            <a:r>
              <a:rPr lang="th-TH" smtClean="0"/>
              <a:t>ระดับที่สี่</a:t>
            </a:r>
          </a:p>
          <a:p>
            <a:pPr lvl="4" eaLnBrk="1" latinLnBrk="0" hangingPunct="1"/>
            <a:r>
              <a:rPr lang="th-TH" smtClean="0"/>
              <a:t>ระดับที่ห้า</a:t>
            </a:r>
            <a:endParaRPr kumimoji="0" lang="en-US"/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26568D-75CF-4894-9655-C4AF84785CCB}" type="datetimeFigureOut">
              <a:rPr lang="th-TH" smtClean="0"/>
              <a:pPr/>
              <a:t>15/01/66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606361-7909-4584-AEB8-28AAA999472B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ข้อความและชื่อเรื่อง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แนวตั้ง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3" name="ตัวยึดข้อความแนวตั้ง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lang="th-TH" smtClean="0"/>
              <a:t>ระดับที่สอง</a:t>
            </a:r>
          </a:p>
          <a:p>
            <a:pPr lvl="2" eaLnBrk="1" latinLnBrk="0" hangingPunct="1"/>
            <a:r>
              <a:rPr lang="th-TH" smtClean="0"/>
              <a:t>ระดับที่สาม</a:t>
            </a:r>
          </a:p>
          <a:p>
            <a:pPr lvl="3" eaLnBrk="1" latinLnBrk="0" hangingPunct="1"/>
            <a:r>
              <a:rPr lang="th-TH" smtClean="0"/>
              <a:t>ระดับที่สี่</a:t>
            </a:r>
          </a:p>
          <a:p>
            <a:pPr lvl="4" eaLnBrk="1" latinLnBrk="0" hangingPunct="1"/>
            <a:r>
              <a:rPr lang="th-TH" smtClean="0"/>
              <a:t>ระดับที่ห้า</a:t>
            </a:r>
            <a:endParaRPr kumimoji="0" lang="en-US"/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4826568D-75CF-4894-9655-C4AF84785CCB}" type="datetimeFigureOut">
              <a:rPr lang="th-TH" smtClean="0"/>
              <a:pPr/>
              <a:t>15/01/66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th-TH"/>
          </a:p>
        </p:txBody>
      </p:sp>
      <p:sp>
        <p:nvSpPr>
          <p:cNvPr id="7" name="สี่เหลี่ยมผืนผ้า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สี่เหลี่ยมผืนผ้า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สี่เหลี่ยมผืนผ้า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91606361-7909-4584-AEB8-28AAA999472B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ชื่อเรื่องและเนื้อห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26568D-75CF-4894-9655-C4AF84785CCB}" type="datetimeFigureOut">
              <a:rPr lang="th-TH" smtClean="0"/>
              <a:pPr/>
              <a:t>15/01/66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91606361-7909-4584-AEB8-28AAA999472B}" type="slidenum">
              <a:rPr lang="th-TH" smtClean="0"/>
              <a:pPr/>
              <a:t>‹#›</a:t>
            </a:fld>
            <a:endParaRPr lang="th-TH"/>
          </a:p>
        </p:txBody>
      </p:sp>
      <p:sp>
        <p:nvSpPr>
          <p:cNvPr id="8" name="ตัวยึดเนื้อหา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lang="th-TH" smtClean="0"/>
              <a:t>ระดับที่สอง</a:t>
            </a:r>
          </a:p>
          <a:p>
            <a:pPr lvl="2" eaLnBrk="1" latinLnBrk="0" hangingPunct="1"/>
            <a:r>
              <a:rPr lang="th-TH" smtClean="0"/>
              <a:t>ระดับที่สาม</a:t>
            </a:r>
          </a:p>
          <a:p>
            <a:pPr lvl="3" eaLnBrk="1" latinLnBrk="0" hangingPunct="1"/>
            <a:r>
              <a:rPr lang="th-TH" smtClean="0"/>
              <a:t>ระดับที่สี่</a:t>
            </a:r>
          </a:p>
          <a:p>
            <a:pPr lvl="4" eaLnBrk="1" latinLnBrk="0" hangingPunct="1"/>
            <a:r>
              <a:rPr lang="th-TH" smtClean="0"/>
              <a:t>ระดับที่ห้า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ส่วนหัวของ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ตัวยึดข้อความ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7" name="สี่เหลี่ยมผืนผ้า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สี่เหลี่ยมผืนผ้า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สี่เหลี่ยมผืนผ้า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12" name="ตัวยึดวันที่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26568D-75CF-4894-9655-C4AF84785CCB}" type="datetimeFigureOut">
              <a:rPr lang="th-TH" smtClean="0"/>
              <a:pPr/>
              <a:t>15/01/66</a:t>
            </a:fld>
            <a:endParaRPr lang="th-TH"/>
          </a:p>
        </p:txBody>
      </p:sp>
      <p:sp>
        <p:nvSpPr>
          <p:cNvPr id="13" name="ตัวยึดหมายเลขภาพนิ่ง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91606361-7909-4584-AEB8-28AAA999472B}" type="slidenum">
              <a:rPr lang="th-TH" smtClean="0"/>
              <a:pPr/>
              <a:t>‹#›</a:t>
            </a:fld>
            <a:endParaRPr lang="th-TH"/>
          </a:p>
        </p:txBody>
      </p:sp>
      <p:sp>
        <p:nvSpPr>
          <p:cNvPr id="14" name="ตัวยึดท้ายกระดาษ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th-TH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เนื้อหา 2 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9" name="ตัวยึดเนื้อหา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lang="th-TH" smtClean="0"/>
              <a:t>ระดับที่สอง</a:t>
            </a:r>
          </a:p>
          <a:p>
            <a:pPr lvl="2" eaLnBrk="1" latinLnBrk="0" hangingPunct="1"/>
            <a:r>
              <a:rPr lang="th-TH" smtClean="0"/>
              <a:t>ระดับที่สาม</a:t>
            </a:r>
          </a:p>
          <a:p>
            <a:pPr lvl="3" eaLnBrk="1" latinLnBrk="0" hangingPunct="1"/>
            <a:r>
              <a:rPr lang="th-TH" smtClean="0"/>
              <a:t>ระดับที่สี่</a:t>
            </a:r>
          </a:p>
          <a:p>
            <a:pPr lvl="4" eaLnBrk="1" latinLnBrk="0" hangingPunct="1"/>
            <a:r>
              <a:rPr lang="th-TH" smtClean="0"/>
              <a:t>ระดับที่ห้า</a:t>
            </a:r>
            <a:endParaRPr kumimoji="0" lang="en-US"/>
          </a:p>
        </p:txBody>
      </p:sp>
      <p:sp>
        <p:nvSpPr>
          <p:cNvPr id="11" name="ตัวยึดเนื้อหา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lang="th-TH" smtClean="0"/>
              <a:t>ระดับที่สอง</a:t>
            </a:r>
          </a:p>
          <a:p>
            <a:pPr lvl="2" eaLnBrk="1" latinLnBrk="0" hangingPunct="1"/>
            <a:r>
              <a:rPr lang="th-TH" smtClean="0"/>
              <a:t>ระดับที่สาม</a:t>
            </a:r>
          </a:p>
          <a:p>
            <a:pPr lvl="3" eaLnBrk="1" latinLnBrk="0" hangingPunct="1"/>
            <a:r>
              <a:rPr lang="th-TH" smtClean="0"/>
              <a:t>ระดับที่สี่</a:t>
            </a:r>
          </a:p>
          <a:p>
            <a:pPr lvl="4" eaLnBrk="1" latinLnBrk="0" hangingPunct="1"/>
            <a:r>
              <a:rPr lang="th-TH" smtClean="0"/>
              <a:t>ระดับที่ห้า</a:t>
            </a:r>
            <a:endParaRPr kumimoji="0" lang="en-US"/>
          </a:p>
        </p:txBody>
      </p:sp>
      <p:sp>
        <p:nvSpPr>
          <p:cNvPr id="8" name="ตัวยึดวันที่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4826568D-75CF-4894-9655-C4AF84785CCB}" type="datetimeFigureOut">
              <a:rPr lang="th-TH" smtClean="0"/>
              <a:pPr/>
              <a:t>15/01/66</a:t>
            </a:fld>
            <a:endParaRPr lang="th-TH"/>
          </a:p>
        </p:txBody>
      </p:sp>
      <p:sp>
        <p:nvSpPr>
          <p:cNvPr id="10" name="ตัวยึดหมายเลขภาพนิ่ง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91606361-7909-4584-AEB8-28AAA999472B}" type="slidenum">
              <a:rPr lang="th-TH" smtClean="0"/>
              <a:pPr/>
              <a:t>‹#›</a:t>
            </a:fld>
            <a:endParaRPr lang="th-TH"/>
          </a:p>
        </p:txBody>
      </p:sp>
      <p:sp>
        <p:nvSpPr>
          <p:cNvPr id="12" name="ตัวยึดท้ายกระดาษ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th-TH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การเปรียบเทียบ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11" name="ตัวยึดเนื้อหา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lang="th-TH" smtClean="0"/>
              <a:t>ระดับที่สอง</a:t>
            </a:r>
          </a:p>
          <a:p>
            <a:pPr lvl="2" eaLnBrk="1" latinLnBrk="0" hangingPunct="1"/>
            <a:r>
              <a:rPr lang="th-TH" smtClean="0"/>
              <a:t>ระดับที่สาม</a:t>
            </a:r>
          </a:p>
          <a:p>
            <a:pPr lvl="3" eaLnBrk="1" latinLnBrk="0" hangingPunct="1"/>
            <a:r>
              <a:rPr lang="th-TH" smtClean="0"/>
              <a:t>ระดับที่สี่</a:t>
            </a:r>
          </a:p>
          <a:p>
            <a:pPr lvl="4" eaLnBrk="1" latinLnBrk="0" hangingPunct="1"/>
            <a:r>
              <a:rPr lang="th-TH" smtClean="0"/>
              <a:t>ระดับที่ห้า</a:t>
            </a:r>
            <a:endParaRPr kumimoji="0" lang="en-US"/>
          </a:p>
        </p:txBody>
      </p:sp>
      <p:sp>
        <p:nvSpPr>
          <p:cNvPr id="13" name="ตัวยึดเนื้อหา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lang="th-TH" smtClean="0"/>
              <a:t>ระดับที่สอง</a:t>
            </a:r>
          </a:p>
          <a:p>
            <a:pPr lvl="2" eaLnBrk="1" latinLnBrk="0" hangingPunct="1"/>
            <a:r>
              <a:rPr lang="th-TH" smtClean="0"/>
              <a:t>ระดับที่สาม</a:t>
            </a:r>
          </a:p>
          <a:p>
            <a:pPr lvl="3" eaLnBrk="1" latinLnBrk="0" hangingPunct="1"/>
            <a:r>
              <a:rPr lang="th-TH" smtClean="0"/>
              <a:t>ระดับที่สี่</a:t>
            </a:r>
          </a:p>
          <a:p>
            <a:pPr lvl="4" eaLnBrk="1" latinLnBrk="0" hangingPunct="1"/>
            <a:r>
              <a:rPr lang="th-TH" smtClean="0"/>
              <a:t>ระดับที่ห้า</a:t>
            </a:r>
            <a:endParaRPr kumimoji="0" lang="en-US"/>
          </a:p>
        </p:txBody>
      </p:sp>
      <p:sp>
        <p:nvSpPr>
          <p:cNvPr id="10" name="ตัวยึดวันที่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4826568D-75CF-4894-9655-C4AF84785CCB}" type="datetimeFigureOut">
              <a:rPr lang="th-TH" smtClean="0"/>
              <a:pPr/>
              <a:t>15/01/66</a:t>
            </a:fld>
            <a:endParaRPr lang="th-TH"/>
          </a:p>
        </p:txBody>
      </p:sp>
      <p:sp>
        <p:nvSpPr>
          <p:cNvPr id="12" name="ตัวยึดหมายเลขภาพนิ่ง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91606361-7909-4584-AEB8-28AAA999472B}" type="slidenum">
              <a:rPr lang="th-TH" smtClean="0"/>
              <a:pPr/>
              <a:t>‹#›</a:t>
            </a:fld>
            <a:endParaRPr lang="th-TH"/>
          </a:p>
        </p:txBody>
      </p:sp>
      <p:sp>
        <p:nvSpPr>
          <p:cNvPr id="14" name="ตัวยึดท้ายกระดาษ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th-TH"/>
          </a:p>
        </p:txBody>
      </p:sp>
      <p:sp>
        <p:nvSpPr>
          <p:cNvPr id="16" name="ตัวยึดข้อความ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15" name="ตัวยึดข้อความ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th-TH" smtClean="0"/>
              <a:t>คลิกเพื่อแก้ไขลักษณะของข้อความต้นแบบ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เฉพาะ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3" name="ตัวยึดวันที่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26568D-75CF-4894-9655-C4AF84785CCB}" type="datetimeFigureOut">
              <a:rPr lang="th-TH" smtClean="0"/>
              <a:pPr/>
              <a:t>15/01/66</a:t>
            </a:fld>
            <a:endParaRPr lang="th-TH"/>
          </a:p>
        </p:txBody>
      </p:sp>
      <p:sp>
        <p:nvSpPr>
          <p:cNvPr id="4" name="ตัวยึดท้ายกระดา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5" name="ตัวยึดหมายเลขภาพนิ่ง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91606361-7909-4584-AEB8-28AAA999472B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ว่างเปล่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ยึดวันที่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26568D-75CF-4894-9655-C4AF84785CCB}" type="datetimeFigureOut">
              <a:rPr lang="th-TH" smtClean="0"/>
              <a:pPr/>
              <a:t>15/01/66</a:t>
            </a:fld>
            <a:endParaRPr lang="th-TH"/>
          </a:p>
        </p:txBody>
      </p:sp>
      <p:sp>
        <p:nvSpPr>
          <p:cNvPr id="3" name="ตัวยึดท้ายกระดา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4" name="ตัวยึดหมายเลขภาพนิ่ง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91606361-7909-4584-AEB8-28AAA999472B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เนื้อหา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5" name="ตัวยึด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26568D-75CF-4894-9655-C4AF84785CCB}" type="datetimeFigureOut">
              <a:rPr lang="th-TH" smtClean="0"/>
              <a:pPr/>
              <a:t>15/01/66</a:t>
            </a:fld>
            <a:endParaRPr lang="th-TH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91606361-7909-4584-AEB8-28AAA999472B}" type="slidenum">
              <a:rPr lang="th-TH" smtClean="0"/>
              <a:pPr/>
              <a:t>‹#›</a:t>
            </a:fld>
            <a:endParaRPr lang="th-TH"/>
          </a:p>
        </p:txBody>
      </p:sp>
      <p:sp>
        <p:nvSpPr>
          <p:cNvPr id="3" name="ตัวยึดข้อความ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9" name="ตัวยึดเนื้อหา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lang="th-TH" smtClean="0"/>
              <a:t>ระดับที่สอง</a:t>
            </a:r>
          </a:p>
          <a:p>
            <a:pPr lvl="2" eaLnBrk="1" latinLnBrk="0" hangingPunct="1"/>
            <a:r>
              <a:rPr lang="th-TH" smtClean="0"/>
              <a:t>ระดับที่สาม</a:t>
            </a:r>
          </a:p>
          <a:p>
            <a:pPr lvl="3" eaLnBrk="1" latinLnBrk="0" hangingPunct="1"/>
            <a:r>
              <a:rPr lang="th-TH" smtClean="0"/>
              <a:t>ระดับที่สี่</a:t>
            </a:r>
          </a:p>
          <a:p>
            <a:pPr lvl="4" eaLnBrk="1" latinLnBrk="0" hangingPunct="1"/>
            <a:r>
              <a:rPr lang="th-TH" smtClean="0"/>
              <a:t>ระดับที่ห้า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รูปภาพ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ตัวยึดข้อความ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8" name="สี่เหลี่ยมผืนผ้า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สี่เหลี่ยมผืนผ้า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สี่เหลี่ยมผืนผ้า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11" name="สี่เหลี่ยมผืนผ้า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ตัวยึดวันที่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4826568D-75CF-4894-9655-C4AF84785CCB}" type="datetimeFigureOut">
              <a:rPr lang="th-TH" smtClean="0"/>
              <a:pPr/>
              <a:t>15/01/66</a:t>
            </a:fld>
            <a:endParaRPr lang="th-TH"/>
          </a:p>
        </p:txBody>
      </p:sp>
      <p:sp>
        <p:nvSpPr>
          <p:cNvPr id="13" name="ตัวยึดหมายเลขภาพนิ่ง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91606361-7909-4584-AEB8-28AAA999472B}" type="slidenum">
              <a:rPr lang="th-TH" smtClean="0"/>
              <a:pPr/>
              <a:t>‹#›</a:t>
            </a:fld>
            <a:endParaRPr lang="th-TH"/>
          </a:p>
        </p:txBody>
      </p:sp>
      <p:sp>
        <p:nvSpPr>
          <p:cNvPr id="14" name="ตัวยึดท้ายกระดาษ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th-TH"/>
          </a:p>
        </p:txBody>
      </p:sp>
      <p:sp>
        <p:nvSpPr>
          <p:cNvPr id="3" name="ตัวยึดรูปภาพ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h-TH" smtClean="0"/>
              <a:t>คลิกไอคอนเพื่อเพิ่มรูปภาพ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ตัวยึดชื่อเรื่อง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th-TH" smtClean="0"/>
              <a:t>คลิกเพื่อแก้ไขลักษณะชื่อเรื่องต้นแบบ</a:t>
            </a:r>
            <a:endParaRPr kumimoji="0" lang="en-US"/>
          </a:p>
        </p:txBody>
      </p:sp>
      <p:sp>
        <p:nvSpPr>
          <p:cNvPr id="13" name="ตัวยึดข้อความ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h-TH" smtClean="0"/>
              <a:t>คลิกเพื่อแก้ไขลักษณะของข้อความต้นแบบ</a:t>
            </a:r>
          </a:p>
          <a:p>
            <a:pPr lvl="1" eaLnBrk="1" latinLnBrk="0" hangingPunct="1"/>
            <a:r>
              <a:rPr kumimoji="0" lang="th-TH" smtClean="0"/>
              <a:t>ระดับที่สอง</a:t>
            </a:r>
          </a:p>
          <a:p>
            <a:pPr lvl="2" eaLnBrk="1" latinLnBrk="0" hangingPunct="1"/>
            <a:r>
              <a:rPr kumimoji="0" lang="th-TH" smtClean="0"/>
              <a:t>ระดับที่สาม</a:t>
            </a:r>
          </a:p>
          <a:p>
            <a:pPr lvl="3" eaLnBrk="1" latinLnBrk="0" hangingPunct="1"/>
            <a:r>
              <a:rPr kumimoji="0" lang="th-TH" smtClean="0"/>
              <a:t>ระดับที่สี่</a:t>
            </a:r>
          </a:p>
          <a:p>
            <a:pPr lvl="4" eaLnBrk="1" latinLnBrk="0" hangingPunct="1"/>
            <a:r>
              <a:rPr kumimoji="0" lang="th-TH" smtClean="0"/>
              <a:t>ระดับที่ห้า</a:t>
            </a:r>
            <a:endParaRPr kumimoji="0" lang="en-US"/>
          </a:p>
        </p:txBody>
      </p:sp>
      <p:sp>
        <p:nvSpPr>
          <p:cNvPr id="14" name="ตัวยึดวันที่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4826568D-75CF-4894-9655-C4AF84785CCB}" type="datetimeFigureOut">
              <a:rPr lang="th-TH" smtClean="0"/>
              <a:pPr/>
              <a:t>15/01/66</a:t>
            </a:fld>
            <a:endParaRPr lang="th-TH"/>
          </a:p>
        </p:txBody>
      </p:sp>
      <p:sp>
        <p:nvSpPr>
          <p:cNvPr id="3" name="ตัวยึดท้ายกระดาษ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th-TH"/>
          </a:p>
        </p:txBody>
      </p:sp>
      <p:sp>
        <p:nvSpPr>
          <p:cNvPr id="7" name="สี่เหลี่ยมผืนผ้า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สี่เหลี่ยมผืนผ้า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สี่เหลี่ยมผืนผ้า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ตัวยึดหมายเลขภาพนิ่ง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91606361-7909-4584-AEB8-28AAA999472B}" type="slidenum">
              <a:rPr lang="th-TH" smtClean="0"/>
              <a:pPr/>
              <a:t>‹#›</a:t>
            </a:fld>
            <a:endParaRPr lang="th-TH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ctrTitle"/>
          </p:nvPr>
        </p:nvSpPr>
        <p:spPr>
          <a:xfrm>
            <a:off x="323528" y="1412776"/>
            <a:ext cx="8280920" cy="1828800"/>
          </a:xfrm>
        </p:spPr>
        <p:txBody>
          <a:bodyPr>
            <a:noAutofit/>
          </a:bodyPr>
          <a:lstStyle/>
          <a:p>
            <a:pPr algn="ctr"/>
            <a:r>
              <a:rPr lang="th-TH" sz="4800" b="1" dirty="0" smtClean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บทที่ 7</a:t>
            </a:r>
            <a:r>
              <a:rPr lang="th-TH" b="1" dirty="0" smtClean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/>
            </a:r>
            <a:br>
              <a:rPr lang="th-TH" b="1" dirty="0" smtClean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</a:br>
            <a:r>
              <a:rPr lang="th-TH" b="1" dirty="0" smtClean="0">
                <a:solidFill>
                  <a:schemeClr val="tx1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คำสั่งตรวจสอบเงื่อนไขและคำสั่งทำซ้ำ</a:t>
            </a:r>
            <a:endParaRPr lang="th-TH" b="1" dirty="0">
              <a:solidFill>
                <a:schemeClr val="tx1"/>
              </a:solidFill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3" name="ชื่อเรื่องรอง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h-TH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th-TH" sz="4000" b="1" dirty="0" smtClean="0">
                <a:solidFill>
                  <a:srgbClr val="0070C0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คำสั่งตรวจสอบเงื่อนไข </a:t>
            </a:r>
            <a:r>
              <a:rPr lang="en-US" b="1" dirty="0" smtClean="0">
                <a:solidFill>
                  <a:srgbClr val="0070C0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if</a:t>
            </a:r>
            <a:endParaRPr lang="th-TH" sz="4000" b="1" dirty="0">
              <a:solidFill>
                <a:srgbClr val="0070C0"/>
              </a:solidFill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3" name="ตัวยึดเนื้อหา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th-TH" sz="3600" b="1" dirty="0" smtClean="0">
                <a:solidFill>
                  <a:srgbClr val="CC0099"/>
                </a:solidFill>
              </a:rPr>
              <a:t>คำสั่งตรวจสอบเงื่อนไขแบบทางเลือกทางเดียว</a:t>
            </a:r>
          </a:p>
          <a:p>
            <a:pPr marL="365760" lvl="1" indent="0">
              <a:buNone/>
            </a:pPr>
            <a:r>
              <a:rPr lang="th-TH" sz="3300" b="1" dirty="0" smtClean="0">
                <a:solidFill>
                  <a:srgbClr val="002060"/>
                </a:solidFill>
              </a:rPr>
              <a:t>รูปแบบ</a:t>
            </a:r>
          </a:p>
          <a:p>
            <a:pPr marL="1143000" lvl="3" indent="0">
              <a:buNone/>
            </a:pPr>
            <a:r>
              <a:rPr lang="en-US" sz="2700" b="1" dirty="0" smtClean="0"/>
              <a:t>If (</a:t>
            </a:r>
            <a:r>
              <a:rPr lang="th-TH" sz="3200" b="1" dirty="0" smtClean="0"/>
              <a:t>เงื่อนไข</a:t>
            </a:r>
            <a:r>
              <a:rPr lang="en-US" sz="2700" b="1" dirty="0" smtClean="0"/>
              <a:t>)</a:t>
            </a:r>
          </a:p>
          <a:p>
            <a:pPr marL="1143000" lvl="3" indent="0">
              <a:buNone/>
            </a:pPr>
            <a:r>
              <a:rPr lang="en-US" sz="2700" b="1" dirty="0" smtClean="0"/>
              <a:t>{</a:t>
            </a:r>
          </a:p>
          <a:p>
            <a:pPr marL="1600200" lvl="4" indent="0">
              <a:buNone/>
            </a:pPr>
            <a:r>
              <a:rPr lang="th-TH" sz="3200" b="1" dirty="0"/>
              <a:t>ชุดคำสั่งเมื่อ</a:t>
            </a:r>
            <a:r>
              <a:rPr lang="th-TH" sz="3200" b="1" dirty="0" smtClean="0"/>
              <a:t>เงื่อนไขเป็น</a:t>
            </a:r>
            <a:r>
              <a:rPr lang="th-TH" sz="3200" b="1" dirty="0"/>
              <a:t>จริง</a:t>
            </a:r>
            <a:r>
              <a:rPr lang="en-US" sz="3200" b="1" dirty="0" smtClean="0"/>
              <a:t>;</a:t>
            </a:r>
            <a:endParaRPr lang="en-US" sz="3200" b="1" dirty="0"/>
          </a:p>
          <a:p>
            <a:pPr marL="1168400" lvl="4" indent="0">
              <a:buNone/>
            </a:pPr>
            <a:r>
              <a:rPr lang="en-US" sz="3200" b="1" dirty="0" smtClean="0"/>
              <a:t>}</a:t>
            </a:r>
          </a:p>
          <a:p>
            <a:pPr marL="1168400" lvl="4" indent="0">
              <a:buNone/>
            </a:pPr>
            <a:r>
              <a:rPr lang="th-TH" sz="3200" b="1" dirty="0" smtClean="0">
                <a:solidFill>
                  <a:srgbClr val="002060"/>
                </a:solidFill>
              </a:rPr>
              <a:t>ถ้าเงื่อนไขเป็นจริงจะทำงานใต้ </a:t>
            </a:r>
            <a:r>
              <a:rPr lang="en-US" sz="3200" b="1" dirty="0" smtClean="0">
                <a:solidFill>
                  <a:srgbClr val="002060"/>
                </a:solidFill>
              </a:rPr>
              <a:t>if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ตัวยึดเนื้อหา 2"/>
          <p:cNvSpPr>
            <a:spLocks noGrp="1"/>
          </p:cNvSpPr>
          <p:nvPr>
            <p:ph sz="quarter" idx="4294967295"/>
          </p:nvPr>
        </p:nvSpPr>
        <p:spPr>
          <a:xfrm>
            <a:off x="611560" y="692696"/>
            <a:ext cx="8153400" cy="5184576"/>
          </a:xfrm>
        </p:spPr>
        <p:txBody>
          <a:bodyPr>
            <a:normAutofit fontScale="92500" lnSpcReduction="20000"/>
          </a:bodyPr>
          <a:lstStyle/>
          <a:p>
            <a:r>
              <a:rPr lang="th-TH" sz="3600" b="1" dirty="0" smtClean="0">
                <a:solidFill>
                  <a:srgbClr val="CC0099"/>
                </a:solidFill>
              </a:rPr>
              <a:t>คำสั่งตรวจสอบเงื่อนไขแบบ 2 ทางเลือก</a:t>
            </a:r>
          </a:p>
          <a:p>
            <a:pPr marL="365760" lvl="1" indent="0">
              <a:buNone/>
            </a:pPr>
            <a:r>
              <a:rPr lang="th-TH" sz="3300" b="1" dirty="0" smtClean="0">
                <a:solidFill>
                  <a:srgbClr val="002060"/>
                </a:solidFill>
              </a:rPr>
              <a:t>รูปแบบ</a:t>
            </a:r>
          </a:p>
          <a:p>
            <a:pPr marL="1143000" lvl="3" indent="0">
              <a:buNone/>
            </a:pPr>
            <a:r>
              <a:rPr lang="en-US" sz="2700" b="1" dirty="0" smtClean="0"/>
              <a:t>If (</a:t>
            </a:r>
            <a:r>
              <a:rPr lang="th-TH" sz="3200" b="1" dirty="0" smtClean="0"/>
              <a:t>เงื่อนไข</a:t>
            </a:r>
            <a:r>
              <a:rPr lang="en-US" sz="2700" b="1" dirty="0" smtClean="0"/>
              <a:t>)</a:t>
            </a:r>
          </a:p>
          <a:p>
            <a:pPr marL="1143000" lvl="3" indent="0">
              <a:buNone/>
            </a:pPr>
            <a:r>
              <a:rPr lang="en-US" sz="2700" b="1" dirty="0" smtClean="0"/>
              <a:t>{</a:t>
            </a:r>
          </a:p>
          <a:p>
            <a:pPr marL="1600200" lvl="4" indent="0">
              <a:buNone/>
            </a:pPr>
            <a:r>
              <a:rPr lang="th-TH" sz="3200" b="1" dirty="0"/>
              <a:t>ชุดคำสั่งเมื่อ</a:t>
            </a:r>
            <a:r>
              <a:rPr lang="th-TH" sz="3200" b="1" dirty="0" smtClean="0"/>
              <a:t>เงื่อนไขเป็น</a:t>
            </a:r>
            <a:r>
              <a:rPr lang="th-TH" sz="3200" b="1" dirty="0"/>
              <a:t>จริง</a:t>
            </a:r>
            <a:r>
              <a:rPr lang="en-US" sz="3200" b="1" dirty="0" smtClean="0"/>
              <a:t>;</a:t>
            </a:r>
            <a:endParaRPr lang="en-US" sz="3200" b="1" dirty="0"/>
          </a:p>
          <a:p>
            <a:pPr marL="1168400" lvl="4" indent="0">
              <a:buNone/>
            </a:pPr>
            <a:r>
              <a:rPr lang="en-US" sz="3200" b="1" dirty="0" smtClean="0"/>
              <a:t>}</a:t>
            </a:r>
          </a:p>
          <a:p>
            <a:pPr marL="1168400" lvl="4" indent="0">
              <a:buNone/>
            </a:pPr>
            <a:r>
              <a:rPr lang="en-US" sz="3200" b="1" dirty="0"/>
              <a:t>e</a:t>
            </a:r>
            <a:r>
              <a:rPr lang="en-US" sz="3200" b="1" dirty="0" smtClean="0"/>
              <a:t>lse</a:t>
            </a:r>
          </a:p>
          <a:p>
            <a:pPr marL="1168400" lvl="4" indent="0">
              <a:buNone/>
            </a:pPr>
            <a:r>
              <a:rPr lang="en-US" sz="3200" b="1" dirty="0" smtClean="0"/>
              <a:t>{</a:t>
            </a:r>
          </a:p>
          <a:p>
            <a:pPr marL="1168400" lvl="4" indent="0">
              <a:buNone/>
            </a:pPr>
            <a:r>
              <a:rPr lang="en-US" sz="3200" b="1" dirty="0"/>
              <a:t>	</a:t>
            </a:r>
            <a:r>
              <a:rPr lang="th-TH" sz="3200" b="1" dirty="0"/>
              <a:t> ชุดคำสั่งเมื่อ</a:t>
            </a:r>
            <a:r>
              <a:rPr lang="th-TH" sz="3200" b="1" dirty="0" smtClean="0"/>
              <a:t>เงื่อนไขเป็นเท็จ</a:t>
            </a:r>
            <a:r>
              <a:rPr lang="en-US" sz="3200" b="1" dirty="0" smtClean="0"/>
              <a:t>;</a:t>
            </a:r>
          </a:p>
          <a:p>
            <a:pPr marL="1168400" lvl="4" indent="0">
              <a:buNone/>
            </a:pPr>
            <a:r>
              <a:rPr lang="en-US" sz="3200" b="1" dirty="0" smtClean="0"/>
              <a:t>}</a:t>
            </a:r>
          </a:p>
          <a:p>
            <a:pPr marL="355600" lvl="4" indent="812800">
              <a:buNone/>
            </a:pPr>
            <a:r>
              <a:rPr lang="th-TH" sz="3200" b="1" dirty="0" smtClean="0">
                <a:solidFill>
                  <a:srgbClr val="002060"/>
                </a:solidFill>
              </a:rPr>
              <a:t>ถ้าเงื่อนไขเป็นจริงจะทำงานใต้ </a:t>
            </a:r>
            <a:r>
              <a:rPr lang="en-US" sz="3200" b="1" dirty="0" smtClean="0">
                <a:solidFill>
                  <a:srgbClr val="002060"/>
                </a:solidFill>
              </a:rPr>
              <a:t>if </a:t>
            </a:r>
            <a:r>
              <a:rPr lang="th-TH" sz="3200" b="1" dirty="0" smtClean="0">
                <a:solidFill>
                  <a:srgbClr val="002060"/>
                </a:solidFill>
              </a:rPr>
              <a:t>ถ้าเงื่อนไขเป็นเท็จจะทำงานใต้ </a:t>
            </a:r>
            <a:r>
              <a:rPr lang="en-US" sz="3200" b="1" dirty="0" smtClean="0">
                <a:solidFill>
                  <a:srgbClr val="002060"/>
                </a:solidFill>
              </a:rPr>
              <a:t>else</a:t>
            </a:r>
            <a:r>
              <a:rPr lang="th-TH" sz="3200" b="1" dirty="0" smtClean="0">
                <a:solidFill>
                  <a:srgbClr val="002060"/>
                </a:solidFill>
              </a:rPr>
              <a:t> </a:t>
            </a:r>
            <a:endParaRPr lang="en-US" sz="3200" b="1" dirty="0" smtClean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84141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ตัวยึดเนื้อหา 2"/>
          <p:cNvSpPr>
            <a:spLocks noGrp="1"/>
          </p:cNvSpPr>
          <p:nvPr>
            <p:ph sz="quarter" idx="4294967295"/>
          </p:nvPr>
        </p:nvSpPr>
        <p:spPr>
          <a:xfrm>
            <a:off x="683568" y="476672"/>
            <a:ext cx="7920880" cy="6048672"/>
          </a:xfrm>
        </p:spPr>
        <p:txBody>
          <a:bodyPr>
            <a:normAutofit fontScale="92500" lnSpcReduction="20000"/>
          </a:bodyPr>
          <a:lstStyle/>
          <a:p>
            <a:r>
              <a:rPr lang="th-TH" sz="3600" b="1" dirty="0" smtClean="0">
                <a:solidFill>
                  <a:srgbClr val="CC0099"/>
                </a:solidFill>
              </a:rPr>
              <a:t>คำสั่งตรวจสอบเงื่อนไขแบบหลายทางเลือก</a:t>
            </a:r>
          </a:p>
          <a:p>
            <a:pPr marL="365760" lvl="1" indent="0">
              <a:buNone/>
            </a:pPr>
            <a:r>
              <a:rPr lang="th-TH" sz="3300" b="1" dirty="0" smtClean="0">
                <a:solidFill>
                  <a:srgbClr val="002060"/>
                </a:solidFill>
              </a:rPr>
              <a:t>รูปแบบ</a:t>
            </a:r>
          </a:p>
          <a:p>
            <a:pPr marL="1143000" lvl="3" indent="0">
              <a:buNone/>
            </a:pPr>
            <a:r>
              <a:rPr lang="en-US" sz="2700" b="1" dirty="0" smtClean="0"/>
              <a:t>If (</a:t>
            </a:r>
            <a:r>
              <a:rPr lang="th-TH" sz="3200" b="1" dirty="0" smtClean="0"/>
              <a:t>เงื่อนไขที่ 1</a:t>
            </a:r>
            <a:r>
              <a:rPr lang="en-US" sz="2700" b="1" dirty="0" smtClean="0"/>
              <a:t>)</a:t>
            </a:r>
          </a:p>
          <a:p>
            <a:pPr marL="1143000" lvl="3" indent="0">
              <a:buNone/>
            </a:pPr>
            <a:r>
              <a:rPr lang="en-US" sz="2700" b="1" dirty="0" smtClean="0"/>
              <a:t>{</a:t>
            </a:r>
          </a:p>
          <a:p>
            <a:pPr marL="1600200" lvl="4" indent="0">
              <a:buNone/>
            </a:pPr>
            <a:r>
              <a:rPr lang="th-TH" sz="3200" b="1" dirty="0" smtClean="0"/>
              <a:t>ชุดคำสั่งเมื่อเงื่อนไขที่ 1 เป็นจริง</a:t>
            </a:r>
            <a:r>
              <a:rPr lang="en-US" sz="3200" b="1" dirty="0" smtClean="0"/>
              <a:t>;</a:t>
            </a:r>
            <a:endParaRPr lang="en-US" sz="3200" b="1" dirty="0"/>
          </a:p>
          <a:p>
            <a:pPr marL="1168400" lvl="4" indent="0">
              <a:buNone/>
            </a:pPr>
            <a:r>
              <a:rPr lang="en-US" sz="3200" b="1" dirty="0" smtClean="0"/>
              <a:t>}</a:t>
            </a:r>
          </a:p>
          <a:p>
            <a:pPr marL="1168400" lvl="4" indent="0">
              <a:buNone/>
            </a:pPr>
            <a:r>
              <a:rPr lang="en-US" sz="3200" b="1" dirty="0" err="1"/>
              <a:t>e</a:t>
            </a:r>
            <a:r>
              <a:rPr lang="en-US" sz="3200" b="1" dirty="0" err="1" smtClean="0"/>
              <a:t>lseif</a:t>
            </a:r>
            <a:r>
              <a:rPr lang="en-US" sz="3200" b="1" dirty="0" smtClean="0"/>
              <a:t> (</a:t>
            </a:r>
            <a:r>
              <a:rPr lang="th-TH" sz="3200" b="1" dirty="0" smtClean="0"/>
              <a:t>เงื่อนไขที่ 2</a:t>
            </a:r>
            <a:r>
              <a:rPr lang="en-US" sz="3200" b="1" dirty="0" smtClean="0"/>
              <a:t>)</a:t>
            </a:r>
          </a:p>
          <a:p>
            <a:pPr marL="1168400" lvl="4" indent="0">
              <a:buNone/>
            </a:pPr>
            <a:r>
              <a:rPr lang="en-US" sz="3200" b="1" dirty="0" smtClean="0"/>
              <a:t>{</a:t>
            </a:r>
          </a:p>
          <a:p>
            <a:pPr marL="1168400" lvl="4" indent="0">
              <a:buNone/>
            </a:pPr>
            <a:r>
              <a:rPr lang="en-US" sz="3200" b="1" dirty="0"/>
              <a:t>	</a:t>
            </a:r>
            <a:r>
              <a:rPr lang="th-TH" sz="3200" b="1" dirty="0"/>
              <a:t>ชุดคำสั่งเมื่อเงื่อนไขที่ </a:t>
            </a:r>
            <a:r>
              <a:rPr lang="th-TH" sz="3200" b="1" dirty="0" smtClean="0"/>
              <a:t>2 </a:t>
            </a:r>
            <a:r>
              <a:rPr lang="th-TH" sz="3200" b="1" dirty="0"/>
              <a:t>เป็นจริง</a:t>
            </a:r>
            <a:r>
              <a:rPr lang="en-US" sz="3200" b="1" dirty="0" smtClean="0"/>
              <a:t>;</a:t>
            </a:r>
          </a:p>
          <a:p>
            <a:pPr marL="1168400" lvl="4" indent="0">
              <a:buNone/>
            </a:pPr>
            <a:r>
              <a:rPr lang="en-US" sz="3200" b="1" dirty="0" smtClean="0"/>
              <a:t>}</a:t>
            </a:r>
          </a:p>
          <a:p>
            <a:pPr marL="1168400" lvl="4" indent="0">
              <a:buNone/>
            </a:pPr>
            <a:r>
              <a:rPr lang="en-US" sz="3200" b="1" dirty="0" err="1" smtClean="0"/>
              <a:t>elseif</a:t>
            </a:r>
            <a:r>
              <a:rPr lang="en-US" sz="3200" b="1" dirty="0" smtClean="0"/>
              <a:t> </a:t>
            </a:r>
            <a:r>
              <a:rPr lang="en-US" sz="3200" b="1" dirty="0"/>
              <a:t>(</a:t>
            </a:r>
            <a:r>
              <a:rPr lang="th-TH" sz="3200" b="1" dirty="0"/>
              <a:t>เงื่อนไขที่ </a:t>
            </a:r>
            <a:r>
              <a:rPr lang="en-US" sz="3200" b="1" dirty="0" smtClean="0"/>
              <a:t>3)</a:t>
            </a:r>
            <a:endParaRPr lang="en-US" sz="3200" b="1" dirty="0"/>
          </a:p>
          <a:p>
            <a:pPr marL="1168400" lvl="4" indent="0">
              <a:buNone/>
            </a:pPr>
            <a:r>
              <a:rPr lang="en-US" sz="3200" b="1" dirty="0"/>
              <a:t>{</a:t>
            </a:r>
          </a:p>
          <a:p>
            <a:pPr marL="1168400" lvl="4" indent="0">
              <a:buNone/>
            </a:pPr>
            <a:r>
              <a:rPr lang="en-US" sz="3200" b="1" dirty="0"/>
              <a:t>	</a:t>
            </a:r>
            <a:r>
              <a:rPr lang="th-TH" sz="3200" b="1" dirty="0"/>
              <a:t> ชุดคำสั่งเมื่อเงื่อนไขที่ </a:t>
            </a:r>
            <a:r>
              <a:rPr lang="th-TH" sz="3200" b="1" dirty="0" smtClean="0"/>
              <a:t>3 </a:t>
            </a:r>
            <a:r>
              <a:rPr lang="th-TH" sz="3200" b="1" dirty="0"/>
              <a:t>เป็นจริง</a:t>
            </a:r>
            <a:r>
              <a:rPr lang="en-US" sz="3200" b="1" dirty="0" smtClean="0"/>
              <a:t>;</a:t>
            </a:r>
            <a:endParaRPr lang="en-US" sz="3200" b="1" dirty="0"/>
          </a:p>
          <a:p>
            <a:pPr marL="1168400" lvl="4" indent="0">
              <a:buNone/>
            </a:pPr>
            <a:r>
              <a:rPr lang="en-US" sz="3200" b="1" dirty="0"/>
              <a:t>}</a:t>
            </a:r>
          </a:p>
          <a:p>
            <a:pPr marL="1168400" lvl="4" indent="0">
              <a:buNone/>
            </a:pPr>
            <a:endParaRPr lang="en-US" sz="3200" b="1" dirty="0" smtClean="0"/>
          </a:p>
          <a:p>
            <a:pPr marL="1168400" lvl="4" indent="0">
              <a:buNone/>
            </a:pPr>
            <a:endParaRPr lang="en-US" sz="3200" b="1" dirty="0" smtClean="0"/>
          </a:p>
        </p:txBody>
      </p:sp>
    </p:spTree>
    <p:extLst>
      <p:ext uri="{BB962C8B-B14F-4D97-AF65-F5344CB8AC3E}">
        <p14:creationId xmlns:p14="http://schemas.microsoft.com/office/powerpoint/2010/main" val="35254543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th-TH" sz="3200" b="1" dirty="0" smtClean="0">
                <a:solidFill>
                  <a:srgbClr val="CC0099"/>
                </a:solidFill>
              </a:rPr>
              <a:t>คำสั่ง</a:t>
            </a:r>
            <a:r>
              <a:rPr lang="th-TH" sz="3600" b="1" dirty="0" smtClean="0">
                <a:solidFill>
                  <a:srgbClr val="CC0099"/>
                </a:solidFill>
              </a:rPr>
              <a:t> </a:t>
            </a:r>
            <a:r>
              <a:rPr lang="en-US" sz="3600" b="1" dirty="0" smtClean="0">
                <a:solidFill>
                  <a:srgbClr val="CC0099"/>
                </a:solidFill>
              </a:rPr>
              <a:t>switch-case</a:t>
            </a:r>
            <a:r>
              <a:rPr lang="th-TH" sz="3600" b="1" dirty="0" smtClean="0">
                <a:solidFill>
                  <a:srgbClr val="CC0099"/>
                </a:solidFill>
              </a:rPr>
              <a:t> </a:t>
            </a:r>
            <a:r>
              <a:rPr lang="en-US" sz="3600" b="1" dirty="0" smtClean="0">
                <a:solidFill>
                  <a:srgbClr val="CC0099"/>
                </a:solidFill>
              </a:rPr>
              <a:t>: </a:t>
            </a:r>
            <a:r>
              <a:rPr lang="th-TH" sz="3200" b="1" dirty="0" smtClean="0">
                <a:solidFill>
                  <a:srgbClr val="CC0099"/>
                </a:solidFill>
              </a:rPr>
              <a:t>ตัดสินใจมากกว่า 2 ทางเลือก</a:t>
            </a:r>
            <a:endParaRPr lang="th-TH" sz="3600" b="1" dirty="0">
              <a:solidFill>
                <a:srgbClr val="CC0099"/>
              </a:solidFill>
            </a:endParaRPr>
          </a:p>
        </p:txBody>
      </p:sp>
      <p:sp>
        <p:nvSpPr>
          <p:cNvPr id="3" name="ตัวยึดเนื้อหา 2"/>
          <p:cNvSpPr>
            <a:spLocks noGrp="1"/>
          </p:cNvSpPr>
          <p:nvPr>
            <p:ph sz="quarter" idx="1"/>
          </p:nvPr>
        </p:nvSpPr>
        <p:spPr>
          <a:xfrm>
            <a:off x="612648" y="1556792"/>
            <a:ext cx="8153400" cy="52578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th-TH" sz="2400" b="1" dirty="0" smtClean="0">
                <a:solidFill>
                  <a:srgbClr val="002060"/>
                </a:solidFill>
              </a:rPr>
              <a:t>รูปแบบ</a:t>
            </a:r>
            <a:r>
              <a:rPr lang="th-TH" sz="1600" b="1" dirty="0" smtClean="0">
                <a:solidFill>
                  <a:srgbClr val="002060"/>
                </a:solidFill>
              </a:rPr>
              <a:t>	</a:t>
            </a:r>
            <a:endParaRPr lang="en-US" sz="1600" b="1" dirty="0" smtClean="0">
              <a:solidFill>
                <a:srgbClr val="002060"/>
              </a:solidFill>
            </a:endParaRPr>
          </a:p>
          <a:p>
            <a:pPr>
              <a:buNone/>
            </a:pP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en-US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switch (</a:t>
            </a:r>
            <a:r>
              <a:rPr lang="th-TH" sz="2000" b="1" dirty="0" smtClean="0">
                <a:latin typeface="Arial" panose="020B0604020202020204" pitchFamily="34" charset="0"/>
                <a:cs typeface="AngsanaUPC" panose="02020603050405020304" pitchFamily="18" charset="-34"/>
              </a:rPr>
              <a:t>ทดสอบเงื่อนไข</a:t>
            </a:r>
            <a:r>
              <a:rPr lang="en-US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en-US" sz="1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None/>
            </a:pPr>
            <a:r>
              <a:rPr lang="en-US" sz="1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	{</a:t>
            </a:r>
          </a:p>
          <a:p>
            <a:pPr>
              <a:buNone/>
            </a:pPr>
            <a:r>
              <a:rPr lang="en-US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		case </a:t>
            </a:r>
            <a:r>
              <a:rPr lang="th-TH" sz="2000" b="1" dirty="0" smtClean="0">
                <a:latin typeface="Arial" panose="020B0604020202020204" pitchFamily="34" charset="0"/>
                <a:cs typeface="AngsanaUPC" panose="02020603050405020304" pitchFamily="18" charset="-34"/>
              </a:rPr>
              <a:t>เงื่อนไขที่ 1 </a:t>
            </a:r>
            <a:r>
              <a:rPr lang="en-US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>
              <a:buNone/>
            </a:pPr>
            <a:r>
              <a:rPr lang="en-US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		        </a:t>
            </a:r>
            <a:r>
              <a:rPr lang="th-TH" sz="2000" b="1" dirty="0" smtClean="0">
                <a:latin typeface="Arial" panose="020B0604020202020204" pitchFamily="34" charset="0"/>
                <a:cs typeface="AngsanaUPC" panose="02020603050405020304" pitchFamily="18" charset="-34"/>
              </a:rPr>
              <a:t>คำสั่งให้ทำงานเมื่อ</a:t>
            </a:r>
            <a:r>
              <a:rPr lang="th-TH" sz="2000" b="1" dirty="0" err="1" smtClean="0">
                <a:latin typeface="Arial" panose="020B0604020202020204" pitchFamily="34" charset="0"/>
                <a:cs typeface="AngsanaUPC" panose="02020603050405020304" pitchFamily="18" charset="-34"/>
              </a:rPr>
              <a:t>งื่อน</a:t>
            </a:r>
            <a:r>
              <a:rPr lang="th-TH" sz="2000" b="1" dirty="0" smtClean="0">
                <a:latin typeface="Arial" panose="020B0604020202020204" pitchFamily="34" charset="0"/>
                <a:cs typeface="AngsanaUPC" panose="02020603050405020304" pitchFamily="18" charset="-34"/>
              </a:rPr>
              <a:t>ไขเป็นจริง</a:t>
            </a:r>
            <a:r>
              <a:rPr lang="en-US" sz="2000" b="1" dirty="0" smtClean="0">
                <a:latin typeface="Arial" panose="020B0604020202020204" pitchFamily="34" charset="0"/>
                <a:cs typeface="AngsanaUPC" panose="02020603050405020304" pitchFamily="18" charset="-34"/>
              </a:rPr>
              <a:t>;</a:t>
            </a:r>
            <a:endParaRPr lang="en-US" sz="20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None/>
            </a:pPr>
            <a:r>
              <a:rPr lang="en-US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		        break;</a:t>
            </a:r>
          </a:p>
          <a:p>
            <a:pPr>
              <a:buNone/>
            </a:pPr>
            <a:r>
              <a:rPr lang="en-US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		case </a:t>
            </a:r>
            <a:r>
              <a:rPr lang="th-TH" sz="2000" b="1" dirty="0" smtClean="0">
                <a:latin typeface="Arial" panose="020B0604020202020204" pitchFamily="34" charset="0"/>
                <a:cs typeface="AngsanaUPC" panose="02020603050405020304" pitchFamily="18" charset="-34"/>
              </a:rPr>
              <a:t>เงื่อนไขที่ 2 </a:t>
            </a:r>
            <a:r>
              <a:rPr lang="en-US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>
              <a:buNone/>
            </a:pPr>
            <a:r>
              <a:rPr lang="en-US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		        </a:t>
            </a:r>
            <a:r>
              <a:rPr lang="th-TH" sz="2000" b="1" dirty="0" smtClean="0">
                <a:latin typeface="Arial" panose="020B0604020202020204" pitchFamily="34" charset="0"/>
                <a:cs typeface="AngsanaUPC" panose="02020603050405020304" pitchFamily="18" charset="-34"/>
              </a:rPr>
              <a:t>คำสั่งให้ทำงานเมื่อเงื่อนไขเป็นจริง</a:t>
            </a:r>
            <a:r>
              <a:rPr lang="en-US" sz="2000" b="1" dirty="0" smtClean="0">
                <a:latin typeface="Arial" panose="020B0604020202020204" pitchFamily="34" charset="0"/>
                <a:cs typeface="AngsanaUPC" panose="02020603050405020304" pitchFamily="18" charset="-34"/>
              </a:rPr>
              <a:t>;</a:t>
            </a:r>
            <a:endParaRPr lang="en-US" sz="20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None/>
            </a:pPr>
            <a:r>
              <a:rPr lang="en-US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		         break;</a:t>
            </a:r>
          </a:p>
          <a:p>
            <a:pPr>
              <a:buNone/>
            </a:pPr>
            <a:r>
              <a:rPr lang="en-US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		case :</a:t>
            </a:r>
            <a:r>
              <a:rPr lang="th-TH" sz="2000" b="1" dirty="0">
                <a:latin typeface="Arial" panose="020B0604020202020204" pitchFamily="34" charset="0"/>
                <a:cs typeface="AngsanaUPC" panose="02020603050405020304" pitchFamily="18" charset="-34"/>
              </a:rPr>
              <a:t>เงื่อนไขที่ </a:t>
            </a:r>
            <a:r>
              <a:rPr lang="th-TH" sz="2000" b="1" dirty="0" smtClean="0">
                <a:latin typeface="Arial" panose="020B0604020202020204" pitchFamily="34" charset="0"/>
                <a:cs typeface="AngsanaUPC" panose="02020603050405020304" pitchFamily="18" charset="-34"/>
              </a:rPr>
              <a:t>3 </a:t>
            </a:r>
            <a:r>
              <a:rPr lang="en-US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>
              <a:buNone/>
            </a:pPr>
            <a:r>
              <a:rPr lang="en-US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		         </a:t>
            </a:r>
            <a:r>
              <a:rPr lang="th-TH" sz="2000" b="1" dirty="0" smtClean="0">
                <a:latin typeface="Arial" panose="020B0604020202020204" pitchFamily="34" charset="0"/>
                <a:cs typeface="AngsanaUPC" panose="02020603050405020304" pitchFamily="18" charset="-34"/>
              </a:rPr>
              <a:t>คำสั่งให้ทำงานเมื่อเงื่อนไขเป็นจริง</a:t>
            </a:r>
            <a:r>
              <a:rPr lang="en-US" sz="2000" b="1" dirty="0" smtClean="0">
                <a:latin typeface="Arial" panose="020B0604020202020204" pitchFamily="34" charset="0"/>
                <a:cs typeface="AngsanaUPC" panose="02020603050405020304" pitchFamily="18" charset="-34"/>
              </a:rPr>
              <a:t>;</a:t>
            </a:r>
            <a:endParaRPr lang="en-US" sz="20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None/>
            </a:pPr>
            <a:r>
              <a:rPr lang="en-US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		         break;</a:t>
            </a:r>
          </a:p>
          <a:p>
            <a:pPr>
              <a:buNone/>
            </a:pPr>
            <a:r>
              <a:rPr lang="en-US" sz="2000" b="1" dirty="0" smtClean="0">
                <a:latin typeface="Arial" panose="020B0604020202020204" pitchFamily="34" charset="0"/>
                <a:cs typeface="Arial" panose="020B0604020202020204" pitchFamily="34" charset="0"/>
              </a:rPr>
              <a:t>	}</a:t>
            </a:r>
            <a:endParaRPr lang="th-TH" sz="2000" b="1" dirty="0">
              <a:latin typeface="Arial" panose="020B0604020202020204" pitchFamily="34" charset="0"/>
              <a:cs typeface="AngsanaUPC" panose="02020603050405020304" pitchFamily="18" charset="-34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h-TH" sz="4000" b="1" dirty="0" smtClean="0">
                <a:solidFill>
                  <a:srgbClr val="0070C0"/>
                </a:solidFill>
              </a:rPr>
              <a:t>คำสั่ง</a:t>
            </a:r>
            <a:r>
              <a:rPr lang="th-TH" b="1" dirty="0" smtClean="0">
                <a:solidFill>
                  <a:srgbClr val="0070C0"/>
                </a:solidFill>
              </a:rPr>
              <a:t> </a:t>
            </a:r>
            <a:r>
              <a:rPr lang="en-US" b="1" dirty="0" smtClean="0">
                <a:solidFill>
                  <a:srgbClr val="0070C0"/>
                </a:solidFill>
              </a:rPr>
              <a:t>for</a:t>
            </a:r>
            <a:r>
              <a:rPr lang="th-TH" b="1" dirty="0" smtClean="0">
                <a:solidFill>
                  <a:srgbClr val="0070C0"/>
                </a:solidFill>
              </a:rPr>
              <a:t> </a:t>
            </a:r>
            <a:r>
              <a:rPr lang="en-US" b="1" dirty="0" smtClean="0">
                <a:solidFill>
                  <a:srgbClr val="0070C0"/>
                </a:solidFill>
              </a:rPr>
              <a:t>: </a:t>
            </a:r>
            <a:r>
              <a:rPr lang="th-TH" sz="4000" b="1" dirty="0" smtClean="0">
                <a:solidFill>
                  <a:srgbClr val="0070C0"/>
                </a:solidFill>
              </a:rPr>
              <a:t>การวนซ้ำด้วยจำนวนรอบที่แน่นอน</a:t>
            </a:r>
            <a:endParaRPr lang="th-TH" b="1" dirty="0">
              <a:solidFill>
                <a:srgbClr val="0070C0"/>
              </a:solidFill>
            </a:endParaRPr>
          </a:p>
        </p:txBody>
      </p:sp>
      <p:sp>
        <p:nvSpPr>
          <p:cNvPr id="3" name="ตัวยึดเนื้อหา 2"/>
          <p:cNvSpPr>
            <a:spLocks noGrp="1"/>
          </p:cNvSpPr>
          <p:nvPr>
            <p:ph sz="quarter" idx="1"/>
          </p:nvPr>
        </p:nvSpPr>
        <p:spPr>
          <a:xfrm>
            <a:off x="467544" y="1600200"/>
            <a:ext cx="8568952" cy="506916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th-TH" sz="3200" b="1" dirty="0" smtClean="0">
                <a:solidFill>
                  <a:srgbClr val="008000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รูปแบบ</a:t>
            </a:r>
            <a:r>
              <a:rPr lang="th-TH" sz="2000" b="1" dirty="0" smtClean="0"/>
              <a:t>	</a:t>
            </a:r>
            <a:endParaRPr lang="en-US" sz="2000" b="1" dirty="0" smtClean="0"/>
          </a:p>
          <a:p>
            <a:pPr>
              <a:buNone/>
            </a:pPr>
            <a:r>
              <a:rPr lang="en-US" sz="2000" b="1" dirty="0" smtClean="0"/>
              <a:t>	</a:t>
            </a:r>
            <a:r>
              <a:rPr 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for (</a:t>
            </a:r>
            <a:r>
              <a:rPr lang="th-TH" sz="2800" b="1" dirty="0" smtClean="0">
                <a:latin typeface="Arial" panose="020B0604020202020204" pitchFamily="34" charset="0"/>
                <a:cs typeface="TH SarabunPSK" pitchFamily="34" charset="-34"/>
              </a:rPr>
              <a:t>ตัวแปรที่ใช้นับจำนวนรอบ </a:t>
            </a:r>
            <a:r>
              <a:rPr 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=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h-TH" sz="2800" b="1" dirty="0" smtClean="0">
                <a:latin typeface="Arial" panose="020B0604020202020204" pitchFamily="34" charset="0"/>
                <a:cs typeface="TH SarabunPSK" pitchFamily="34" charset="-34"/>
              </a:rPr>
              <a:t>จำนวนรอบเริ่มต้น </a:t>
            </a:r>
            <a:r>
              <a:rPr 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h-TH" sz="2800" b="1" dirty="0" smtClean="0">
                <a:latin typeface="Arial" panose="020B0604020202020204" pitchFamily="34" charset="0"/>
                <a:cs typeface="TH SarabunPSK" pitchFamily="34" charset="-34"/>
              </a:rPr>
              <a:t>เงื่อนไขการหยุดวนซ้ำ</a:t>
            </a:r>
            <a:r>
              <a:rPr lang="en-US" sz="2800" b="1" smtClean="0">
                <a:latin typeface="Arial" panose="020B0604020202020204" pitchFamily="34" charset="0"/>
                <a:cs typeface="TH SarabunPSK" pitchFamily="34" charset="-34"/>
              </a:rPr>
              <a:t>;</a:t>
            </a:r>
            <a:r>
              <a:rPr lang="th-TH" sz="2800" b="1" smtClean="0">
                <a:latin typeface="Arial" panose="020B0604020202020204" pitchFamily="34" charset="0"/>
                <a:cs typeface="TH SarabunPSK" pitchFamily="34" charset="-34"/>
              </a:rPr>
              <a:t>                                    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th-TH" sz="2800" b="1" dirty="0" smtClean="0">
                <a:latin typeface="Arial" panose="020B0604020202020204" pitchFamily="34" charset="0"/>
                <a:cs typeface="TH SarabunPSK" pitchFamily="34" charset="-34"/>
              </a:rPr>
              <a:t>จำนวนการเพิ่มหรือลดของตัวแปรที่ใช้นับ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>
              <a:buNone/>
            </a:pPr>
            <a:r>
              <a:rPr lang="th-TH" sz="1800" b="1" dirty="0" smtClean="0">
                <a:latin typeface="Arial" panose="020B0604020202020204" pitchFamily="34" charset="0"/>
                <a:cs typeface="TH SarabunPSK" pitchFamily="34" charset="-34"/>
              </a:rPr>
              <a:t>	</a:t>
            </a:r>
            <a:r>
              <a:rPr 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{</a:t>
            </a:r>
          </a:p>
          <a:p>
            <a:pPr>
              <a:buNone/>
            </a:pP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		</a:t>
            </a:r>
            <a:r>
              <a:rPr lang="th-TH" sz="2800" b="1" dirty="0" smtClean="0">
                <a:latin typeface="Arial" panose="020B0604020202020204" pitchFamily="34" charset="0"/>
                <a:cs typeface="TH SarabunPSK" pitchFamily="34" charset="-34"/>
              </a:rPr>
              <a:t>ชุดคำสั่ง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>
              <a:buNone/>
            </a:pP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}</a:t>
            </a:r>
          </a:p>
          <a:p>
            <a:pPr>
              <a:buNone/>
            </a:pPr>
            <a:r>
              <a:rPr lang="th-TH" sz="3200" b="1" dirty="0" smtClean="0">
                <a:solidFill>
                  <a:srgbClr val="006600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ตัวอย่าง</a:t>
            </a:r>
          </a:p>
          <a:p>
            <a:pPr>
              <a:buNone/>
            </a:pPr>
            <a:r>
              <a:rPr lang="th-TH" sz="3200" b="1" dirty="0" smtClean="0">
                <a:latin typeface="TH SarabunPSK" pitchFamily="34" charset="-34"/>
                <a:cs typeface="TH SarabunPSK" pitchFamily="34" charset="-34"/>
              </a:rPr>
              <a:t>		</a:t>
            </a:r>
            <a:r>
              <a:rPr 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for ($</a:t>
            </a:r>
            <a:r>
              <a:rPr lang="en-US" sz="2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=0; $</a:t>
            </a:r>
            <a:r>
              <a:rPr lang="en-US" sz="2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&lt;= 10; $</a:t>
            </a:r>
            <a:r>
              <a:rPr lang="en-US" sz="2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++)</a:t>
            </a:r>
          </a:p>
          <a:p>
            <a:pPr>
              <a:buNone/>
            </a:pP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		$sum = $sum + $</a:t>
            </a:r>
            <a:r>
              <a:rPr lang="en-US" sz="2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  <a:endParaRPr lang="th-TH" sz="2400" b="1" dirty="0" smtClean="0">
              <a:latin typeface="Arial" panose="020B0604020202020204" pitchFamily="34" charset="0"/>
              <a:cs typeface="TH SarabunPSK" pitchFamily="34" charset="-34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h-TH" b="1" dirty="0" smtClean="0">
                <a:solidFill>
                  <a:srgbClr val="0070C0"/>
                </a:solidFill>
              </a:rPr>
              <a:t>คำสั่ง </a:t>
            </a:r>
            <a:r>
              <a:rPr lang="en-US" b="1" dirty="0" smtClean="0">
                <a:solidFill>
                  <a:srgbClr val="0070C0"/>
                </a:solidFill>
              </a:rPr>
              <a:t>while : </a:t>
            </a:r>
            <a:r>
              <a:rPr lang="th-TH" b="1" dirty="0" smtClean="0">
                <a:solidFill>
                  <a:srgbClr val="0070C0"/>
                </a:solidFill>
              </a:rPr>
              <a:t>การวนซ้ำด้วยจำนวนรอบไม่แน่นอน</a:t>
            </a:r>
            <a:endParaRPr lang="th-TH" b="1" dirty="0">
              <a:solidFill>
                <a:srgbClr val="0070C0"/>
              </a:solidFill>
            </a:endParaRPr>
          </a:p>
        </p:txBody>
      </p:sp>
      <p:sp>
        <p:nvSpPr>
          <p:cNvPr id="3" name="ตัวยึดเนื้อหา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506916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th-TH" sz="2800" b="1" dirty="0" smtClean="0">
                <a:solidFill>
                  <a:srgbClr val="008000"/>
                </a:solidFill>
                <a:latin typeface="Arial" panose="020B0604020202020204" pitchFamily="34" charset="0"/>
                <a:cs typeface="Angsana New" panose="02020603050405020304" pitchFamily="18" charset="-34"/>
              </a:rPr>
              <a:t>รูปแบบ</a:t>
            </a:r>
          </a:p>
          <a:p>
            <a:pPr>
              <a:buNone/>
            </a:pPr>
            <a:r>
              <a:rPr lang="th-TH" sz="2800" b="1" dirty="0" smtClean="0">
                <a:latin typeface="Arial" panose="020B0604020202020204" pitchFamily="34" charset="0"/>
                <a:cs typeface="Angsana New" panose="02020603050405020304" pitchFamily="18" charset="-34"/>
              </a:rPr>
              <a:t>		</a:t>
            </a:r>
            <a:r>
              <a:rPr 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while ( </a:t>
            </a:r>
            <a:r>
              <a:rPr lang="th-TH" sz="2400" b="1" dirty="0" smtClean="0">
                <a:latin typeface="Arial" panose="020B0604020202020204" pitchFamily="34" charset="0"/>
                <a:cs typeface="Angsana New" panose="02020603050405020304" pitchFamily="18" charset="-34"/>
              </a:rPr>
              <a:t>เงื่อนไข </a:t>
            </a:r>
            <a:r>
              <a:rPr 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</a:p>
          <a:p>
            <a:pPr>
              <a:buNone/>
            </a:pPr>
            <a:r>
              <a:rPr 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		{</a:t>
            </a:r>
          </a:p>
          <a:p>
            <a:pPr>
              <a:buNone/>
            </a:pPr>
            <a:r>
              <a:rPr lang="th-TH" sz="2400" b="1" dirty="0" smtClean="0">
                <a:latin typeface="Arial" panose="020B0604020202020204" pitchFamily="34" charset="0"/>
                <a:cs typeface="Angsana New" panose="02020603050405020304" pitchFamily="18" charset="-34"/>
              </a:rPr>
              <a:t>			ชุดคำสั่งเมื่อเงื่อนไขเป็นจริง</a:t>
            </a:r>
            <a:r>
              <a:rPr lang="en-US" sz="2400" b="1" dirty="0" smtClean="0">
                <a:latin typeface="Arial" panose="020B0604020202020204" pitchFamily="34" charset="0"/>
                <a:cs typeface="Angsana New" panose="02020603050405020304" pitchFamily="18" charset="-34"/>
              </a:rPr>
              <a:t>;</a:t>
            </a:r>
            <a:endParaRPr lang="en-US" sz="24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None/>
            </a:pPr>
            <a:r>
              <a:rPr 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		}</a:t>
            </a:r>
          </a:p>
          <a:p>
            <a:pPr>
              <a:buNone/>
            </a:pPr>
            <a:r>
              <a:rPr lang="th-TH" sz="2800" b="1" dirty="0" smtClean="0">
                <a:solidFill>
                  <a:srgbClr val="008000"/>
                </a:solidFill>
                <a:latin typeface="Arial" panose="020B0604020202020204" pitchFamily="34" charset="0"/>
                <a:cs typeface="Angsana New" panose="02020603050405020304" pitchFamily="18" charset="-34"/>
              </a:rPr>
              <a:t>ตัวอย่าง</a:t>
            </a:r>
          </a:p>
          <a:p>
            <a:pPr>
              <a:buNone/>
            </a:pPr>
            <a:r>
              <a:rPr lang="th-TH" sz="2800" b="1" dirty="0" smtClean="0">
                <a:latin typeface="Arial" panose="020B0604020202020204" pitchFamily="34" charset="0"/>
                <a:cs typeface="Angsana New" panose="02020603050405020304" pitchFamily="18" charset="-34"/>
              </a:rPr>
              <a:t>		</a:t>
            </a:r>
            <a:r>
              <a:rPr 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while ( $</a:t>
            </a:r>
            <a:r>
              <a:rPr lang="en-US" sz="2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&lt;= 10)</a:t>
            </a:r>
          </a:p>
          <a:p>
            <a:pPr>
              <a:buNone/>
            </a:pPr>
            <a:r>
              <a:rPr 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		{</a:t>
            </a:r>
          </a:p>
          <a:p>
            <a:pPr>
              <a:buNone/>
            </a:pPr>
            <a:r>
              <a:rPr 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			$sum =  $sum + $</a:t>
            </a:r>
            <a:r>
              <a:rPr lang="en-US" sz="2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>
              <a:buNone/>
            </a:pPr>
            <a:r>
              <a:rPr 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			$</a:t>
            </a:r>
            <a:r>
              <a:rPr lang="en-US" sz="24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++;</a:t>
            </a:r>
          </a:p>
          <a:p>
            <a:pPr>
              <a:buNone/>
            </a:pPr>
            <a:r>
              <a:rPr lang="en-U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		}</a:t>
            </a:r>
            <a:endParaRPr lang="th-TH" sz="2400" b="1" dirty="0">
              <a:latin typeface="Arial" panose="020B0604020202020204" pitchFamily="34" charset="0"/>
              <a:cs typeface="Angsana New" panose="02020603050405020304" pitchFamily="18" charset="-34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h-TH" sz="4000" b="1" dirty="0" smtClean="0">
                <a:solidFill>
                  <a:srgbClr val="0070C0"/>
                </a:solidFill>
              </a:rPr>
              <a:t>คำสั่ง</a:t>
            </a:r>
            <a:r>
              <a:rPr lang="th-TH" b="1" dirty="0" smtClean="0">
                <a:solidFill>
                  <a:srgbClr val="0070C0"/>
                </a:solidFill>
              </a:rPr>
              <a:t> </a:t>
            </a:r>
            <a:r>
              <a:rPr lang="en-US" b="1" dirty="0" smtClean="0">
                <a:solidFill>
                  <a:srgbClr val="0070C0"/>
                </a:solidFill>
              </a:rPr>
              <a:t>do-while : </a:t>
            </a:r>
            <a:r>
              <a:rPr lang="th-TH" sz="4000" b="1" dirty="0" smtClean="0">
                <a:solidFill>
                  <a:srgbClr val="0070C0"/>
                </a:solidFill>
              </a:rPr>
              <a:t>การวนซ้ำด้วยจำนวนรอบไม่แน่นอน</a:t>
            </a:r>
            <a:endParaRPr lang="th-TH" b="1" dirty="0">
              <a:solidFill>
                <a:srgbClr val="0070C0"/>
              </a:solidFill>
            </a:endParaRPr>
          </a:p>
        </p:txBody>
      </p:sp>
      <p:sp>
        <p:nvSpPr>
          <p:cNvPr id="3" name="ตัวยึดเนื้อหา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5069160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th-TH" sz="3000" b="1" dirty="0" smtClean="0">
                <a:solidFill>
                  <a:srgbClr val="008000"/>
                </a:solidFill>
                <a:latin typeface="Arial" panose="020B0604020202020204" pitchFamily="34" charset="0"/>
                <a:cs typeface="Angsana New" panose="02020603050405020304" pitchFamily="18" charset="-34"/>
              </a:rPr>
              <a:t>รูปแบบ</a:t>
            </a:r>
          </a:p>
          <a:p>
            <a:pPr>
              <a:buNone/>
            </a:pPr>
            <a:r>
              <a:rPr lang="th-TH" b="1" dirty="0" smtClean="0">
                <a:latin typeface="Arial" panose="020B0604020202020204" pitchFamily="34" charset="0"/>
                <a:cs typeface="Angsana New" panose="02020603050405020304" pitchFamily="18" charset="-34"/>
              </a:rPr>
              <a:t>		</a:t>
            </a:r>
            <a:r>
              <a:rPr lang="en-US" sz="2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do </a:t>
            </a:r>
          </a:p>
          <a:p>
            <a:pPr>
              <a:buNone/>
            </a:pPr>
            <a:r>
              <a:rPr lang="en-US" sz="2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		{</a:t>
            </a:r>
          </a:p>
          <a:p>
            <a:pPr>
              <a:buNone/>
            </a:pPr>
            <a:r>
              <a:rPr lang="th-TH" sz="2600" b="1" dirty="0" smtClean="0">
                <a:latin typeface="Arial" panose="020B0604020202020204" pitchFamily="34" charset="0"/>
                <a:cs typeface="Angsana New" panose="02020603050405020304" pitchFamily="18" charset="-34"/>
              </a:rPr>
              <a:t>			</a:t>
            </a:r>
            <a:r>
              <a:rPr lang="th-TH" sz="3000" b="1" dirty="0" smtClean="0">
                <a:latin typeface="Arial" panose="020B0604020202020204" pitchFamily="34" charset="0"/>
                <a:cs typeface="Angsana New" panose="02020603050405020304" pitchFamily="18" charset="-34"/>
              </a:rPr>
              <a:t>ทำงานตามคำสั่ง</a:t>
            </a:r>
            <a:r>
              <a:rPr lang="en-US" sz="2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>
              <a:buNone/>
            </a:pPr>
            <a:r>
              <a:rPr lang="en-US" sz="2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		} while </a:t>
            </a:r>
            <a:r>
              <a:rPr lang="en-US" sz="2600" b="1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th-TH" sz="3000" b="1" dirty="0" smtClean="0">
                <a:latin typeface="Arial" panose="020B0604020202020204" pitchFamily="34" charset="0"/>
                <a:cs typeface="Angsana New" panose="02020603050405020304" pitchFamily="18" charset="-34"/>
              </a:rPr>
              <a:t>ทดสอบเงื่อนไข ถ้าจริงกลับไปทำงานอีกรอบ</a:t>
            </a:r>
            <a:r>
              <a:rPr lang="en-US" sz="2600" b="1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en-US" sz="2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>
              <a:buNone/>
            </a:pPr>
            <a:r>
              <a:rPr lang="th-TH" sz="3000" b="1" dirty="0" smtClean="0">
                <a:solidFill>
                  <a:srgbClr val="008000"/>
                </a:solidFill>
                <a:latin typeface="Arial" panose="020B0604020202020204" pitchFamily="34" charset="0"/>
                <a:cs typeface="Angsana New" panose="02020603050405020304" pitchFamily="18" charset="-34"/>
              </a:rPr>
              <a:t>ตัวอย่าง</a:t>
            </a:r>
          </a:p>
          <a:p>
            <a:pPr>
              <a:buNone/>
            </a:pPr>
            <a:r>
              <a:rPr lang="th-TH" b="1" dirty="0" smtClean="0">
                <a:latin typeface="Arial" panose="020B0604020202020204" pitchFamily="34" charset="0"/>
                <a:cs typeface="Angsana New" panose="02020603050405020304" pitchFamily="18" charset="-34"/>
              </a:rPr>
              <a:t>		</a:t>
            </a:r>
            <a:r>
              <a:rPr lang="en-US" sz="2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do </a:t>
            </a:r>
          </a:p>
          <a:p>
            <a:pPr>
              <a:buNone/>
            </a:pPr>
            <a:r>
              <a:rPr lang="en-US" sz="2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		{</a:t>
            </a:r>
          </a:p>
          <a:p>
            <a:pPr>
              <a:buNone/>
            </a:pPr>
            <a:r>
              <a:rPr lang="en-US" sz="2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			$sum =  $sum + $</a:t>
            </a:r>
            <a:r>
              <a:rPr lang="en-US" sz="2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sz="2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>
              <a:buNone/>
            </a:pPr>
            <a:r>
              <a:rPr lang="en-US" sz="2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			</a:t>
            </a:r>
            <a:r>
              <a:rPr lang="en-US" sz="2600" b="1" dirty="0">
                <a:latin typeface="Arial" panose="020B0604020202020204" pitchFamily="34" charset="0"/>
                <a:cs typeface="Arial" panose="020B0604020202020204" pitchFamily="34" charset="0"/>
              </a:rPr>
              <a:t>$</a:t>
            </a:r>
            <a:r>
              <a:rPr lang="en-US" sz="2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sz="2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++;</a:t>
            </a:r>
          </a:p>
          <a:p>
            <a:pPr>
              <a:buNone/>
            </a:pPr>
            <a:r>
              <a:rPr lang="en-US" sz="2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		} while ( $</a:t>
            </a:r>
            <a:r>
              <a:rPr lang="en-US" sz="2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en-US" sz="2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!= 10 );</a:t>
            </a:r>
            <a:endParaRPr lang="th-TH" sz="2600" b="1" dirty="0">
              <a:latin typeface="Arial" panose="020B0604020202020204" pitchFamily="34" charset="0"/>
              <a:cs typeface="Angsana New" panose="02020603050405020304" pitchFamily="18" charset="-34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h-TH" b="1" smtClean="0">
                <a:solidFill>
                  <a:srgbClr val="0070C0"/>
                </a:solidFill>
              </a:rPr>
              <a:t>คำสั่งออกจากการทำงาน</a:t>
            </a:r>
            <a:endParaRPr lang="th-TH" b="1" dirty="0">
              <a:solidFill>
                <a:srgbClr val="0070C0"/>
              </a:solidFill>
            </a:endParaRPr>
          </a:p>
        </p:txBody>
      </p:sp>
      <p:sp>
        <p:nvSpPr>
          <p:cNvPr id="3" name="ตัวยึดเนื้อหา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2188840"/>
          </a:xfrm>
        </p:spPr>
        <p:txBody>
          <a:bodyPr>
            <a:normAutofit/>
          </a:bodyPr>
          <a:lstStyle/>
          <a:p>
            <a:r>
              <a:rPr lang="th-TH" b="1" dirty="0" smtClean="0">
                <a:solidFill>
                  <a:srgbClr val="002060"/>
                </a:solidFill>
                <a:latin typeface="Arial" panose="020B0604020202020204" pitchFamily="34" charset="0"/>
                <a:cs typeface="Angsana New" panose="02020603050405020304" pitchFamily="18" charset="-34"/>
              </a:rPr>
              <a:t>คำสั่ง </a:t>
            </a:r>
            <a:r>
              <a:rPr lang="en-US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break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th-TH" dirty="0" smtClean="0"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lang="th-TH" b="1" dirty="0" smtClean="0">
                <a:latin typeface="Arial" panose="020B0604020202020204" pitchFamily="34" charset="0"/>
                <a:cs typeface="Angsana New" panose="02020603050405020304" pitchFamily="18" charset="-34"/>
              </a:rPr>
              <a:t>เป็นคำสั่งกระโดดออกจากการทำงาน เช่น ออกจาก</a:t>
            </a:r>
            <a:br>
              <a:rPr lang="th-TH" b="1" dirty="0" smtClean="0">
                <a:latin typeface="Arial" panose="020B0604020202020204" pitchFamily="34" charset="0"/>
                <a:cs typeface="Angsana New" panose="02020603050405020304" pitchFamily="18" charset="-34"/>
              </a:rPr>
            </a:br>
            <a:r>
              <a:rPr lang="th-TH" b="1" dirty="0" smtClean="0">
                <a:latin typeface="Arial" panose="020B0604020202020204" pitchFamily="34" charset="0"/>
                <a:cs typeface="Angsana New" panose="02020603050405020304" pitchFamily="18" charset="-34"/>
              </a:rPr>
              <a:t>			การทำงานในวงรอบ </a:t>
            </a:r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for, while, do-while</a:t>
            </a:r>
          </a:p>
          <a:p>
            <a:r>
              <a:rPr lang="th-TH" b="1" dirty="0" smtClean="0">
                <a:solidFill>
                  <a:srgbClr val="002060"/>
                </a:solidFill>
                <a:latin typeface="Arial" panose="020B0604020202020204" pitchFamily="34" charset="0"/>
                <a:cs typeface="Angsana New" panose="02020603050405020304" pitchFamily="18" charset="-34"/>
              </a:rPr>
              <a:t>คำสั่ง</a:t>
            </a:r>
            <a:r>
              <a:rPr lang="th-TH" dirty="0" smtClean="0">
                <a:solidFill>
                  <a:srgbClr val="002060"/>
                </a:solidFill>
                <a:latin typeface="Arial" panose="020B0604020202020204" pitchFamily="34" charset="0"/>
                <a:cs typeface="Angsana New" panose="02020603050405020304" pitchFamily="18" charset="-34"/>
              </a:rPr>
              <a:t> </a:t>
            </a:r>
            <a:r>
              <a:rPr lang="en-US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exit </a:t>
            </a:r>
            <a:r>
              <a:rPr lang="th-TH" dirty="0" smtClean="0">
                <a:solidFill>
                  <a:srgbClr val="002060"/>
                </a:solidFill>
                <a:latin typeface="Arial" panose="020B0604020202020204" pitchFamily="34" charset="0"/>
                <a:cs typeface="Angsana New" panose="02020603050405020304" pitchFamily="18" charset="-34"/>
              </a:rPr>
              <a:t>หรือ </a:t>
            </a:r>
            <a:r>
              <a:rPr lang="en-US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die  </a:t>
            </a:r>
            <a:r>
              <a:rPr lang="th-TH" b="1" dirty="0" smtClean="0">
                <a:latin typeface="Arial" panose="020B0604020202020204" pitchFamily="34" charset="0"/>
                <a:cs typeface="Angsana New" panose="02020603050405020304" pitchFamily="18" charset="-34"/>
              </a:rPr>
              <a:t>จะออกจากโปรแกรมนั้นไปเลย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ตรงกลาง">
  <a:themeElements>
    <a:clrScheme name="ในเมือง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ตรงกลาง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ตรงกลาง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209</TotalTime>
  <Words>137</Words>
  <Application>Microsoft Office PowerPoint</Application>
  <PresentationFormat>นำเสนอทางหน้าจอ (4:3)</PresentationFormat>
  <Paragraphs>84</Paragraphs>
  <Slides>9</Slides>
  <Notes>0</Notes>
  <HiddenSlides>0</HiddenSlides>
  <MMClips>0</MMClips>
  <ScaleCrop>false</ScaleCrop>
  <HeadingPairs>
    <vt:vector size="4" baseType="variant">
      <vt:variant>
        <vt:lpstr>ชุดรูปแบบ</vt:lpstr>
      </vt:variant>
      <vt:variant>
        <vt:i4>1</vt:i4>
      </vt:variant>
      <vt:variant>
        <vt:lpstr>ชื่อเรื่องภาพนิ่ง</vt:lpstr>
      </vt:variant>
      <vt:variant>
        <vt:i4>9</vt:i4>
      </vt:variant>
    </vt:vector>
  </HeadingPairs>
  <TitlesOfParts>
    <vt:vector size="10" baseType="lpstr">
      <vt:lpstr>ตรงกลาง</vt:lpstr>
      <vt:lpstr>บทที่ 7 คำสั่งตรวจสอบเงื่อนไขและคำสั่งทำซ้ำ</vt:lpstr>
      <vt:lpstr>คำสั่งตรวจสอบเงื่อนไข if</vt:lpstr>
      <vt:lpstr>งานนำเสนอ PowerPoint</vt:lpstr>
      <vt:lpstr>งานนำเสนอ PowerPoint</vt:lpstr>
      <vt:lpstr>คำสั่ง switch-case : ตัดสินใจมากกว่า 2 ทางเลือก</vt:lpstr>
      <vt:lpstr>คำสั่ง for : การวนซ้ำด้วยจำนวนรอบที่แน่นอน</vt:lpstr>
      <vt:lpstr>คำสั่ง while : การวนซ้ำด้วยจำนวนรอบไม่แน่นอน</vt:lpstr>
      <vt:lpstr>คำสั่ง do-while : การวนซ้ำด้วยจำนวนรอบไม่แน่นอน</vt:lpstr>
      <vt:lpstr>คำสั่งออกจากการทำงาน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บทที่ 3 การควบคุมทิศทางการทำงานของโปรแกรม</dc:title>
  <dc:creator>bbb</dc:creator>
  <cp:lastModifiedBy>admin</cp:lastModifiedBy>
  <cp:revision>37</cp:revision>
  <dcterms:created xsi:type="dcterms:W3CDTF">2012-06-20T08:42:26Z</dcterms:created>
  <dcterms:modified xsi:type="dcterms:W3CDTF">2023-01-15T08:51:37Z</dcterms:modified>
</cp:coreProperties>
</file>