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56" r:id="rId2"/>
    <p:sldId id="284" r:id="rId3"/>
    <p:sldId id="285" r:id="rId4"/>
    <p:sldId id="286" r:id="rId5"/>
    <p:sldId id="257" r:id="rId6"/>
    <p:sldId id="287" r:id="rId7"/>
    <p:sldId id="289" r:id="rId8"/>
    <p:sldId id="288" r:id="rId9"/>
    <p:sldId id="290" r:id="rId10"/>
    <p:sldId id="291" r:id="rId11"/>
    <p:sldId id="265" r:id="rId12"/>
    <p:sldId id="292" r:id="rId13"/>
    <p:sldId id="293" r:id="rId14"/>
    <p:sldId id="296" r:id="rId15"/>
    <p:sldId id="297" r:id="rId16"/>
    <p:sldId id="298" r:id="rId17"/>
    <p:sldId id="299" r:id="rId18"/>
    <p:sldId id="300" r:id="rId19"/>
    <p:sldId id="301" r:id="rId20"/>
    <p:sldId id="267" r:id="rId21"/>
    <p:sldId id="268" r:id="rId22"/>
    <p:sldId id="269" r:id="rId23"/>
    <p:sldId id="270" r:id="rId24"/>
    <p:sldId id="302" r:id="rId25"/>
    <p:sldId id="271" r:id="rId26"/>
    <p:sldId id="277" r:id="rId2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6E3"/>
    <a:srgbClr val="007033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ลักษณะสีปานกลาง 4 - เน้น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ลักษณะสีปานกลาง 4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04" autoAdjust="0"/>
  </p:normalViewPr>
  <p:slideViewPr>
    <p:cSldViewPr>
      <p:cViewPr varScale="1">
        <p:scale>
          <a:sx n="102" d="100"/>
          <a:sy n="102" d="100"/>
        </p:scale>
        <p:origin x="-18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379AA-CD30-4669-B836-071F0E981939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E92AE-8A55-41E5-A33D-CC5648BA96BA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718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BE54E92-A71D-4AFD-AF13-A77C4273EAC2}" type="datetimeFigureOut">
              <a:rPr lang="th-TH" smtClean="0"/>
              <a:pPr/>
              <a:t>26/12/65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pachefriends.org/download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772400" cy="1296144"/>
          </a:xfrm>
        </p:spPr>
        <p:txBody>
          <a:bodyPr/>
          <a:lstStyle/>
          <a:p>
            <a:pPr algn="ctr"/>
            <a:r>
              <a:rPr lang="th-TH" sz="7200" dirty="0" smtClean="0">
                <a:solidFill>
                  <a:srgbClr val="002060"/>
                </a:solidFill>
              </a:rPr>
              <a:t>บทที่ 6</a:t>
            </a:r>
            <a:endParaRPr lang="th-TH" sz="7200" dirty="0">
              <a:solidFill>
                <a:srgbClr val="00206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14400" y="2492896"/>
            <a:ext cx="7772400" cy="1224136"/>
          </a:xfrm>
        </p:spPr>
        <p:txBody>
          <a:bodyPr>
            <a:normAutofit/>
          </a:bodyPr>
          <a:lstStyle/>
          <a:p>
            <a:r>
              <a:rPr lang="th-TH" sz="66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การเขียนโปรแกรมภาษา </a:t>
            </a:r>
            <a:r>
              <a:rPr lang="en-US" sz="66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PHP</a:t>
            </a:r>
            <a:endParaRPr lang="th-TH" sz="6600" b="1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404664"/>
            <a:ext cx="7772400" cy="61926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sz="4600" b="1" dirty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3</a:t>
            </a:r>
            <a:r>
              <a:rPr lang="th-TH" sz="46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. </a:t>
            </a:r>
            <a:r>
              <a:rPr lang="en-US" sz="36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endParaRPr lang="en-US" sz="3600" b="1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sz="40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ข้อมูลที่ต้องการแสดงผลลัพธ์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”)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40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3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3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(“Hello PHP”);</a:t>
            </a:r>
          </a:p>
          <a:p>
            <a:pPr>
              <a:buNone/>
            </a:pP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4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นอกจากนี้คำสั่ง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sz="4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สามารถจัดรูปแบบการแสดงผลได้ด้วย เช่น</a:t>
            </a:r>
          </a:p>
          <a:p>
            <a:pPr>
              <a:buNone/>
            </a:pP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(“10/3 = %d”, 10/3);  </a:t>
            </a:r>
            <a:r>
              <a:rPr lang="en-US" sz="4100" b="1" dirty="0" smtClean="0">
                <a:solidFill>
                  <a:srgbClr val="007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</a:t>
            </a:r>
            <a:r>
              <a:rPr lang="th-TH" sz="41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แสดงเลขจำนวนเต็ม</a:t>
            </a:r>
            <a:endParaRPr lang="en-US" sz="4100" b="1" dirty="0" smtClean="0">
              <a:solidFill>
                <a:srgbClr val="007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(“10/3 =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%.2f”,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10/3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  <a:r>
              <a:rPr lang="en-US" sz="4100" b="1" dirty="0" smtClean="0">
                <a:solidFill>
                  <a:srgbClr val="007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</a:t>
            </a:r>
            <a:r>
              <a:rPr lang="th-TH" sz="41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แสดงเลขทศนิยม</a:t>
            </a:r>
          </a:p>
          <a:p>
            <a:pPr>
              <a:buNone/>
            </a:pPr>
            <a:endParaRPr lang="en-US" sz="4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92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การเขียนหมายเหตุ </a:t>
            </a:r>
            <a:r>
              <a:rPr lang="en-US" sz="36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(Comment)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sz="35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แบบที่ 1 </a:t>
            </a:r>
            <a:r>
              <a:rPr lang="th-TH" sz="35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เครื่องหมาย </a:t>
            </a:r>
            <a:r>
              <a:rPr lang="en-US" sz="35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# </a:t>
            </a:r>
            <a:r>
              <a:rPr lang="th-TH" sz="35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35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//</a:t>
            </a:r>
            <a:endParaRPr lang="th-TH" sz="3500" b="1" dirty="0" smtClean="0">
              <a:solidFill>
                <a:srgbClr val="00206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</a:t>
            </a:r>
            <a:r>
              <a:rPr lang="en-US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;      // </a:t>
            </a:r>
            <a:r>
              <a:rPr lang="th-TH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หมายเหตุแบบที่ 1 ใช้อธิบายครั้งละ 1 บรรทัด</a:t>
            </a:r>
            <a:endParaRPr lang="en-US" b="1" dirty="0" smtClean="0">
              <a:solidFill>
                <a:srgbClr val="00703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}</a:t>
            </a:r>
          </a:p>
          <a:p>
            <a:pPr>
              <a:buNone/>
            </a:pPr>
            <a:r>
              <a:rPr lang="th-TH" sz="35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แบบที่ 2 </a:t>
            </a:r>
            <a:r>
              <a:rPr lang="th-TH" sz="35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เครื่องหมาย </a:t>
            </a:r>
            <a:r>
              <a:rPr lang="en-US" sz="3900" b="1" dirty="0" smtClean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/* …. */</a:t>
            </a:r>
            <a:endParaRPr lang="th-TH" sz="3900" b="1" dirty="0" smtClean="0">
              <a:solidFill>
                <a:srgbClr val="00206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35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/*</a:t>
            </a:r>
            <a:r>
              <a:rPr lang="th-TH" sz="35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คำอธิบายโปรแกรมแบบที่ 2 ใช้อธิบายหลายๆ บรรทัด</a:t>
            </a:r>
          </a:p>
          <a:p>
            <a:pPr>
              <a:buNone/>
            </a:pPr>
            <a:r>
              <a:rPr lang="th-TH" sz="35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.......................................</a:t>
            </a:r>
          </a:p>
          <a:p>
            <a:pPr>
              <a:buNone/>
            </a:pPr>
            <a:r>
              <a:rPr lang="th-TH" sz="35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35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*/</a:t>
            </a:r>
          </a:p>
          <a:p>
            <a:pPr>
              <a:buNone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;      </a:t>
            </a:r>
          </a:p>
          <a:p>
            <a:pPr>
              <a:buNone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}</a:t>
            </a:r>
          </a:p>
          <a:p>
            <a:pPr>
              <a:buNone/>
            </a:pPr>
            <a:endParaRPr lang="th-TH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200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การประกาศตัวแปร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400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กฎเกณฑ์ในการตั้งชื่อตัวแปร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ชื่อตัวแปรต้องขึ้นต้นด้วยเครื่องหมาย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$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(dollar sign)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เสมอ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หลังเครื่องหมาย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$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จะตามด้วยชื่อตัวแปรโดยตัวแรกของชื่อต้องเป็นตัวอักษรหรือเครื่องหมาย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_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undercore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เท่านั้น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ตัวถัดมาของชื่อตัวแปร สามารถเป็นตัวอักษรหรือตัวเลข หรือเครื่องหมาย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ตัวอักษรตัวใหญ่ ตัวเล็กในชื่อตัวแปรถือว่าเป็นคนละตัวกัน</a:t>
            </a:r>
          </a:p>
          <a:p>
            <a:pPr marL="68580" indent="0">
              <a:buNone/>
            </a:pPr>
            <a:r>
              <a:rPr lang="th-TH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 marL="454914" lvl="1" indent="0">
              <a:buNone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$name = “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Suwit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//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การกำหนดค่าให้ตัวแปรชนิดตัว</a:t>
            </a:r>
            <a:r>
              <a:rPr lang="th-TH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อักษา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อยู่ใน </a:t>
            </a: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  ”</a:t>
            </a:r>
          </a:p>
          <a:p>
            <a:pPr marL="454914" lvl="1" indent="0">
              <a:buNone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$Age = 25;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	//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การกำหนดค่าให้ตัวแปรชนิดตัวเลขไม่ต้องมี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 ”</a:t>
            </a:r>
          </a:p>
          <a:p>
            <a:pPr marL="454914" lvl="1" indent="0">
              <a:buNone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$price = 150.50;</a:t>
            </a:r>
          </a:p>
          <a:p>
            <a:pPr marL="454914" lvl="1" indent="0">
              <a:buNone/>
            </a:pP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การประกาศตัวแปรไม่ต้องระบุชนิด สามารถประกาศชื่อตัวแปรแล้วนำไปเก็บค่าได้เลย</a:t>
            </a:r>
            <a:endParaRPr lang="th-TH" b="1" dirty="0">
              <a:solidFill>
                <a:srgbClr val="C00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81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200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ชนิดข้อมูล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400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1.ข้อมูลชนิดจำนวนเต็ม </a:t>
            </a:r>
            <a:r>
              <a:rPr lang="en-US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(Integer)</a:t>
            </a:r>
          </a:p>
          <a:p>
            <a:pPr>
              <a:buNone/>
            </a:pPr>
            <a:r>
              <a:rPr lang="en-US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ตัวเลขไม่มีทศนิยม เช่น </a:t>
            </a:r>
          </a:p>
          <a:p>
            <a:pPr>
              <a:buNone/>
            </a:pP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$num1 = 20;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$num2 = 100;</a:t>
            </a:r>
          </a:p>
          <a:p>
            <a:pPr>
              <a:buNone/>
            </a:pPr>
            <a:r>
              <a:rPr lang="th-TH" sz="3200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2. ข้อมูลชนิดจำนวนทศนิยม </a:t>
            </a:r>
            <a:r>
              <a:rPr lang="en-US" sz="2400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(Floating-Point Number)</a:t>
            </a:r>
            <a:endParaRPr lang="th-TH" sz="3200" b="1" dirty="0">
              <a:solidFill>
                <a:srgbClr val="007033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sz="32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เช่น</a:t>
            </a:r>
          </a:p>
          <a:p>
            <a:pPr>
              <a:buNone/>
            </a:pPr>
            <a:r>
              <a:rPr lang="th-TH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$price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=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20.50;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	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avg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=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123.63</a:t>
            </a:r>
            <a:r>
              <a:rPr lang="en-US" sz="32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;</a:t>
            </a:r>
            <a:endParaRPr lang="en-US" sz="32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endParaRPr lang="th-TH" b="1" dirty="0">
              <a:solidFill>
                <a:srgbClr val="007033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728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476672"/>
            <a:ext cx="7772400" cy="59046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3. ข้อมูลชนิดสตริง </a:t>
            </a:r>
            <a:r>
              <a:rPr lang="en-US" sz="24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(String)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ใช้เก็บข้อความ  ต้องอยู่ภายในเครื่องหมาย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 ”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หรือ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‘ ’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เช่น</a:t>
            </a:r>
          </a:p>
          <a:p>
            <a:pPr>
              <a:buNone/>
            </a:pPr>
            <a:r>
              <a:rPr lang="th-TH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$name = “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Somchai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$address = “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Chanthaburi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”;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4. ข้อมูลชนิดตรรกะ </a:t>
            </a:r>
            <a:r>
              <a:rPr lang="en-US" sz="2400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(Boolean)</a:t>
            </a:r>
            <a:endParaRPr lang="th-TH" sz="3200" b="1" dirty="0">
              <a:solidFill>
                <a:srgbClr val="007033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จะมี 2 ค่าคือ ค่าจริง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(true)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และค่าเท็จ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(false)</a:t>
            </a:r>
            <a:endParaRPr lang="en-US" sz="28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เช่น</a:t>
            </a:r>
          </a:p>
          <a:p>
            <a:pPr>
              <a:buNone/>
            </a:pPr>
            <a:r>
              <a:rPr lang="th-TH" b="1" dirty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00703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$num1 = 5;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$num2 = 10;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$num3 = $num2 &gt;  $num1;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echo “</a:t>
            </a:r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ค่า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\$num2 &gt; 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\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$num1 = $num3”;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9280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200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ตัวแปรอาร์เรย์ 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(Array)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400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การกำหนดค่า ใช้</a:t>
            </a:r>
            <a:r>
              <a:rPr lang="en-US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index 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ในการกำหนดค่าแต่ละช่อง</a:t>
            </a:r>
            <a:endParaRPr lang="th-TH" b="1" dirty="0" smtClean="0">
              <a:solidFill>
                <a:srgbClr val="CC0099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[0]  = 10;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[1] = 20;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[2]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= 30;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การแสดงค่า </a:t>
            </a:r>
            <a:r>
              <a:rPr lang="th-TH" sz="32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en-US" sz="36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index </a:t>
            </a:r>
            <a:r>
              <a:rPr lang="th-TH" sz="32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การเข้าถึงค่า</a:t>
            </a:r>
            <a:r>
              <a:rPr lang="th-TH" sz="32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แต่ละ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endParaRPr lang="th-TH" sz="3200" b="1" dirty="0" smtClean="0">
              <a:solidFill>
                <a:srgbClr val="CC009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ตัวเลขตัวที่ 1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= 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[0]&lt;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echo “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ตัวเลขตัวที่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2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= 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[1]&lt;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echo “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ตัวเลขตัวที่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3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= 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[2]”;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หรือจะกำหนดค่าแบบนี้ก็ได้ </a:t>
            </a:r>
            <a:endParaRPr lang="en-US" b="1" dirty="0" smtClean="0">
              <a:solidFill>
                <a:srgbClr val="CC009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= array(10,20,30);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endParaRPr lang="th-TH" b="1" dirty="0">
              <a:solidFill>
                <a:srgbClr val="C00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93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61206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สามารถกำหนดค่าคนละชนิดข้อมูลในตัวแปรเดียวกันได้</a:t>
            </a:r>
            <a:endParaRPr lang="th-TH" b="1" dirty="0" smtClean="0">
              <a:solidFill>
                <a:srgbClr val="CC0099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= array(“001”,”Robert”,”65.3”);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รหัส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: 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[0]&lt;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echo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ชื่อ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: 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[1]&lt;</a:t>
            </a:r>
            <a:r>
              <a:rPr lang="en-US" sz="24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echo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น้ำหนัก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: 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[2]”;</a:t>
            </a:r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สามารถใช้</a:t>
            </a:r>
            <a:r>
              <a:rPr lang="th-TH" sz="28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8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index </a:t>
            </a: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ที่ไม่ใช่ตัวเลขได้</a:t>
            </a:r>
            <a:endParaRPr lang="en-US" sz="3200" b="1" dirty="0" smtClean="0">
              <a:solidFill>
                <a:srgbClr val="CC009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= array(“num1”=&gt;10,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“num2”=&gt;20,”num3”=&gt;30);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“$</a:t>
            </a:r>
            <a:r>
              <a:rPr lang="en-US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[num1]&lt;</a:t>
            </a:r>
            <a:r>
              <a:rPr lang="en-US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</a:t>
            </a: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“$</a:t>
            </a:r>
            <a:r>
              <a:rPr lang="en-US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[num2]&lt;</a:t>
            </a:r>
            <a:r>
              <a:rPr lang="en-US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</a:t>
            </a:r>
            <a:r>
              <a:rPr lang="en-US" b="1" dirty="0">
                <a:latin typeface="Arial" panose="020B0604020202020204" pitchFamily="34" charset="0"/>
                <a:cs typeface="Angsana New" panose="02020603050405020304" pitchFamily="18" charset="-34"/>
              </a:rPr>
              <a:t>“$</a:t>
            </a:r>
            <a:r>
              <a:rPr lang="en-US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num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[num3]”;</a:t>
            </a:r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4413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200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ฟังก์ชันที่เกี่ยวข้องกับตัวแปร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400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th-TH" sz="32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ฟังก์ชัน</a:t>
            </a:r>
            <a:r>
              <a:rPr lang="th-TH" sz="26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err="1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gettype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h-TH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ตัวแปร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ใช้ตรวจสอบชนิดข้อมูลของตัวแปร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th-TH" b="1" dirty="0" smtClean="0">
              <a:solidFill>
                <a:srgbClr val="00703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= 10;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echo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“\$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เป็นตัวแปรชนิด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”.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gettype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</a:p>
          <a:p>
            <a:r>
              <a:rPr lang="th-TH" sz="3200" b="1" dirty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ฟังก์ชัน</a:t>
            </a:r>
            <a:r>
              <a:rPr lang="th-TH" sz="2600" b="1" dirty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empty(</a:t>
            </a:r>
            <a:r>
              <a:rPr lang="th-TH" sz="3200" b="1" dirty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ตัวแปร</a:t>
            </a:r>
            <a:r>
              <a:rPr lang="en-US" sz="2400" b="1" dirty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dirty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ตรวจสอบว่าตัวแปรเก็บข้อมูลไว้หรือไม่ ซึ่งเก็บจะมีค่าเท็จ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(false)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ไม่เก็บจะมีค่าจริง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(true)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1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th-TH" sz="3200" b="1" dirty="0">
              <a:solidFill>
                <a:srgbClr val="00703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  =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15;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$result = empty($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	echo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ค่าของตัวแปร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\$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$result)”;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endParaRPr lang="th-TH" b="1" dirty="0">
              <a:solidFill>
                <a:srgbClr val="C00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3979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61206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th-TH" sz="32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ฟังก์ชัน</a:t>
            </a:r>
            <a:r>
              <a:rPr lang="th-TH" sz="26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err="1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isset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h-TH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ตัวแปร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ใช้ตรวจสอบว่ามีตัวแปรตามชื่อที่ระบุหรือไม่ ถ้ามีคืนค่าจริง ถ้าไม่มีคืนค่าเท็จ</a:t>
            </a:r>
            <a:endParaRPr lang="th-TH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ฟังก์ชัน</a:t>
            </a:r>
            <a:r>
              <a:rPr lang="th-TH" sz="2600" b="1" dirty="0" smtClean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smtClean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unset(</a:t>
            </a:r>
            <a:r>
              <a:rPr lang="th-TH" sz="3200" b="1" dirty="0">
                <a:solidFill>
                  <a:srgbClr val="2D36E3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ตัวแปร</a:t>
            </a:r>
            <a:r>
              <a:rPr lang="en-US" sz="2400" b="1" dirty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dirty="0">
                <a:solidFill>
                  <a:srgbClr val="2D36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ใช้ทำลายตัวแปรและคืนพื้นที่หน่วยความจำ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th-TH" sz="3200" b="1" dirty="0">
              <a:solidFill>
                <a:srgbClr val="00703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  =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15;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$result = 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isset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	echo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ตัวแปร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\$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มีอยู่หรือไม่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=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$result)”;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// true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unset($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    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$result = 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isset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($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echo “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ตัวแปร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\$</a:t>
            </a:r>
            <a:r>
              <a:rPr lang="en-US" sz="28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abc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มี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อยู่หรือไม่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=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$result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)”; 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// false</a:t>
            </a:r>
            <a:endParaRPr lang="en-US" sz="2800" b="1" dirty="0">
              <a:solidFill>
                <a:srgbClr val="00B05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endParaRPr lang="en-US" sz="28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endParaRPr lang="th-TH" b="1" dirty="0">
              <a:solidFill>
                <a:srgbClr val="C00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4982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200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 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(Constant)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1845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 คือ ชื่อที่กำหนดขึ้นมาเพื่อใช้เก็บค่าใดๆ  เพื่อเรียกใช้งาน โดยที่ค่าไม่ค่อยมีการเปลี่ยนแปลง</a:t>
            </a: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endParaRPr lang="th-TH" b="1" dirty="0" smtClean="0">
              <a:solidFill>
                <a:srgbClr val="2D36E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define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(“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ชื่อค่าคงที่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, ค่า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6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const</a:t>
            </a:r>
            <a:r>
              <a:rPr lang="th-TH" sz="2600" b="1" dirty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ชื่อค่าคงที่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=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ค่า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;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00703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th-TH" sz="3200" b="1" dirty="0">
              <a:solidFill>
                <a:srgbClr val="00703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b="1" dirty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6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const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price </a:t>
            </a:r>
            <a:r>
              <a:rPr lang="en-US" sz="2600" b="1" dirty="0">
                <a:latin typeface="Arial" panose="020B0604020202020204" pitchFamily="34" charset="0"/>
                <a:cs typeface="Angsana New" panose="02020603050405020304" pitchFamily="18" charset="-34"/>
              </a:rPr>
              <a:t>= 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500;</a:t>
            </a:r>
          </a:p>
          <a:p>
            <a:pPr>
              <a:buNone/>
            </a:pPr>
            <a:r>
              <a:rPr lang="en-US" sz="26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define(“vat”, 0.07);</a:t>
            </a:r>
          </a:p>
          <a:p>
            <a:pPr>
              <a:buNone/>
            </a:pPr>
            <a:r>
              <a:rPr lang="en-US" sz="26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$tax = price * vat;</a:t>
            </a:r>
            <a:endParaRPr lang="en-US" sz="26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600" b="1" dirty="0">
                <a:latin typeface="Arial" panose="020B0604020202020204" pitchFamily="34" charset="0"/>
                <a:cs typeface="Angsana New" panose="02020603050405020304" pitchFamily="18" charset="-34"/>
              </a:rPr>
              <a:t>		echo 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“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ภาษีเท่ากับ </a:t>
            </a:r>
            <a:r>
              <a:rPr lang="en-US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$tax”;</a:t>
            </a:r>
            <a:endParaRPr lang="en-US" sz="26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endParaRPr lang="th-TH" b="1" dirty="0">
              <a:solidFill>
                <a:srgbClr val="C00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8948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92888" cy="914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รู้จักกับ</a:t>
            </a:r>
            <a:r>
              <a:rPr lang="en-US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PHP</a:t>
            </a:r>
            <a:endParaRPr lang="th-TH" sz="48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1366536"/>
            <a:ext cx="8003232" cy="51588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PHP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มาจากคำว่า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Personal Home Page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เป็นโปรแกรมภาษาที่ทำงานในลักษณะ ภาษาสคริปต์ฝั่ง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server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มีการประมวลผลที่ฝั่ง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server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หลังจากนั้นก็จะทำการส่งผลลัพธ์ในรูปแบบ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HTML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กลับไปยัง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Web Browser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ซึ่งจะทำให้เราสามารถพัฒนาระบบงานในลักษณะ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Dynamic Programming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</a:t>
            </a:r>
          </a:p>
          <a:p>
            <a:pPr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ไฟล์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จะเหมือนกับเอกสาร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HTML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ทั่วไป เนื่องจากสามารถเขียน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แท็ก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ซึ่งเป็นคำสั่งภาษา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ลงไปใน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แท็ก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HTML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 นามสกุลของไฟล์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php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97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992888" cy="8640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ตัวดำเนินการและนิพจน์</a:t>
            </a:r>
            <a:endParaRPr lang="th-TH" sz="48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412776"/>
            <a:ext cx="7992888" cy="504056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Arithmetic Operator </a:t>
            </a:r>
            <a:r>
              <a:rPr lang="th-TH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ตัวดำเนินการ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เทาง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คณิตศาสตร์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 Operator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ตัวดำเนินการเปรียบเทียบ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Logical Operator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ตัวดำเนินการทางตรรกศาสตร์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String Operator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ตัวดำเนินการสตริง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Bitwise Operator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ตัวดำเนินการระดับบิต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Arithmatic</a:t>
            </a:r>
            <a:r>
              <a:rPr lang="en-US" b="1" dirty="0" smtClean="0">
                <a:solidFill>
                  <a:schemeClr val="tx1"/>
                </a:solidFill>
              </a:rPr>
              <a:t> Operator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279101"/>
              </p:ext>
            </p:extLst>
          </p:nvPr>
        </p:nvGraphicFramePr>
        <p:xfrm>
          <a:off x="827584" y="1268760"/>
          <a:ext cx="7772400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448272"/>
                <a:gridCol w="3379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 Black" pitchFamily="34" charset="0"/>
                        </a:rPr>
                        <a:t>+</a:t>
                      </a:r>
                      <a:endParaRPr lang="th-TH" sz="2800" b="1" dirty="0"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+ 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" pitchFamily="34" charset="0"/>
                        </a:rPr>
                        <a:t>-</a:t>
                      </a:r>
                      <a:endParaRPr lang="th-TH" sz="28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– 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rial" pitchFamily="34" charset="0"/>
                        </a:rPr>
                        <a:t>*</a:t>
                      </a:r>
                      <a:endParaRPr lang="th-TH" sz="28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* 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h-TH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/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หาร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/ 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%</a:t>
                      </a:r>
                      <a:endParaRPr kumimoji="0" lang="th-TH" sz="1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หาเศษจากการหาร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% $b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เช่น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5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% 3 = 2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++</a:t>
                      </a:r>
                      <a:endParaRPr kumimoji="0" lang="th-TH" sz="1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เพิ่มค่าขึ้น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$a++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--</a:t>
                      </a:r>
                      <a:endParaRPr kumimoji="0" lang="th-TH" sz="18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ลดค่าลง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$a--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Comparison Operator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266286"/>
              </p:ext>
            </p:extLst>
          </p:nvPr>
        </p:nvGraphicFramePr>
        <p:xfrm>
          <a:off x="827584" y="1268760"/>
          <a:ext cx="7772400" cy="5394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1800200"/>
                <a:gridCol w="40279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==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==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!= 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!=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&lt;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&lt;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&lt;=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&lt;=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&gt;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&gt;=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&gt;= 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</a:t>
                      </a:r>
                      <a:endParaRPr lang="th-TH" sz="2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7772400" cy="914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Logical Operator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492497"/>
              </p:ext>
            </p:extLst>
          </p:nvPr>
        </p:nvGraphicFramePr>
        <p:xfrm>
          <a:off x="827584" y="1268760"/>
          <a:ext cx="7772400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!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นิเสธ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(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Negation)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!$a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ให้ผลลัพธ์มีค่าตรงข้ามกับ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&amp;&amp;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(And)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&amp;&amp; $b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$a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และ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ต่างก็เป็นจริง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||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หรือ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(Or)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|| $b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หรือ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^</a:t>
                      </a:r>
                      <a:endParaRPr kumimoji="0" lang="th-TH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ExclusiveOr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$a ^ $b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กับ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$b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มีค่าความจริงต่างกัน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String Operator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902088"/>
              </p:ext>
            </p:extLst>
          </p:nvPr>
        </p:nvGraphicFramePr>
        <p:xfrm>
          <a:off x="827584" y="1556792"/>
          <a:ext cx="7772400" cy="3139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088232"/>
                <a:gridCol w="37399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.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ต่อสตริง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</a:t>
                      </a:r>
                      <a:r>
                        <a:rPr lang="en-US" sz="24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fname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“</a:t>
                      </a:r>
                      <a:r>
                        <a:rPr lang="en-US" sz="24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Wittaya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”;</a:t>
                      </a:r>
                    </a:p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</a:t>
                      </a:r>
                      <a:r>
                        <a:rPr lang="en-US" sz="24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lname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“</a:t>
                      </a:r>
                      <a:r>
                        <a:rPr lang="en-US" sz="24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Tongthep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”;</a:t>
                      </a:r>
                    </a:p>
                    <a:p>
                      <a:pPr algn="l"/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$name = $</a:t>
                      </a:r>
                      <a:r>
                        <a:rPr lang="en-US" sz="20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fname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.” ”.$</a:t>
                      </a:r>
                      <a:r>
                        <a:rPr lang="en-US" sz="20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lname</a:t>
                      </a:r>
                      <a:r>
                        <a:rPr lang="en-US" sz="20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;</a:t>
                      </a:r>
                      <a:endParaRPr lang="th-TH" sz="20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.=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ต่อท้ายสตริง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= “Hello ”;</a:t>
                      </a:r>
                    </a:p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$a .= “PHP”;</a:t>
                      </a:r>
                    </a:p>
                    <a:p>
                      <a:pPr algn="l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$echo $a;</a:t>
                      </a:r>
                      <a:endParaRPr lang="th-TH" sz="2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l"/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// </a:t>
                      </a:r>
                      <a:r>
                        <a:rPr lang="th-TH" sz="2400" b="1" dirty="0" smtClean="0">
                          <a:solidFill>
                            <a:srgbClr val="00B05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ผลลัพธ์คือ</a:t>
                      </a:r>
                      <a:r>
                        <a:rPr lang="th-TH" sz="2400" b="1" baseline="0" dirty="0" smtClean="0">
                          <a:solidFill>
                            <a:srgbClr val="00B05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Hello PHP</a:t>
                      </a:r>
                      <a:endParaRPr lang="th-TH" sz="2400" b="1" dirty="0" smtClean="0">
                        <a:solidFill>
                          <a:srgbClr val="00B05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Bitwise Operator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370768"/>
              </p:ext>
            </p:extLst>
          </p:nvPr>
        </p:nvGraphicFramePr>
        <p:xfrm>
          <a:off x="827584" y="1556792"/>
          <a:ext cx="7772400" cy="2103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&lt;&lt;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เลื่อนบิตมาทางซ้าย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&lt;&lt;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10011100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</a:rPr>
                        <a:t>&gt;&gt;</a:t>
                      </a:r>
                      <a:endParaRPr lang="th-TH" sz="24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เลื่อนบิตมาทางขวา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&gt;&gt;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01100111</a:t>
                      </a:r>
                      <a:endParaRPr lang="th-TH" sz="2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648072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ลำดับความสำคัญของตัวดำเนินการ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665178"/>
              </p:ext>
            </p:extLst>
          </p:nvPr>
        </p:nvGraphicFramePr>
        <p:xfrm>
          <a:off x="1259632" y="1111344"/>
          <a:ext cx="3263965" cy="5242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89762"/>
                <a:gridCol w="23742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/>
                        <a:t>ลำดับ</a:t>
                      </a:r>
                      <a:endParaRPr lang="th-TH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/>
                        <a:t>ตัวดำเนินการ</a:t>
                      </a:r>
                      <a:endParaRPr lang="th-TH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* 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/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%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+  กับ  -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==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!=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&gt;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&lt;=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&gt;=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ตัวยึด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24644"/>
              </p:ext>
            </p:extLst>
          </p:nvPr>
        </p:nvGraphicFramePr>
        <p:xfrm>
          <a:off x="4908435" y="1139944"/>
          <a:ext cx="3263965" cy="31699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89762"/>
                <a:gridCol w="23742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/>
                        <a:t>ลำดับ</a:t>
                      </a:r>
                      <a:endParaRPr lang="th-TH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/>
                        <a:t>ตัวดำเนินการ</a:t>
                      </a:r>
                      <a:endParaRPr lang="th-TH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!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&amp;&amp;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||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13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==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14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xor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86409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</a:t>
            </a:r>
            <a:r>
              <a:rPr lang="th-TH" sz="48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</a:t>
            </a:r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ติดตั้งโปรแกรม </a:t>
            </a:r>
            <a:r>
              <a:rPr lang="en-US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XAMPP</a:t>
            </a:r>
            <a:endParaRPr lang="th-TH" sz="48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792088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en-US" sz="2400" b="1" dirty="0" smtClean="0"/>
              <a:t>1. Download </a:t>
            </a:r>
            <a:r>
              <a:rPr lang="th-TH" sz="2400" b="1" dirty="0"/>
              <a:t>ที่ </a:t>
            </a:r>
            <a:r>
              <a:rPr lang="en-US" sz="2400" b="1" u="sng" dirty="0">
                <a:hlinkClick r:id="rId2"/>
              </a:rPr>
              <a:t>https://www.apachefriends.org/download.html</a:t>
            </a:r>
            <a:endParaRPr lang="en-US" sz="2400" b="1" dirty="0"/>
          </a:p>
          <a:p>
            <a:pPr>
              <a:buNone/>
            </a:pPr>
            <a:endParaRPr lang="th-TH" sz="4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รูปภาพ 3"/>
          <p:cNvPicPr/>
          <p:nvPr/>
        </p:nvPicPr>
        <p:blipFill>
          <a:blip r:embed="rId3"/>
          <a:stretch>
            <a:fillRect/>
          </a:stretch>
        </p:blipFill>
        <p:spPr>
          <a:xfrm>
            <a:off x="1619672" y="1772817"/>
            <a:ext cx="5400600" cy="34563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ตัวยึดเนื้อหา 2"/>
          <p:cNvSpPr txBox="1">
            <a:spLocks/>
          </p:cNvSpPr>
          <p:nvPr/>
        </p:nvSpPr>
        <p:spPr>
          <a:xfrm>
            <a:off x="611560" y="5517232"/>
            <a:ext cx="8075240" cy="792088"/>
          </a:xfrm>
          <a:prstGeom prst="rect">
            <a:avLst/>
          </a:prstGeom>
          <a:ln w="19050" cap="flat" cmpd="sng" algn="ctr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8580" lvl="0" indent="0">
              <a:buNone/>
            </a:pPr>
            <a:r>
              <a:rPr lang="th-TH" sz="2400" b="1" dirty="0" smtClean="0"/>
              <a:t>2. ได้</a:t>
            </a:r>
            <a:r>
              <a:rPr lang="th-TH" sz="2400" b="1" dirty="0"/>
              <a:t>ไฟล์  </a:t>
            </a:r>
            <a:r>
              <a:rPr lang="en-US" sz="2400" b="1" dirty="0"/>
              <a:t>xampp-windows-x64-8.1.6-0-VS16-installer.exe </a:t>
            </a:r>
            <a:r>
              <a:rPr lang="th-TH" sz="2400" b="1" dirty="0"/>
              <a:t>แล้ว </a:t>
            </a:r>
            <a:r>
              <a:rPr lang="en-US" sz="2400" b="1" dirty="0"/>
              <a:t>double-click </a:t>
            </a:r>
            <a:r>
              <a:rPr lang="th-TH" sz="2400" b="1" dirty="0"/>
              <a:t>เพื่อติดตั้ง</a:t>
            </a:r>
            <a:endParaRPr lang="en-US" sz="2400" b="1" dirty="0"/>
          </a:p>
          <a:p>
            <a:pPr>
              <a:buFont typeface="Wingdings"/>
              <a:buNone/>
            </a:pPr>
            <a:endParaRPr lang="th-TH" sz="40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97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80169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h-TH" b="1" dirty="0" smtClean="0"/>
              <a:t>3. เมื่อ</a:t>
            </a:r>
            <a:r>
              <a:rPr lang="th-TH" b="1" dirty="0"/>
              <a:t>ติดตั้งเสร็จแสดงหน้านี้ ในส่วน </a:t>
            </a:r>
            <a:r>
              <a:rPr lang="en-US" b="1" dirty="0"/>
              <a:t>Apache </a:t>
            </a:r>
            <a:r>
              <a:rPr lang="th-TH" b="1" dirty="0"/>
              <a:t>กับ </a:t>
            </a:r>
            <a:r>
              <a:rPr lang="en-US" b="1" dirty="0"/>
              <a:t>MySQL </a:t>
            </a:r>
            <a:r>
              <a:rPr lang="th-TH" b="1" dirty="0"/>
              <a:t>ให้กดปุ่ม </a:t>
            </a:r>
            <a:r>
              <a:rPr lang="en-US" b="1" dirty="0" smtClean="0"/>
              <a:t>Start</a:t>
            </a:r>
          </a:p>
          <a:p>
            <a:pPr lvl="0"/>
            <a:r>
              <a:rPr lang="th-TH" b="1" dirty="0" smtClean="0"/>
              <a:t>จนแส</a:t>
            </a:r>
            <a:r>
              <a:rPr lang="th-TH" b="1" dirty="0"/>
              <a:t>ดงสีเขียว แสดงว่าติดตั้งเรียบร้อย</a:t>
            </a:r>
            <a:r>
              <a:rPr lang="th-TH" b="1" dirty="0" err="1"/>
              <a:t>เพร้</a:t>
            </a:r>
            <a:r>
              <a:rPr lang="th-TH" b="1" dirty="0"/>
              <a:t>อมใช้</a:t>
            </a:r>
            <a:r>
              <a:rPr lang="th-TH" b="1" dirty="0" smtClean="0"/>
              <a:t>งาน</a:t>
            </a:r>
            <a:endParaRPr lang="en-US" b="1" dirty="0"/>
          </a:p>
        </p:txBody>
      </p:sp>
      <p:pic>
        <p:nvPicPr>
          <p:cNvPr id="3" name="รูปภาพ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95693" y="1340768"/>
            <a:ext cx="6048672" cy="41764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95536" y="5733256"/>
            <a:ext cx="8816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h-TH" sz="2400" b="1" dirty="0" smtClean="0"/>
              <a:t>4. เข้า </a:t>
            </a:r>
            <a:r>
              <a:rPr lang="en-US" sz="2400" b="1" dirty="0"/>
              <a:t>Browser </a:t>
            </a:r>
            <a:r>
              <a:rPr lang="th-TH" sz="2400" b="1" dirty="0"/>
              <a:t>แล้วพิมพ์  </a:t>
            </a:r>
            <a:r>
              <a:rPr lang="en-US" sz="2400" b="1" dirty="0"/>
              <a:t>localhost/</a:t>
            </a:r>
            <a:r>
              <a:rPr lang="en-US" sz="2400" b="1" dirty="0" err="1"/>
              <a:t>phpmyadmin</a:t>
            </a:r>
            <a:r>
              <a:rPr lang="en-US" sz="2400" b="1" dirty="0"/>
              <a:t>   </a:t>
            </a:r>
            <a:r>
              <a:rPr lang="th-TH" sz="2400" b="1" dirty="0"/>
              <a:t>กด </a:t>
            </a:r>
            <a:r>
              <a:rPr lang="en-US" sz="2400" b="1" dirty="0"/>
              <a:t>enter </a:t>
            </a:r>
            <a:r>
              <a:rPr lang="th-TH" sz="2400" b="1" dirty="0"/>
              <a:t>เพื่อเข้าสู่ </a:t>
            </a:r>
            <a:r>
              <a:rPr lang="en-US" sz="2400" b="1" dirty="0" smtClean="0"/>
              <a:t>MySQL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7380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914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รูปแบบการเขียนคำสั่งของ </a:t>
            </a:r>
            <a:r>
              <a:rPr lang="en-US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</a:t>
            </a:r>
            <a:endParaRPr lang="th-TH" sz="48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โค้ดภาษา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จะเขียนอยู่ใน</a:t>
            </a:r>
            <a:r>
              <a:rPr lang="th-TH" sz="40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แท็ก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…. ?&gt;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h-TH" sz="35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คำสั่ง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	print “Hello PHP”;</a:t>
            </a: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?&gt;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60486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การเขียนคำสั่ง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แทรกใน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HTML</a:t>
            </a:r>
            <a:endParaRPr lang="th-TH" sz="4000" b="1" dirty="0" smtClean="0">
              <a:solidFill>
                <a:srgbClr val="2D36E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&lt;!DOCTYPE html&gt;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&lt;body&gt;</a:t>
            </a:r>
            <a:endParaRPr lang="th-TH" sz="2800" b="1" dirty="0" smtClean="0">
              <a:solidFill>
                <a:schemeClr val="tx1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print “Hello PHP”;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?&gt;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&lt;/body&gt;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352139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6048672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การเขียนคำสั่ง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HTML </a:t>
            </a:r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แทรกใน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</a:t>
            </a:r>
            <a:endParaRPr lang="th-TH" sz="4000" b="1" dirty="0" smtClean="0">
              <a:solidFill>
                <a:srgbClr val="2D36E3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&lt;!DOCTYPE html&gt;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&lt;body&gt;</a:t>
            </a:r>
            <a:endParaRPr lang="th-TH" sz="2400" b="1" dirty="0" smtClean="0">
              <a:solidFill>
                <a:schemeClr val="tx1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echo “&lt;p&gt;Hello PHP&lt;/p&gt;”;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echo “&lt;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&gt;”;</a:t>
            </a:r>
          </a:p>
          <a:p>
            <a:pPr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?&gt;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&lt;/body&gt;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31019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792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คำสั่งแสดงผลลัพธ์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2565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มี 3 รูปแบบ คือ</a:t>
            </a:r>
          </a:p>
          <a:p>
            <a:pPr>
              <a:buNone/>
            </a:pPr>
            <a:r>
              <a:rPr lang="th-TH" sz="4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en-US" sz="40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ข้อมูลที่ต้องการแสดงผลลัพธ์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  <a:p>
            <a:pPr>
              <a:buNone/>
            </a:pP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หรือใช้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&lt;?=</a:t>
            </a:r>
            <a:r>
              <a:rPr lang="en-US" sz="4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แทน</a:t>
            </a:r>
            <a:r>
              <a:rPr lang="th-TH" sz="41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แท็ก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3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41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ร่วมกับ</a:t>
            </a:r>
            <a:r>
              <a:rPr lang="th-TH" sz="3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แบบย่อ</a:t>
            </a:r>
            <a:endParaRPr lang="en-US" sz="40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3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3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echo “Hello PHP”;</a:t>
            </a:r>
          </a:p>
          <a:p>
            <a:pPr>
              <a:buNone/>
            </a:pP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th-TH" sz="36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3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>
              <a:buNone/>
            </a:pP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&lt;?= “1+2= ”, 1 + 2;?&gt;</a:t>
            </a:r>
          </a:p>
        </p:txBody>
      </p:sp>
    </p:spTree>
    <p:extLst>
      <p:ext uri="{BB962C8B-B14F-4D97-AF65-F5344CB8AC3E}">
        <p14:creationId xmlns:p14="http://schemas.microsoft.com/office/powerpoint/2010/main" val="7218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404664"/>
            <a:ext cx="7772400" cy="61926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sz="4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en-US" sz="38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ข้อมูลที่ต้องการแสดงผลลัพธ์</a:t>
            </a:r>
            <a:r>
              <a:rPr lang="en-US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  <a:p>
            <a:pPr>
              <a:buNone/>
            </a:pPr>
            <a:r>
              <a:rPr lang="th-TH" sz="4000" b="1" dirty="0" smtClean="0">
                <a:solidFill>
                  <a:srgbClr val="2D36E3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print “Hello PHP”;</a:t>
            </a:r>
          </a:p>
          <a:p>
            <a:pPr>
              <a:buNone/>
            </a:pP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en-US" sz="4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</a:t>
            </a:r>
            <a:r>
              <a:rPr lang="th-TH" sz="4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print </a:t>
            </a:r>
            <a:r>
              <a:rPr lang="th-TH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ไม่สามารถใช้รูปแบบนี้ได้ </a:t>
            </a:r>
            <a:endParaRPr lang="en-US" sz="3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print 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“1 + 2”, 1 + 2;</a:t>
            </a:r>
          </a:p>
          <a:p>
            <a:pPr>
              <a:buNone/>
            </a:pPr>
            <a:endParaRPr lang="en-US" sz="4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th-TH" sz="4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en-US" sz="4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0486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1233</TotalTime>
  <Words>592</Words>
  <Application>Microsoft Office PowerPoint</Application>
  <PresentationFormat>นำเสนอทางหน้าจอ (4:3)</PresentationFormat>
  <Paragraphs>299</Paragraphs>
  <Slides>26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26</vt:i4>
      </vt:variant>
    </vt:vector>
  </HeadingPairs>
  <TitlesOfParts>
    <vt:vector size="27" baseType="lpstr">
      <vt:lpstr>รถไฟใต้ดิน</vt:lpstr>
      <vt:lpstr>บทที่ 6</vt:lpstr>
      <vt:lpstr>รู้จักกับ PHP</vt:lpstr>
      <vt:lpstr>การติดตั้งโปรแกรม XAMPP</vt:lpstr>
      <vt:lpstr>งานนำเสนอ PowerPoint</vt:lpstr>
      <vt:lpstr>รูปแบบการเขียนคำสั่งของ PHP</vt:lpstr>
      <vt:lpstr>งานนำเสนอ PowerPoint</vt:lpstr>
      <vt:lpstr>งานนำเสนอ PowerPoint</vt:lpstr>
      <vt:lpstr>คำสั่งแสดงผลลัพธ์</vt:lpstr>
      <vt:lpstr>งานนำเสนอ PowerPoint</vt:lpstr>
      <vt:lpstr>งานนำเสนอ PowerPoint</vt:lpstr>
      <vt:lpstr>การเขียนหมายเหตุ (Comment)</vt:lpstr>
      <vt:lpstr>การประกาศตัวแปร</vt:lpstr>
      <vt:lpstr>ชนิดข้อมูล</vt:lpstr>
      <vt:lpstr>งานนำเสนอ PowerPoint</vt:lpstr>
      <vt:lpstr>ตัวแปรอาร์เรย์ (Array)</vt:lpstr>
      <vt:lpstr>งานนำเสนอ PowerPoint</vt:lpstr>
      <vt:lpstr>ฟังก์ชันที่เกี่ยวข้องกับตัวแปร</vt:lpstr>
      <vt:lpstr>งานนำเสนอ PowerPoint</vt:lpstr>
      <vt:lpstr>ค่าคงที่ (Constant)</vt:lpstr>
      <vt:lpstr>ตัวดำเนินการและนิพจน์</vt:lpstr>
      <vt:lpstr>Arithmatic Operator</vt:lpstr>
      <vt:lpstr>Comparison Operator</vt:lpstr>
      <vt:lpstr>Logical Operator</vt:lpstr>
      <vt:lpstr>String Operator</vt:lpstr>
      <vt:lpstr>Bitwise Operator</vt:lpstr>
      <vt:lpstr>ลำดับความสำคัญของตัวดำเนินการ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</dc:title>
  <dc:creator>bbb</dc:creator>
  <cp:lastModifiedBy>admin</cp:lastModifiedBy>
  <cp:revision>178</cp:revision>
  <dcterms:created xsi:type="dcterms:W3CDTF">2012-06-13T08:29:52Z</dcterms:created>
  <dcterms:modified xsi:type="dcterms:W3CDTF">2022-12-26T11:38:22Z</dcterms:modified>
</cp:coreProperties>
</file>