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58" r:id="rId5"/>
    <p:sldId id="276" r:id="rId6"/>
    <p:sldId id="283" r:id="rId7"/>
    <p:sldId id="269" r:id="rId8"/>
    <p:sldId id="277" r:id="rId9"/>
    <p:sldId id="280" r:id="rId10"/>
    <p:sldId id="259" r:id="rId11"/>
    <p:sldId id="278" r:id="rId12"/>
    <p:sldId id="279" r:id="rId13"/>
    <p:sldId id="274" r:id="rId14"/>
    <p:sldId id="275" r:id="rId15"/>
    <p:sldId id="282" r:id="rId16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800080"/>
    <a:srgbClr val="008000"/>
    <a:srgbClr val="0066CC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470025"/>
          </a:xfrm>
        </p:spPr>
        <p:txBody>
          <a:bodyPr>
            <a:normAutofit/>
          </a:bodyPr>
          <a:lstStyle/>
          <a:p>
            <a:r>
              <a:rPr lang="th-TH" sz="6600" b="1" dirty="0" smtClean="0"/>
              <a:t>บทที่ </a:t>
            </a:r>
            <a:r>
              <a:rPr lang="en-US" sz="6600" b="1" smtClean="0"/>
              <a:t>4</a:t>
            </a:r>
            <a:endParaRPr lang="th-TH" sz="6600" b="1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2852936"/>
            <a:ext cx="6400800" cy="17526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0070C0"/>
                </a:solidFill>
                <a:cs typeface="+mj-cs"/>
              </a:rPr>
              <a:t>CSS</a:t>
            </a:r>
          </a:p>
          <a:p>
            <a:r>
              <a:rPr lang="en-US" sz="4400" b="1" dirty="0" smtClean="0">
                <a:solidFill>
                  <a:srgbClr val="0070C0"/>
                </a:solidFill>
                <a:cs typeface="+mj-cs"/>
              </a:rPr>
              <a:t>(Cascading Style Sheet)</a:t>
            </a:r>
            <a:endParaRPr lang="th-TH" sz="4800" b="1" dirty="0">
              <a:solidFill>
                <a:srgbClr val="0070C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3881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85010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chemeClr val="bg1">
                    <a:lumMod val="95000"/>
                  </a:schemeClr>
                </a:solidFill>
                <a:cs typeface="+mj-cs"/>
              </a:rPr>
              <a:t>การอ้างอิงไฟล์จาก </a:t>
            </a:r>
            <a:r>
              <a:rPr lang="en-US" sz="4000" b="1" dirty="0" smtClean="0">
                <a:solidFill>
                  <a:schemeClr val="bg1">
                    <a:lumMod val="95000"/>
                  </a:schemeClr>
                </a:solidFill>
                <a:cs typeface="+mj-cs"/>
              </a:rPr>
              <a:t>External CSS</a:t>
            </a:r>
            <a:endParaRPr lang="th-TH" b="1" dirty="0">
              <a:solidFill>
                <a:schemeClr val="bg1">
                  <a:lumMod val="95000"/>
                </a:schemeClr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67544" y="1412776"/>
            <a:ext cx="8352928" cy="504056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th-TH" b="1" dirty="0" smtClean="0"/>
              <a:t>	เป็นการเรียกใช้ </a:t>
            </a:r>
            <a:r>
              <a:rPr lang="en-US" b="1" dirty="0" smtClean="0"/>
              <a:t>CSS </a:t>
            </a:r>
            <a:r>
              <a:rPr lang="th-TH" b="1" dirty="0" smtClean="0"/>
              <a:t>จากเว็บไซต์หรือจากไฟล์ </a:t>
            </a:r>
            <a:r>
              <a:rPr lang="en-US" b="1" dirty="0" smtClean="0"/>
              <a:t>.CSS</a:t>
            </a:r>
            <a:endParaRPr lang="th-TH" b="1" dirty="0" smtClean="0"/>
          </a:p>
          <a:p>
            <a:pPr marL="0" indent="0">
              <a:buNone/>
            </a:pPr>
            <a:r>
              <a:rPr lang="th-TH" b="1" dirty="0" smtClean="0">
                <a:solidFill>
                  <a:srgbClr val="800080"/>
                </a:solidFill>
              </a:rPr>
              <a:t>ตัวอย่าง 1 </a:t>
            </a:r>
            <a:r>
              <a:rPr lang="th-TH" b="1" dirty="0" smtClean="0">
                <a:solidFill>
                  <a:srgbClr val="008000"/>
                </a:solidFill>
              </a:rPr>
              <a:t>เรียกใช้จากเว็บไซต์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800" b="1" dirty="0"/>
              <a:t>&lt;link </a:t>
            </a:r>
            <a:r>
              <a:rPr lang="en-US" sz="2800" b="1" dirty="0" err="1"/>
              <a:t>rel</a:t>
            </a:r>
            <a:r>
              <a:rPr lang="en-US" sz="2800" b="1" dirty="0"/>
              <a:t>="stylesheet" </a:t>
            </a:r>
            <a:r>
              <a:rPr lang="en-US" sz="2800" b="1" dirty="0" err="1"/>
              <a:t>href</a:t>
            </a:r>
            <a:r>
              <a:rPr lang="en-US" sz="2800" b="1" dirty="0"/>
              <a:t>="https://www.code-th.com/html/example/styles.css</a:t>
            </a:r>
            <a:r>
              <a:rPr lang="en-US" sz="2800" b="1" dirty="0" smtClean="0"/>
              <a:t>"&gt;</a:t>
            </a:r>
          </a:p>
          <a:p>
            <a:pPr marL="0" indent="0">
              <a:buNone/>
            </a:pPr>
            <a:r>
              <a:rPr lang="th-TH" b="1" dirty="0" smtClean="0">
                <a:solidFill>
                  <a:srgbClr val="800080"/>
                </a:solidFill>
              </a:rPr>
              <a:t>ตัวอย่าง 2 </a:t>
            </a:r>
            <a:r>
              <a:rPr lang="th-TH" b="1" dirty="0" smtClean="0">
                <a:solidFill>
                  <a:srgbClr val="008000"/>
                </a:solidFill>
              </a:rPr>
              <a:t>เรียกใช้จากไฟล์ </a:t>
            </a:r>
            <a:r>
              <a:rPr lang="en-US" b="1" dirty="0" smtClean="0">
                <a:solidFill>
                  <a:srgbClr val="008000"/>
                </a:solidFill>
              </a:rPr>
              <a:t>.CSS</a:t>
            </a:r>
            <a:endParaRPr lang="en-US" b="1" dirty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800" b="1" dirty="0" smtClean="0"/>
              <a:t>	&lt;</a:t>
            </a:r>
            <a:r>
              <a:rPr lang="en-US" sz="2800" b="1" dirty="0"/>
              <a:t>link </a:t>
            </a:r>
            <a:r>
              <a:rPr lang="en-US" sz="2800" b="1" dirty="0" err="1"/>
              <a:t>rel</a:t>
            </a:r>
            <a:r>
              <a:rPr lang="en-US" sz="2800" b="1" dirty="0"/>
              <a:t>="stylesheet" </a:t>
            </a:r>
            <a:r>
              <a:rPr lang="en-US" sz="2800" b="1" dirty="0" err="1"/>
              <a:t>href</a:t>
            </a:r>
            <a:r>
              <a:rPr lang="en-US" sz="2800" b="1" dirty="0"/>
              <a:t>="</a:t>
            </a:r>
            <a:r>
              <a:rPr lang="en-US" sz="2800" b="1" dirty="0" err="1"/>
              <a:t>css</a:t>
            </a:r>
            <a:r>
              <a:rPr lang="en-US" sz="2800" b="1" dirty="0"/>
              <a:t>/styles.css"&gt;</a:t>
            </a:r>
            <a:endParaRPr lang="th-TH" sz="2800" b="1" dirty="0"/>
          </a:p>
        </p:txBody>
      </p:sp>
    </p:spTree>
    <p:extLst>
      <p:ext uri="{BB962C8B-B14F-4D97-AF65-F5344CB8AC3E}">
        <p14:creationId xmlns:p14="http://schemas.microsoft.com/office/powerpoint/2010/main" val="182220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604867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th-TH" b="1" dirty="0" smtClean="0">
                <a:solidFill>
                  <a:srgbClr val="800080"/>
                </a:solidFill>
              </a:rPr>
              <a:t>ตัวอย่าง</a:t>
            </a:r>
            <a:r>
              <a:rPr lang="th-TH" b="1" dirty="0" smtClean="0">
                <a:solidFill>
                  <a:srgbClr val="008000"/>
                </a:solidFill>
              </a:rPr>
              <a:t> ไฟล์ </a:t>
            </a:r>
            <a:r>
              <a:rPr lang="en-US" b="1" dirty="0" smtClean="0">
                <a:solidFill>
                  <a:srgbClr val="008000"/>
                </a:solidFill>
              </a:rPr>
              <a:t>mycss.css</a:t>
            </a:r>
          </a:p>
          <a:p>
            <a:pPr marL="0" indent="0">
              <a:buNone/>
            </a:pPr>
            <a:r>
              <a:rPr lang="en-US" sz="2800" b="1" dirty="0" smtClean="0"/>
              <a:t>  #</a:t>
            </a:r>
            <a:r>
              <a:rPr lang="en-US" sz="2800" b="1" dirty="0" err="1"/>
              <a:t>firstDiv</a:t>
            </a:r>
            <a:r>
              <a:rPr lang="en-US" sz="2800" b="1" dirty="0"/>
              <a:t> {</a:t>
            </a:r>
          </a:p>
          <a:p>
            <a:pPr marL="0" indent="0">
              <a:buNone/>
            </a:pPr>
            <a:r>
              <a:rPr lang="en-US" sz="2800" b="1" dirty="0"/>
              <a:t>	color: red;</a:t>
            </a:r>
          </a:p>
          <a:p>
            <a:pPr marL="0" indent="0">
              <a:buNone/>
            </a:pPr>
            <a:r>
              <a:rPr lang="en-US" sz="2800" b="1" dirty="0"/>
              <a:t>	background: </a:t>
            </a:r>
            <a:r>
              <a:rPr lang="en-US" sz="2800" b="1" dirty="0" err="1"/>
              <a:t>lightgreen</a:t>
            </a:r>
            <a:r>
              <a:rPr lang="en-US" sz="2800" b="1" dirty="0"/>
              <a:t>;</a:t>
            </a:r>
          </a:p>
          <a:p>
            <a:pPr marL="0" indent="0">
              <a:buNone/>
            </a:pPr>
            <a:r>
              <a:rPr lang="en-US" sz="2800" b="1" dirty="0"/>
              <a:t>   }</a:t>
            </a:r>
          </a:p>
          <a:p>
            <a:pPr marL="0" indent="0">
              <a:buNone/>
            </a:pPr>
            <a:r>
              <a:rPr lang="en-US" sz="2800" b="1" dirty="0"/>
              <a:t>   .</a:t>
            </a:r>
            <a:r>
              <a:rPr lang="en-US" sz="2800" b="1" dirty="0" err="1"/>
              <a:t>myClass</a:t>
            </a:r>
            <a:r>
              <a:rPr lang="en-US" sz="2800" b="1" dirty="0"/>
              <a:t> {</a:t>
            </a:r>
          </a:p>
          <a:p>
            <a:pPr marL="0" indent="0">
              <a:buNone/>
            </a:pPr>
            <a:r>
              <a:rPr lang="en-US" sz="2800" b="1" dirty="0"/>
              <a:t>	font-family: Tahoma;</a:t>
            </a:r>
          </a:p>
          <a:p>
            <a:pPr marL="0" indent="0">
              <a:buNone/>
            </a:pPr>
            <a:r>
              <a:rPr lang="en-US" sz="2800" b="1" dirty="0"/>
              <a:t>	color: blue;</a:t>
            </a:r>
          </a:p>
          <a:p>
            <a:pPr marL="0" indent="0">
              <a:buNone/>
            </a:pPr>
            <a:r>
              <a:rPr lang="en-US" sz="2800" b="1" dirty="0"/>
              <a:t>	font-size: 30px;</a:t>
            </a:r>
          </a:p>
          <a:p>
            <a:pPr marL="0" indent="0">
              <a:buNone/>
            </a:pPr>
            <a:r>
              <a:rPr lang="en-US" sz="2800" b="1" dirty="0"/>
              <a:t>    }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322293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604867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h-TH" b="1" dirty="0" smtClean="0">
                <a:solidFill>
                  <a:srgbClr val="800080"/>
                </a:solidFill>
              </a:rPr>
              <a:t>ตัวอย่าง</a:t>
            </a:r>
            <a:r>
              <a:rPr lang="th-TH" b="1" dirty="0" smtClean="0">
                <a:solidFill>
                  <a:srgbClr val="008000"/>
                </a:solidFill>
              </a:rPr>
              <a:t> ไฟล์ </a:t>
            </a:r>
            <a:r>
              <a:rPr lang="en-US" b="1" dirty="0" smtClean="0">
                <a:solidFill>
                  <a:srgbClr val="008000"/>
                </a:solidFill>
              </a:rPr>
              <a:t>css08.html</a:t>
            </a:r>
          </a:p>
          <a:p>
            <a:pPr marL="0" indent="0">
              <a:buNone/>
            </a:pPr>
            <a:r>
              <a:rPr lang="en-US" sz="2800" b="1" dirty="0"/>
              <a:t>&lt;!DOCTYPE html&gt;</a:t>
            </a:r>
          </a:p>
          <a:p>
            <a:pPr marL="0" indent="0">
              <a:buNone/>
            </a:pPr>
            <a:r>
              <a:rPr lang="en-US" sz="2800" b="1" dirty="0"/>
              <a:t>&lt;html&gt;</a:t>
            </a:r>
          </a:p>
          <a:p>
            <a:pPr marL="0" indent="0">
              <a:buNone/>
            </a:pPr>
            <a:r>
              <a:rPr lang="en-US" sz="2800" b="1" dirty="0"/>
              <a:t>&lt;head&gt;</a:t>
            </a:r>
          </a:p>
          <a:p>
            <a:pPr marL="0" indent="0">
              <a:buNone/>
            </a:pPr>
            <a:r>
              <a:rPr lang="en-US" sz="2800" b="1" dirty="0"/>
              <a:t>  &lt;link </a:t>
            </a:r>
            <a:r>
              <a:rPr lang="en-US" sz="2800" b="1" dirty="0" err="1"/>
              <a:t>rel</a:t>
            </a:r>
            <a:r>
              <a:rPr lang="en-US" sz="2800" b="1" dirty="0"/>
              <a:t>="stylesheet" </a:t>
            </a:r>
            <a:r>
              <a:rPr lang="en-US" sz="2800" b="1" dirty="0" err="1"/>
              <a:t>href</a:t>
            </a:r>
            <a:r>
              <a:rPr lang="en-US" sz="2800" b="1" dirty="0"/>
              <a:t>="mycss.css"&gt;</a:t>
            </a:r>
          </a:p>
          <a:p>
            <a:pPr marL="0" indent="0">
              <a:buNone/>
            </a:pPr>
            <a:r>
              <a:rPr lang="en-US" sz="2800" b="1" dirty="0"/>
              <a:t>&lt;/head&gt;</a:t>
            </a:r>
          </a:p>
          <a:p>
            <a:pPr marL="0" indent="0">
              <a:buNone/>
            </a:pPr>
            <a:r>
              <a:rPr lang="en-US" sz="2800" b="1" dirty="0"/>
              <a:t>&lt;body&gt;</a:t>
            </a:r>
          </a:p>
          <a:p>
            <a:pPr marL="0" indent="0">
              <a:buNone/>
            </a:pPr>
            <a:r>
              <a:rPr lang="en-US" sz="2800" b="1" dirty="0"/>
              <a:t>	&lt;div id = "</a:t>
            </a:r>
            <a:r>
              <a:rPr lang="en-US" sz="2800" b="1" dirty="0" err="1"/>
              <a:t>firstDiv</a:t>
            </a:r>
            <a:r>
              <a:rPr lang="en-US" sz="2800" b="1" dirty="0"/>
              <a:t>"&gt;Hello&lt;/div&gt;</a:t>
            </a:r>
          </a:p>
          <a:p>
            <a:pPr marL="0" indent="0">
              <a:buNone/>
            </a:pPr>
            <a:r>
              <a:rPr lang="en-US" sz="2800" b="1" dirty="0"/>
              <a:t>	&lt;div class = "</a:t>
            </a:r>
            <a:r>
              <a:rPr lang="en-US" sz="2800" b="1" dirty="0" err="1"/>
              <a:t>myClass</a:t>
            </a:r>
            <a:r>
              <a:rPr lang="en-US" sz="2800" b="1" dirty="0"/>
              <a:t>"&gt;CSS&lt;/div&gt;</a:t>
            </a:r>
          </a:p>
          <a:p>
            <a:pPr marL="0" indent="0">
              <a:buNone/>
            </a:pPr>
            <a:r>
              <a:rPr lang="en-US" sz="2800" b="1" dirty="0"/>
              <a:t>	&lt;p class = "</a:t>
            </a:r>
            <a:r>
              <a:rPr lang="en-US" sz="2800" b="1" dirty="0" err="1"/>
              <a:t>myClass</a:t>
            </a:r>
            <a:r>
              <a:rPr lang="en-US" sz="2800" b="1" dirty="0"/>
              <a:t>"&gt;PHP&lt;/p&gt;</a:t>
            </a:r>
          </a:p>
          <a:p>
            <a:pPr marL="0" indent="0">
              <a:buNone/>
            </a:pPr>
            <a:r>
              <a:rPr lang="en-US" sz="2800" b="1" dirty="0"/>
              <a:t>	&lt;h2 id = "</a:t>
            </a:r>
            <a:r>
              <a:rPr lang="en-US" sz="2800" b="1" dirty="0" err="1"/>
              <a:t>firstDiv</a:t>
            </a:r>
            <a:r>
              <a:rPr lang="en-US" sz="2800" b="1" dirty="0"/>
              <a:t>"&gt;Bootstrap&lt;/h2&gt;</a:t>
            </a:r>
          </a:p>
          <a:p>
            <a:pPr marL="0" indent="0">
              <a:buNone/>
            </a:pPr>
            <a:r>
              <a:rPr lang="en-US" sz="2800" b="1" dirty="0"/>
              <a:t>&lt;/body&gt;</a:t>
            </a:r>
          </a:p>
          <a:p>
            <a:pPr marL="0" indent="0">
              <a:buNone/>
            </a:pPr>
            <a:r>
              <a:rPr lang="en-US" sz="2800" b="1" dirty="0"/>
              <a:t>&lt;/html&gt;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322293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352928" cy="63408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th-TH" b="1" dirty="0" smtClean="0">
                <a:solidFill>
                  <a:schemeClr val="bg1">
                    <a:lumMod val="95000"/>
                  </a:schemeClr>
                </a:solidFill>
                <a:cs typeface="+mj-cs"/>
              </a:rPr>
              <a:t>การตกแต่งตารางด้วย </a:t>
            </a:r>
            <a:r>
              <a:rPr lang="en-US" sz="4000" b="1" dirty="0" smtClean="0">
                <a:solidFill>
                  <a:schemeClr val="bg1">
                    <a:lumMod val="95000"/>
                  </a:schemeClr>
                </a:solidFill>
                <a:cs typeface="+mj-cs"/>
              </a:rPr>
              <a:t>CSS</a:t>
            </a:r>
            <a:endParaRPr lang="th-TH" b="1" dirty="0">
              <a:solidFill>
                <a:schemeClr val="bg1">
                  <a:lumMod val="95000"/>
                </a:schemeClr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95536" y="980728"/>
            <a:ext cx="4032448" cy="583264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1300" b="1" dirty="0"/>
              <a:t>&lt;!DOCTYPE html</a:t>
            </a:r>
            <a:r>
              <a:rPr lang="en-US" sz="1300" b="1" dirty="0" smtClean="0"/>
              <a:t>&gt;                                                </a:t>
            </a:r>
            <a:endParaRPr lang="en-US" sz="1300" b="1" dirty="0"/>
          </a:p>
          <a:p>
            <a:pPr marL="0" indent="0">
              <a:buNone/>
            </a:pPr>
            <a:r>
              <a:rPr lang="en-US" sz="1300" b="1" dirty="0"/>
              <a:t>&lt;html&gt;</a:t>
            </a:r>
          </a:p>
          <a:p>
            <a:pPr marL="0" indent="0">
              <a:buNone/>
            </a:pPr>
            <a:r>
              <a:rPr lang="en-US" sz="1300" b="1" dirty="0"/>
              <a:t>&lt;head&gt;</a:t>
            </a:r>
          </a:p>
          <a:p>
            <a:pPr marL="0" indent="0">
              <a:buNone/>
            </a:pPr>
            <a:r>
              <a:rPr lang="en-US" sz="1300" b="1" dirty="0"/>
              <a:t>   &lt;style&gt;</a:t>
            </a:r>
          </a:p>
          <a:p>
            <a:pPr marL="0" indent="0">
              <a:buNone/>
            </a:pPr>
            <a:r>
              <a:rPr lang="en-US" sz="1300" b="1" dirty="0"/>
              <a:t>	table, </a:t>
            </a:r>
            <a:r>
              <a:rPr lang="en-US" sz="1300" b="1" dirty="0" err="1"/>
              <a:t>tr</a:t>
            </a:r>
            <a:r>
              <a:rPr lang="en-US" sz="1300" b="1" dirty="0"/>
              <a:t>, td {</a:t>
            </a:r>
          </a:p>
          <a:p>
            <a:pPr marL="0" indent="0">
              <a:buNone/>
            </a:pPr>
            <a:r>
              <a:rPr lang="en-US" sz="1300" b="1" dirty="0"/>
              <a:t>  	  border: 1px solid black;</a:t>
            </a:r>
          </a:p>
          <a:p>
            <a:pPr marL="0" indent="0">
              <a:buNone/>
            </a:pPr>
            <a:r>
              <a:rPr lang="en-US" sz="1300" b="1" dirty="0"/>
              <a:t>	}</a:t>
            </a:r>
          </a:p>
          <a:p>
            <a:pPr marL="0" indent="0">
              <a:buNone/>
            </a:pPr>
            <a:r>
              <a:rPr lang="en-US" sz="1300" b="1" dirty="0"/>
              <a:t>	table {</a:t>
            </a:r>
          </a:p>
          <a:p>
            <a:pPr marL="0" indent="0">
              <a:buNone/>
            </a:pPr>
            <a:r>
              <a:rPr lang="en-US" sz="1300" b="1" dirty="0"/>
              <a:t> 	  width: 50%;</a:t>
            </a:r>
          </a:p>
          <a:p>
            <a:pPr marL="0" indent="0">
              <a:buNone/>
            </a:pPr>
            <a:r>
              <a:rPr lang="en-US" sz="1300" b="1" dirty="0"/>
              <a:t>	  border-collapse: collapse;</a:t>
            </a:r>
          </a:p>
          <a:p>
            <a:pPr marL="0" indent="0">
              <a:buNone/>
            </a:pPr>
            <a:r>
              <a:rPr lang="en-US" sz="1300" b="1" dirty="0"/>
              <a:t>	  margin: auto;</a:t>
            </a:r>
          </a:p>
          <a:p>
            <a:pPr marL="0" indent="0">
              <a:buNone/>
            </a:pPr>
            <a:r>
              <a:rPr lang="en-US" sz="1300" b="1" dirty="0"/>
              <a:t>	}</a:t>
            </a:r>
          </a:p>
          <a:p>
            <a:pPr marL="0" indent="0">
              <a:buNone/>
            </a:pPr>
            <a:r>
              <a:rPr lang="en-US" sz="1300" b="1" dirty="0"/>
              <a:t>	</a:t>
            </a:r>
            <a:r>
              <a:rPr lang="en-US" sz="1300" b="1" dirty="0" err="1"/>
              <a:t>th</a:t>
            </a:r>
            <a:r>
              <a:rPr lang="en-US" sz="1300" b="1" dirty="0"/>
              <a:t> {</a:t>
            </a:r>
          </a:p>
          <a:p>
            <a:pPr marL="0" indent="0">
              <a:buNone/>
            </a:pPr>
            <a:r>
              <a:rPr lang="en-US" sz="1300" b="1" dirty="0"/>
              <a:t>	  height: 40px;</a:t>
            </a:r>
          </a:p>
          <a:p>
            <a:pPr marL="0" indent="0">
              <a:buNone/>
            </a:pPr>
            <a:r>
              <a:rPr lang="en-US" sz="1300" b="1" dirty="0"/>
              <a:t>	  background: green;</a:t>
            </a:r>
          </a:p>
          <a:p>
            <a:pPr marL="0" indent="0">
              <a:buNone/>
            </a:pPr>
            <a:r>
              <a:rPr lang="en-US" sz="1300" b="1" dirty="0"/>
              <a:t>	  color: white;</a:t>
            </a:r>
          </a:p>
          <a:p>
            <a:pPr marL="0" indent="0">
              <a:buNone/>
            </a:pPr>
            <a:r>
              <a:rPr lang="en-US" sz="1300" b="1" dirty="0"/>
              <a:t>	}</a:t>
            </a:r>
          </a:p>
          <a:p>
            <a:pPr marL="0" indent="0">
              <a:buNone/>
            </a:pPr>
            <a:r>
              <a:rPr lang="en-US" sz="1300" b="1" dirty="0"/>
              <a:t>	td {</a:t>
            </a:r>
          </a:p>
          <a:p>
            <a:pPr marL="0" indent="0">
              <a:buNone/>
            </a:pPr>
            <a:r>
              <a:rPr lang="en-US" sz="1300" b="1" dirty="0"/>
              <a:t> 	  text-align: center;</a:t>
            </a:r>
          </a:p>
          <a:p>
            <a:pPr marL="0" indent="0">
              <a:buNone/>
            </a:pPr>
            <a:r>
              <a:rPr lang="en-US" sz="1300" b="1" dirty="0"/>
              <a:t>	  height: 30px;</a:t>
            </a:r>
          </a:p>
          <a:p>
            <a:pPr marL="0" indent="0">
              <a:buNone/>
            </a:pPr>
            <a:r>
              <a:rPr lang="en-US" sz="1300" b="1" dirty="0"/>
              <a:t>	  vertical-align: center;</a:t>
            </a:r>
          </a:p>
          <a:p>
            <a:pPr marL="0" indent="0">
              <a:buNone/>
            </a:pPr>
            <a:r>
              <a:rPr lang="en-US" sz="1300" b="1" dirty="0"/>
              <a:t>	</a:t>
            </a:r>
            <a:r>
              <a:rPr lang="en-US" sz="1300" b="1" dirty="0" smtClean="0"/>
              <a:t>}</a:t>
            </a:r>
            <a:endParaRPr lang="en-US" sz="1300" b="1" dirty="0"/>
          </a:p>
          <a:p>
            <a:pPr marL="0" indent="0">
              <a:buNone/>
            </a:pPr>
            <a:r>
              <a:rPr lang="en-US" sz="1300" b="1" dirty="0"/>
              <a:t>   &lt;/style&gt;</a:t>
            </a:r>
          </a:p>
          <a:p>
            <a:pPr marL="0" indent="0">
              <a:buNone/>
            </a:pPr>
            <a:r>
              <a:rPr lang="en-US" sz="1300" b="1" dirty="0"/>
              <a:t>&lt;/head&gt;</a:t>
            </a:r>
            <a:endParaRPr lang="th-TH" sz="1300" b="1" dirty="0"/>
          </a:p>
        </p:txBody>
      </p:sp>
      <p:sp>
        <p:nvSpPr>
          <p:cNvPr id="5" name="ตัวแทนเนื้อหา 2"/>
          <p:cNvSpPr txBox="1">
            <a:spLocks/>
          </p:cNvSpPr>
          <p:nvPr/>
        </p:nvSpPr>
        <p:spPr>
          <a:xfrm>
            <a:off x="4572000" y="980728"/>
            <a:ext cx="4176464" cy="576064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400" b="1" dirty="0" smtClean="0"/>
              <a:t>&lt;body&gt;</a:t>
            </a:r>
          </a:p>
          <a:p>
            <a:pPr marL="0" indent="0">
              <a:buFont typeface="Arial" pitchFamily="34" charset="0"/>
              <a:buNone/>
            </a:pPr>
            <a:r>
              <a:rPr lang="en-US" sz="1400" b="1" dirty="0"/>
              <a:t> </a:t>
            </a:r>
            <a:r>
              <a:rPr lang="en-US" sz="1400" b="1" dirty="0" smtClean="0"/>
              <a:t>   &lt;</a:t>
            </a:r>
            <a:r>
              <a:rPr lang="en-US" sz="1400" b="1" dirty="0" err="1" smtClean="0"/>
              <a:t>br</a:t>
            </a:r>
            <a:r>
              <a:rPr lang="en-US" sz="1400" b="1" dirty="0" smtClean="0"/>
              <a:t>&gt;</a:t>
            </a:r>
          </a:p>
          <a:p>
            <a:pPr marL="0" indent="0">
              <a:buFont typeface="Arial" pitchFamily="34" charset="0"/>
              <a:buNone/>
            </a:pPr>
            <a:r>
              <a:rPr lang="en-US" sz="1400" b="1" dirty="0" smtClean="0"/>
              <a:t>    &lt;table&gt;</a:t>
            </a:r>
          </a:p>
          <a:p>
            <a:pPr marL="0" indent="0">
              <a:buFont typeface="Arial" pitchFamily="34" charset="0"/>
              <a:buNone/>
            </a:pPr>
            <a:r>
              <a:rPr lang="en-US" sz="1400" b="1" dirty="0" smtClean="0"/>
              <a:t>        &lt;</a:t>
            </a:r>
            <a:r>
              <a:rPr lang="en-US" sz="1400" b="1" dirty="0" err="1" smtClean="0"/>
              <a:t>tr</a:t>
            </a:r>
            <a:r>
              <a:rPr lang="en-US" sz="1400" b="1" dirty="0" smtClean="0"/>
              <a:t>&gt;</a:t>
            </a:r>
          </a:p>
          <a:p>
            <a:pPr marL="0" indent="0">
              <a:buFont typeface="Arial" pitchFamily="34" charset="0"/>
              <a:buNone/>
            </a:pPr>
            <a:r>
              <a:rPr lang="en-US" sz="1400" b="1" dirty="0" smtClean="0"/>
              <a:t>           &lt;</a:t>
            </a:r>
            <a:r>
              <a:rPr lang="en-US" sz="1400" b="1" dirty="0" err="1" smtClean="0"/>
              <a:t>th</a:t>
            </a:r>
            <a:r>
              <a:rPr lang="en-US" sz="1400" b="1" dirty="0" smtClean="0"/>
              <a:t>&gt;</a:t>
            </a:r>
            <a:r>
              <a:rPr lang="en-US" sz="1400" b="1" dirty="0" err="1" smtClean="0"/>
              <a:t>Firstname</a:t>
            </a:r>
            <a:r>
              <a:rPr lang="en-US" sz="1400" b="1" dirty="0" smtClean="0"/>
              <a:t>&lt;/</a:t>
            </a:r>
            <a:r>
              <a:rPr lang="en-US" sz="1400" b="1" dirty="0" err="1" smtClean="0"/>
              <a:t>th</a:t>
            </a:r>
            <a:r>
              <a:rPr lang="en-US" sz="1400" b="1" dirty="0" smtClean="0"/>
              <a:t>&gt; &lt;</a:t>
            </a:r>
            <a:r>
              <a:rPr lang="en-US" sz="1400" b="1" dirty="0" err="1" smtClean="0"/>
              <a:t>th</a:t>
            </a:r>
            <a:r>
              <a:rPr lang="en-US" sz="1400" b="1" dirty="0" smtClean="0"/>
              <a:t>&gt;</a:t>
            </a:r>
            <a:r>
              <a:rPr lang="en-US" sz="1400" b="1" dirty="0" err="1" smtClean="0"/>
              <a:t>Lastname</a:t>
            </a:r>
            <a:r>
              <a:rPr lang="en-US" sz="1400" b="1" dirty="0" smtClean="0"/>
              <a:t>&lt;/</a:t>
            </a:r>
            <a:r>
              <a:rPr lang="en-US" sz="1400" b="1" dirty="0" err="1" smtClean="0"/>
              <a:t>th</a:t>
            </a:r>
            <a:r>
              <a:rPr lang="en-US" sz="1400" b="1" dirty="0" smtClean="0"/>
              <a:t>&gt;</a:t>
            </a:r>
          </a:p>
          <a:p>
            <a:pPr marL="0" indent="0">
              <a:buFont typeface="Arial" pitchFamily="34" charset="0"/>
              <a:buNone/>
            </a:pPr>
            <a:r>
              <a:rPr lang="en-US" sz="1400" b="1" dirty="0" smtClean="0"/>
              <a:t>        &lt;/</a:t>
            </a:r>
            <a:r>
              <a:rPr lang="en-US" sz="1400" b="1" dirty="0" err="1" smtClean="0"/>
              <a:t>tr</a:t>
            </a:r>
            <a:r>
              <a:rPr lang="en-US" sz="1400" b="1" dirty="0" smtClean="0"/>
              <a:t>&gt;</a:t>
            </a:r>
          </a:p>
          <a:p>
            <a:pPr marL="0" indent="0">
              <a:buFont typeface="Arial" pitchFamily="34" charset="0"/>
              <a:buNone/>
            </a:pPr>
            <a:r>
              <a:rPr lang="en-US" sz="1400" b="1" dirty="0" smtClean="0"/>
              <a:t>        &lt;</a:t>
            </a:r>
            <a:r>
              <a:rPr lang="en-US" sz="1400" b="1" dirty="0" err="1" smtClean="0"/>
              <a:t>tr</a:t>
            </a:r>
            <a:r>
              <a:rPr lang="en-US" sz="1400" b="1" dirty="0" smtClean="0"/>
              <a:t>&gt;&lt;td&gt;Peter&lt;/td&gt;&lt;td&gt;John&lt;/td&gt; &lt;/</a:t>
            </a:r>
            <a:r>
              <a:rPr lang="en-US" sz="1400" b="1" dirty="0" err="1" smtClean="0"/>
              <a:t>tr</a:t>
            </a:r>
            <a:r>
              <a:rPr lang="en-US" sz="1400" b="1" dirty="0" smtClean="0"/>
              <a:t>&gt;</a:t>
            </a:r>
          </a:p>
          <a:p>
            <a:pPr marL="0" indent="0">
              <a:buFont typeface="Arial" pitchFamily="34" charset="0"/>
              <a:buNone/>
            </a:pPr>
            <a:r>
              <a:rPr lang="en-US" sz="1400" b="1" dirty="0" smtClean="0"/>
              <a:t>        &lt;</a:t>
            </a:r>
            <a:r>
              <a:rPr lang="en-US" sz="1400" b="1" dirty="0" err="1" smtClean="0"/>
              <a:t>tr</a:t>
            </a:r>
            <a:r>
              <a:rPr lang="en-US" sz="1400" b="1" dirty="0" smtClean="0"/>
              <a:t>&gt;&lt;td&gt;Lois&lt;/td&gt;&lt;td&gt;</a:t>
            </a:r>
            <a:r>
              <a:rPr lang="en-US" sz="1400" b="1" dirty="0" err="1" smtClean="0"/>
              <a:t>Suwit</a:t>
            </a:r>
            <a:r>
              <a:rPr lang="en-US" sz="1400" b="1" dirty="0" smtClean="0"/>
              <a:t>&lt;/td&gt;  &lt;/</a:t>
            </a:r>
            <a:r>
              <a:rPr lang="en-US" sz="1400" b="1" dirty="0" err="1" smtClean="0"/>
              <a:t>tr</a:t>
            </a:r>
            <a:r>
              <a:rPr lang="en-US" sz="1400" b="1" dirty="0" smtClean="0"/>
              <a:t>&gt;</a:t>
            </a:r>
          </a:p>
          <a:p>
            <a:pPr marL="0" indent="0">
              <a:buFont typeface="Arial" pitchFamily="34" charset="0"/>
              <a:buNone/>
            </a:pPr>
            <a:r>
              <a:rPr lang="en-US" sz="1400" b="1" dirty="0" smtClean="0"/>
              <a:t>    &lt;/table&gt;</a:t>
            </a:r>
          </a:p>
          <a:p>
            <a:pPr marL="0" indent="0">
              <a:buFont typeface="Arial" pitchFamily="34" charset="0"/>
              <a:buNone/>
            </a:pPr>
            <a:r>
              <a:rPr lang="en-US" sz="1400" b="1" dirty="0" smtClean="0"/>
              <a:t>&lt;/body&gt;</a:t>
            </a:r>
          </a:p>
          <a:p>
            <a:pPr marL="0" indent="0">
              <a:buFont typeface="Arial" pitchFamily="34" charset="0"/>
              <a:buNone/>
            </a:pPr>
            <a:r>
              <a:rPr lang="en-US" sz="1400" b="1" dirty="0" smtClean="0"/>
              <a:t>&lt;/html&gt;</a:t>
            </a:r>
            <a:endParaRPr lang="th-TH" sz="1600" b="1" dirty="0"/>
          </a:p>
        </p:txBody>
      </p:sp>
    </p:spTree>
    <p:extLst>
      <p:ext uri="{BB962C8B-B14F-4D97-AF65-F5344CB8AC3E}">
        <p14:creationId xmlns:p14="http://schemas.microsoft.com/office/powerpoint/2010/main" val="44252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77809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chemeClr val="bg1">
                    <a:lumMod val="95000"/>
                  </a:schemeClr>
                </a:solidFill>
                <a:cs typeface="+mj-cs"/>
              </a:rPr>
              <a:t>การตกแต่งฟอร์มด้วย </a:t>
            </a:r>
            <a:r>
              <a:rPr lang="en-US" sz="4000" b="1" dirty="0" smtClean="0">
                <a:solidFill>
                  <a:schemeClr val="bg1">
                    <a:lumMod val="95000"/>
                  </a:schemeClr>
                </a:solidFill>
                <a:cs typeface="+mj-cs"/>
              </a:rPr>
              <a:t>CSS</a:t>
            </a:r>
            <a:endParaRPr lang="th-TH" b="1" dirty="0">
              <a:solidFill>
                <a:schemeClr val="bg1">
                  <a:lumMod val="95000"/>
                </a:schemeClr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95536" y="1268760"/>
            <a:ext cx="8352928" cy="518457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h-TH" sz="3600" b="1" dirty="0" smtClean="0">
                <a:solidFill>
                  <a:srgbClr val="CC0099"/>
                </a:solidFill>
              </a:rPr>
              <a:t>ตัวอย่าง</a:t>
            </a:r>
          </a:p>
          <a:p>
            <a:pPr marL="0" indent="0">
              <a:buNone/>
            </a:pPr>
            <a:r>
              <a:rPr lang="en-US" b="1" dirty="0" smtClean="0"/>
              <a:t>	&lt;!</a:t>
            </a:r>
            <a:r>
              <a:rPr lang="en-US" b="1" dirty="0"/>
              <a:t>DOCTYPE html&gt;</a:t>
            </a:r>
          </a:p>
          <a:p>
            <a:pPr marL="0" indent="0">
              <a:buNone/>
            </a:pPr>
            <a:r>
              <a:rPr lang="en-US" b="1" dirty="0" smtClean="0"/>
              <a:t>	&lt;</a:t>
            </a:r>
            <a:r>
              <a:rPr lang="en-US" b="1" dirty="0"/>
              <a:t>html&gt;</a:t>
            </a:r>
          </a:p>
          <a:p>
            <a:pPr marL="0" indent="0">
              <a:buNone/>
            </a:pPr>
            <a:r>
              <a:rPr lang="en-US" b="1" dirty="0" smtClean="0"/>
              <a:t>	&lt;</a:t>
            </a:r>
            <a:r>
              <a:rPr lang="en-US" b="1" dirty="0"/>
              <a:t>head&gt;</a:t>
            </a:r>
          </a:p>
          <a:p>
            <a:pPr marL="0" indent="0">
              <a:buNone/>
            </a:pPr>
            <a:r>
              <a:rPr lang="en-US" b="1" dirty="0" smtClean="0"/>
              <a:t>	&lt;</a:t>
            </a:r>
            <a:r>
              <a:rPr lang="en-US" b="1" dirty="0"/>
              <a:t>style&gt; 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	   	input[type=text</a:t>
            </a:r>
            <a:r>
              <a:rPr lang="en-US" b="1" dirty="0"/>
              <a:t>] {</a:t>
            </a:r>
          </a:p>
          <a:p>
            <a:pPr marL="0" indent="0">
              <a:buNone/>
            </a:pPr>
            <a:r>
              <a:rPr lang="en-US" b="1" dirty="0"/>
              <a:t>   </a:t>
            </a:r>
            <a:r>
              <a:rPr lang="en-US" b="1" dirty="0" smtClean="0"/>
              <a:t>	 	 width</a:t>
            </a:r>
            <a:r>
              <a:rPr lang="en-US" b="1" dirty="0"/>
              <a:t>: 100%;</a:t>
            </a:r>
          </a:p>
          <a:p>
            <a:pPr marL="0" indent="0">
              <a:buNone/>
            </a:pPr>
            <a:r>
              <a:rPr lang="en-US" b="1" dirty="0"/>
              <a:t>   </a:t>
            </a:r>
            <a:r>
              <a:rPr lang="en-US" b="1" dirty="0" smtClean="0"/>
              <a:t>		padding</a:t>
            </a:r>
            <a:r>
              <a:rPr lang="en-US" b="1" dirty="0"/>
              <a:t>: 12px 20px;</a:t>
            </a:r>
          </a:p>
          <a:p>
            <a:pPr marL="0" indent="0">
              <a:buNone/>
            </a:pPr>
            <a:r>
              <a:rPr lang="en-US" b="1" dirty="0"/>
              <a:t>   </a:t>
            </a:r>
            <a:r>
              <a:rPr lang="en-US" b="1" dirty="0" smtClean="0"/>
              <a:t>		margin</a:t>
            </a:r>
            <a:r>
              <a:rPr lang="en-US" b="1" dirty="0"/>
              <a:t>: 8px 0;</a:t>
            </a:r>
          </a:p>
          <a:p>
            <a:pPr marL="0" indent="0">
              <a:buNone/>
            </a:pPr>
            <a:r>
              <a:rPr lang="en-US" b="1" dirty="0"/>
              <a:t>   </a:t>
            </a:r>
            <a:r>
              <a:rPr lang="en-US" b="1" dirty="0" smtClean="0"/>
              <a:t>		box-sizing</a:t>
            </a:r>
            <a:r>
              <a:rPr lang="en-US" b="1" dirty="0"/>
              <a:t>: border-box;</a:t>
            </a:r>
          </a:p>
          <a:p>
            <a:pPr marL="0" indent="0">
              <a:buNone/>
            </a:pPr>
            <a:r>
              <a:rPr lang="en-US" b="1" dirty="0" smtClean="0"/>
              <a:t>		}</a:t>
            </a: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	&lt;/</a:t>
            </a:r>
            <a:r>
              <a:rPr lang="en-US" b="1" dirty="0"/>
              <a:t>style&gt;</a:t>
            </a:r>
          </a:p>
          <a:p>
            <a:pPr marL="0" indent="0">
              <a:buNone/>
            </a:pPr>
            <a:r>
              <a:rPr lang="en-US" b="1" dirty="0" smtClean="0"/>
              <a:t>	&lt;/</a:t>
            </a:r>
            <a:r>
              <a:rPr lang="en-US" b="1" dirty="0"/>
              <a:t>head&gt;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399455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604867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&lt;body&gt;</a:t>
            </a:r>
          </a:p>
          <a:p>
            <a:pPr marL="0" indent="0">
              <a:buNone/>
            </a:pPr>
            <a:r>
              <a:rPr lang="en-US" sz="2800" b="1" dirty="0"/>
              <a:t>&lt;form&gt;</a:t>
            </a:r>
          </a:p>
          <a:p>
            <a:pPr marL="0" indent="0">
              <a:buNone/>
            </a:pPr>
            <a:r>
              <a:rPr lang="en-US" sz="2800" b="1" dirty="0"/>
              <a:t>  &lt;label for="</a:t>
            </a:r>
            <a:r>
              <a:rPr lang="en-US" sz="2800" b="1" dirty="0" err="1"/>
              <a:t>fname</a:t>
            </a:r>
            <a:r>
              <a:rPr lang="en-US" sz="2800" b="1" dirty="0"/>
              <a:t>"&gt;First Name&lt;/label&gt;</a:t>
            </a:r>
          </a:p>
          <a:p>
            <a:pPr marL="0" indent="0">
              <a:buNone/>
            </a:pPr>
            <a:r>
              <a:rPr lang="en-US" sz="2800" b="1" dirty="0"/>
              <a:t>  &lt;input type="text" id="</a:t>
            </a:r>
            <a:r>
              <a:rPr lang="en-US" sz="2800" b="1" dirty="0" err="1"/>
              <a:t>fname</a:t>
            </a:r>
            <a:r>
              <a:rPr lang="en-US" sz="2800" b="1" dirty="0"/>
              <a:t>" name="</a:t>
            </a:r>
            <a:r>
              <a:rPr lang="en-US" sz="2800" b="1" dirty="0" err="1"/>
              <a:t>fname</a:t>
            </a:r>
            <a:r>
              <a:rPr lang="en-US" sz="2800" b="1" dirty="0"/>
              <a:t>"&gt;</a:t>
            </a:r>
          </a:p>
          <a:p>
            <a:pPr marL="0" indent="0">
              <a:buNone/>
            </a:pPr>
            <a:r>
              <a:rPr lang="en-US" sz="2800" b="1" dirty="0"/>
              <a:t>  &lt;label for="</a:t>
            </a:r>
            <a:r>
              <a:rPr lang="en-US" sz="2800" b="1" dirty="0" err="1"/>
              <a:t>lname</a:t>
            </a:r>
            <a:r>
              <a:rPr lang="en-US" sz="2800" b="1" dirty="0"/>
              <a:t>"&gt;Last Name&lt;/label&gt;</a:t>
            </a:r>
          </a:p>
          <a:p>
            <a:pPr marL="0" indent="0">
              <a:buNone/>
            </a:pPr>
            <a:r>
              <a:rPr lang="en-US" sz="2800" b="1" dirty="0"/>
              <a:t>  &lt;input type="text" id="</a:t>
            </a:r>
            <a:r>
              <a:rPr lang="en-US" sz="2800" b="1" dirty="0" err="1"/>
              <a:t>lname</a:t>
            </a:r>
            <a:r>
              <a:rPr lang="en-US" sz="2800" b="1" dirty="0"/>
              <a:t>" name="</a:t>
            </a:r>
            <a:r>
              <a:rPr lang="en-US" sz="2800" b="1" dirty="0" err="1"/>
              <a:t>lname</a:t>
            </a:r>
            <a:r>
              <a:rPr lang="en-US" sz="2800" b="1" dirty="0"/>
              <a:t>"&gt;</a:t>
            </a:r>
          </a:p>
          <a:p>
            <a:pPr marL="0" indent="0">
              <a:buNone/>
            </a:pPr>
            <a:r>
              <a:rPr lang="en-US" sz="2800" b="1" dirty="0"/>
              <a:t>&lt;/form</a:t>
            </a:r>
            <a:r>
              <a:rPr lang="en-US" sz="2800" b="1" dirty="0" smtClean="0"/>
              <a:t>&gt;</a:t>
            </a:r>
            <a:endParaRPr lang="en-US" sz="2800" b="1" dirty="0"/>
          </a:p>
          <a:p>
            <a:pPr marL="0" indent="0">
              <a:buNone/>
            </a:pPr>
            <a:r>
              <a:rPr lang="en-US" sz="2800" b="1" dirty="0"/>
              <a:t>&lt;/body&gt;</a:t>
            </a:r>
          </a:p>
          <a:p>
            <a:pPr marL="0" indent="0">
              <a:buNone/>
            </a:pPr>
            <a:r>
              <a:rPr lang="en-US" sz="2800" b="1" dirty="0"/>
              <a:t>&lt;/html&gt;</a:t>
            </a:r>
            <a:endParaRPr lang="th-TH" sz="2800" b="1" dirty="0"/>
          </a:p>
        </p:txBody>
      </p:sp>
    </p:spTree>
    <p:extLst>
      <p:ext uri="{BB962C8B-B14F-4D97-AF65-F5344CB8AC3E}">
        <p14:creationId xmlns:p14="http://schemas.microsoft.com/office/powerpoint/2010/main" val="322293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2211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h-TH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รู้จัก</a:t>
            </a:r>
            <a:r>
              <a:rPr lang="th-TH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cs typeface="+mj-cs"/>
              </a:rPr>
              <a:t>กับ 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cs typeface="+mj-cs"/>
              </a:rPr>
              <a:t>CSS</a:t>
            </a:r>
            <a:endParaRPr lang="th-TH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 smtClean="0"/>
              <a:t>	เราจะใช้ </a:t>
            </a:r>
            <a:r>
              <a:rPr lang="en-US" b="1" dirty="0" smtClean="0"/>
              <a:t>CSS </a:t>
            </a:r>
            <a:r>
              <a:rPr lang="th-TH" b="1" dirty="0" smtClean="0"/>
              <a:t>สำหรับเปลี่ยนรูปร่างหน้าตาของเว็บ</a:t>
            </a:r>
            <a:r>
              <a:rPr lang="th-TH" b="1" dirty="0" err="1" smtClean="0"/>
              <a:t>เพจ</a:t>
            </a:r>
            <a:r>
              <a:rPr lang="th-TH" b="1" dirty="0" smtClean="0"/>
              <a:t>ให้มีรูปแบบที่ต่างออกไป เช่น การเปลี่ยนสีสัน การจัดวางข้อความ รูปแบบตัวอักษรที่ใช้ ตำแหน่งของรูปภาพ ระยะห่างจากขอบเว็บ</a:t>
            </a:r>
            <a:r>
              <a:rPr lang="th-TH" b="1" dirty="0" err="1" smtClean="0"/>
              <a:t>เพจ</a:t>
            </a:r>
            <a:r>
              <a:rPr lang="th-TH" b="1" dirty="0" smtClean="0"/>
              <a:t> ฯลฯ 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297065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2211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cs typeface="+mj-cs"/>
              </a:rPr>
              <a:t>Inline</a:t>
            </a:r>
            <a:r>
              <a:rPr lang="th-TH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cs typeface="+mj-cs"/>
              </a:rPr>
              <a:t> 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cs typeface="+mj-cs"/>
              </a:rPr>
              <a:t>CSS</a:t>
            </a:r>
            <a:endParaRPr lang="th-TH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	</a:t>
            </a:r>
            <a:r>
              <a:rPr lang="th-TH" b="1" dirty="0" smtClean="0"/>
              <a:t>โดยการกำหนดแอ</a:t>
            </a:r>
            <a:r>
              <a:rPr lang="th-TH" b="1" dirty="0" err="1" smtClean="0"/>
              <a:t>ตทริบิวต์</a:t>
            </a:r>
            <a:r>
              <a:rPr lang="th-TH" b="1" dirty="0" smtClean="0"/>
              <a:t> </a:t>
            </a:r>
            <a:r>
              <a:rPr lang="en-US" b="1" dirty="0" smtClean="0"/>
              <a:t>style </a:t>
            </a:r>
            <a:r>
              <a:rPr lang="th-TH" b="1" dirty="0" smtClean="0"/>
              <a:t>ใน</a:t>
            </a:r>
            <a:r>
              <a:rPr lang="th-TH" b="1" dirty="0" err="1" smtClean="0"/>
              <a:t>แท็ก</a:t>
            </a:r>
            <a:endParaRPr lang="th-TH" b="1" dirty="0" smtClean="0"/>
          </a:p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ตัวอย่าง</a:t>
            </a:r>
            <a:endParaRPr lang="en-US" b="1" dirty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b="1" dirty="0" smtClean="0"/>
              <a:t>&lt;body&gt;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&lt;p style=“</a:t>
            </a:r>
            <a:r>
              <a:rPr lang="en-US" b="1" dirty="0" err="1" smtClean="0"/>
              <a:t>color:red</a:t>
            </a:r>
            <a:r>
              <a:rPr lang="en-US" b="1" dirty="0" smtClean="0"/>
              <a:t>; 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background-color:</a:t>
            </a:r>
            <a:r>
              <a:rPr lang="en-US" b="1" dirty="0"/>
              <a:t> green</a:t>
            </a:r>
            <a:r>
              <a:rPr lang="en-US" b="1" dirty="0" smtClean="0"/>
              <a:t>;”&gt;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 Hello&lt;/p&gt;</a:t>
            </a:r>
            <a:endParaRPr lang="en-US" b="1" dirty="0"/>
          </a:p>
          <a:p>
            <a:pPr marL="0" indent="0">
              <a:buNone/>
            </a:pPr>
            <a:r>
              <a:rPr lang="en-US" b="1" dirty="0" smtClean="0">
                <a:sym typeface="Wingdings" panose="05000000000000000000" pitchFamily="2" charset="2"/>
              </a:rPr>
              <a:t>&lt;/body&gt;</a:t>
            </a:r>
            <a:endParaRPr lang="en-US" b="1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5207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85010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chemeClr val="bg1">
                    <a:lumMod val="95000"/>
                  </a:schemeClr>
                </a:solidFill>
                <a:cs typeface="+mj-cs"/>
              </a:rPr>
              <a:t>การเขียน </a:t>
            </a:r>
            <a:r>
              <a:rPr lang="en-US" sz="3600" b="1" dirty="0" smtClean="0">
                <a:solidFill>
                  <a:schemeClr val="bg1">
                    <a:lumMod val="95000"/>
                  </a:schemeClr>
                </a:solidFill>
                <a:cs typeface="+mj-cs"/>
              </a:rPr>
              <a:t>CSS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cs typeface="+mj-cs"/>
              </a:rPr>
              <a:t> </a:t>
            </a:r>
            <a:r>
              <a:rPr lang="th-TH" b="1" dirty="0" smtClean="0">
                <a:solidFill>
                  <a:schemeClr val="bg1">
                    <a:lumMod val="95000"/>
                  </a:schemeClr>
                </a:solidFill>
                <a:cs typeface="+mj-cs"/>
              </a:rPr>
              <a:t>แทรกในไฟล์ </a:t>
            </a:r>
            <a:r>
              <a:rPr lang="en-US" sz="3600" b="1" dirty="0" smtClean="0">
                <a:solidFill>
                  <a:schemeClr val="bg1">
                    <a:lumMod val="95000"/>
                  </a:schemeClr>
                </a:solidFill>
                <a:cs typeface="+mj-cs"/>
              </a:rPr>
              <a:t>html</a:t>
            </a:r>
            <a:endParaRPr lang="th-TH" b="1" dirty="0">
              <a:solidFill>
                <a:schemeClr val="bg1">
                  <a:lumMod val="95000"/>
                </a:schemeClr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23528" y="1412776"/>
            <a:ext cx="8424936" cy="504056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h-TH" b="1" dirty="0" smtClean="0"/>
              <a:t>	การเขียนจะใช้</a:t>
            </a:r>
            <a:r>
              <a:rPr lang="th-TH" b="1" dirty="0" err="1" smtClean="0"/>
              <a:t>แท็ก</a:t>
            </a:r>
            <a:r>
              <a:rPr lang="th-TH" b="1" dirty="0" smtClean="0"/>
              <a:t> </a:t>
            </a:r>
            <a:r>
              <a:rPr lang="en-US" sz="2800" b="1" dirty="0" smtClean="0"/>
              <a:t>&lt;style&gt; </a:t>
            </a:r>
            <a:r>
              <a:rPr lang="th-TH" sz="2800" b="1" dirty="0" smtClean="0"/>
              <a:t>แทรกในส่วน </a:t>
            </a:r>
            <a:r>
              <a:rPr lang="en-US" sz="2800" b="1" dirty="0" smtClean="0"/>
              <a:t>&lt;head&gt; </a:t>
            </a:r>
            <a:r>
              <a:rPr lang="th-TH" sz="2800" b="1" dirty="0" smtClean="0"/>
              <a:t>ของไฟล์ </a:t>
            </a:r>
            <a:r>
              <a:rPr lang="en-US" sz="2800" b="1" dirty="0" smtClean="0"/>
              <a:t>html </a:t>
            </a:r>
            <a:endParaRPr lang="th-TH" b="1" dirty="0" smtClean="0"/>
          </a:p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ตัวอย่าง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800" b="1" dirty="0" smtClean="0"/>
              <a:t>&lt;html&gt;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&lt;head&gt;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	&lt;meta charset = “UTF-8”&gt;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	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&lt;style&gt;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	    /* 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</a:rPr>
              <a:t>แทรกโค้ด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CSS 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</a:rPr>
              <a:t>ที่นี่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*/</a:t>
            </a:r>
            <a:endParaRPr lang="th-TH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th-TH" sz="2800" b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&lt;/style&gt;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&lt;/head&gt;</a:t>
            </a:r>
          </a:p>
          <a:p>
            <a:pPr marL="0" indent="0">
              <a:buNone/>
            </a:pPr>
            <a:r>
              <a:rPr lang="en-US" sz="2800" b="1" dirty="0" smtClean="0">
                <a:sym typeface="Wingdings" panose="05000000000000000000" pitchFamily="2" charset="2"/>
              </a:rPr>
              <a:t>&lt;/html&gt;</a:t>
            </a:r>
            <a:endParaRPr lang="en-US" sz="2800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76019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33670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ตัวอย่าง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800" b="1" dirty="0" smtClean="0"/>
              <a:t>&lt;html&gt;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&lt;head&gt;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	&lt;meta charset = “UTF-8”&gt;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	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&lt;style&gt;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	    p {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		color: red;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		background-color: green;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	   }</a:t>
            </a:r>
            <a:endParaRPr lang="th-TH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th-TH" sz="2800" b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&lt;/style&gt;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&lt;/head&gt;</a:t>
            </a:r>
          </a:p>
          <a:p>
            <a:pPr marL="0" indent="0">
              <a:buNone/>
            </a:pPr>
            <a:r>
              <a:rPr lang="en-US" sz="2800" b="1" dirty="0" smtClean="0"/>
              <a:t>&lt;body&gt;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&lt;p&gt;Hello&lt;/p&gt;</a:t>
            </a:r>
          </a:p>
          <a:p>
            <a:pPr marL="0" indent="0">
              <a:buNone/>
            </a:pPr>
            <a:r>
              <a:rPr lang="en-US" sz="2800" b="1" dirty="0" smtClean="0"/>
              <a:t>&lt;/body&gt;</a:t>
            </a:r>
          </a:p>
          <a:p>
            <a:pPr marL="0" indent="0">
              <a:buNone/>
            </a:pPr>
            <a:r>
              <a:rPr lang="en-US" sz="2800" b="1" dirty="0" smtClean="0">
                <a:sym typeface="Wingdings" panose="05000000000000000000" pitchFamily="2" charset="2"/>
              </a:rPr>
              <a:t>&lt;/html&gt;</a:t>
            </a:r>
            <a:endParaRPr lang="en-US" sz="2800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401368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24936" cy="85010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chemeClr val="bg1">
                    <a:lumMod val="95000"/>
                  </a:schemeClr>
                </a:solidFill>
                <a:cs typeface="+mj-cs"/>
              </a:rPr>
              <a:t>การใช้ </a:t>
            </a:r>
            <a:r>
              <a:rPr lang="en-US" sz="3600" b="1" dirty="0" smtClean="0">
                <a:solidFill>
                  <a:schemeClr val="bg1">
                    <a:lumMod val="95000"/>
                  </a:schemeClr>
                </a:solidFill>
                <a:cs typeface="+mj-cs"/>
              </a:rPr>
              <a:t>Comment</a:t>
            </a:r>
            <a:endParaRPr lang="th-TH" b="1" dirty="0">
              <a:solidFill>
                <a:schemeClr val="bg1">
                  <a:lumMod val="95000"/>
                </a:schemeClr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23528" y="1412776"/>
            <a:ext cx="8424936" cy="504056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h-TH" b="1" dirty="0" smtClean="0"/>
              <a:t>	เราจะเขียนคำอธิบายอยู่ในเครื่องหมาย </a:t>
            </a:r>
            <a:r>
              <a:rPr lang="en-US" b="1" dirty="0" smtClean="0"/>
              <a:t>/* </a:t>
            </a:r>
            <a:r>
              <a:rPr lang="th-TH" b="1" dirty="0" smtClean="0"/>
              <a:t>คำอธิบาย</a:t>
            </a:r>
            <a:r>
              <a:rPr lang="en-US" b="1" dirty="0" smtClean="0"/>
              <a:t>*/</a:t>
            </a:r>
            <a:r>
              <a:rPr lang="en-US" sz="2800" b="1" dirty="0" smtClean="0"/>
              <a:t> </a:t>
            </a:r>
            <a:endParaRPr lang="th-TH" b="1" dirty="0" smtClean="0"/>
          </a:p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ตัวอย่าง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800" b="1" dirty="0" smtClean="0"/>
              <a:t>&lt;html&gt;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&lt;head&gt;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	&lt;meta charset = “UTF-8”&gt;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	&lt;style&gt;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	    /* 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</a:p>
          <a:p>
            <a:pPr marL="0" indent="0">
              <a:buNone/>
            </a:pPr>
            <a:r>
              <a:rPr lang="th-TH" sz="2800" b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th-TH" sz="2800" b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</a:rPr>
              <a:t>คำอธิบาย</a:t>
            </a:r>
          </a:p>
          <a:p>
            <a:pPr marL="0" indent="0">
              <a:buNone/>
            </a:pPr>
            <a:r>
              <a:rPr lang="th-TH" sz="2800" b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</a:rPr>
              <a:t>	  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*/</a:t>
            </a:r>
            <a:endParaRPr lang="th-TH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th-TH" sz="2800" b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sz="2800" b="1" dirty="0" smtClean="0"/>
              <a:t>&lt;/style&gt;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&lt;/head&gt;</a:t>
            </a:r>
          </a:p>
          <a:p>
            <a:pPr marL="0" indent="0">
              <a:buNone/>
            </a:pPr>
            <a:r>
              <a:rPr lang="en-US" sz="2800" b="1" dirty="0" smtClean="0">
                <a:sym typeface="Wingdings" panose="05000000000000000000" pitchFamily="2" charset="2"/>
              </a:rPr>
              <a:t>&lt;/html&gt;</a:t>
            </a:r>
            <a:endParaRPr lang="en-US" sz="2800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372962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77809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chemeClr val="bg1">
                    <a:lumMod val="95000"/>
                  </a:schemeClr>
                </a:solidFill>
                <a:cs typeface="+mj-cs"/>
              </a:rPr>
              <a:t>การอ้างแอ</a:t>
            </a:r>
            <a:r>
              <a:rPr lang="th-TH" b="1" dirty="0" err="1" smtClean="0">
                <a:solidFill>
                  <a:schemeClr val="bg1">
                    <a:lumMod val="95000"/>
                  </a:schemeClr>
                </a:solidFill>
                <a:cs typeface="+mj-cs"/>
              </a:rPr>
              <a:t>ตทริบิวต์</a:t>
            </a:r>
            <a:r>
              <a:rPr lang="th-TH" sz="4000" b="1" dirty="0" smtClean="0">
                <a:solidFill>
                  <a:schemeClr val="bg1">
                    <a:lumMod val="95000"/>
                  </a:schemeClr>
                </a:solidFill>
                <a:cs typeface="+mj-cs"/>
              </a:rPr>
              <a:t> </a:t>
            </a:r>
            <a:r>
              <a:rPr lang="en-US" sz="4000" b="1" dirty="0" smtClean="0">
                <a:solidFill>
                  <a:schemeClr val="bg1">
                    <a:lumMod val="95000"/>
                  </a:schemeClr>
                </a:solidFill>
                <a:cs typeface="+mj-cs"/>
              </a:rPr>
              <a:t>id </a:t>
            </a:r>
            <a:r>
              <a:rPr lang="th-TH" b="1" dirty="0" smtClean="0">
                <a:solidFill>
                  <a:schemeClr val="bg1">
                    <a:lumMod val="95000"/>
                  </a:schemeClr>
                </a:solidFill>
                <a:cs typeface="+mj-cs"/>
              </a:rPr>
              <a:t>และ </a:t>
            </a:r>
            <a:r>
              <a:rPr lang="en-US" sz="4000" b="1" dirty="0" smtClean="0">
                <a:solidFill>
                  <a:schemeClr val="bg1">
                    <a:lumMod val="95000"/>
                  </a:schemeClr>
                </a:solidFill>
                <a:cs typeface="+mj-cs"/>
              </a:rPr>
              <a:t>Class</a:t>
            </a:r>
            <a:endParaRPr lang="th-TH" b="1" dirty="0">
              <a:solidFill>
                <a:schemeClr val="bg1">
                  <a:lumMod val="95000"/>
                </a:schemeClr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95536" y="1340768"/>
            <a:ext cx="8352928" cy="504056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th-TH" sz="2800" b="1" dirty="0" smtClean="0"/>
              <a:t>	</a:t>
            </a:r>
            <a:r>
              <a:rPr lang="th-TH" b="1" dirty="0" smtClean="0"/>
              <a:t>เราสามารถใช้งาน </a:t>
            </a:r>
            <a:r>
              <a:rPr lang="en-US" b="1" dirty="0" smtClean="0"/>
              <a:t>CSS </a:t>
            </a:r>
            <a:r>
              <a:rPr lang="th-TH" b="1" dirty="0" smtClean="0"/>
              <a:t>โดยระบุ </a:t>
            </a:r>
            <a:r>
              <a:rPr lang="en-US" b="1" dirty="0" smtClean="0"/>
              <a:t>id </a:t>
            </a:r>
            <a:r>
              <a:rPr lang="th-TH" b="1" dirty="0" smtClean="0"/>
              <a:t>หรือ </a:t>
            </a:r>
            <a:r>
              <a:rPr lang="en-US" b="1" dirty="0"/>
              <a:t>c</a:t>
            </a:r>
            <a:r>
              <a:rPr lang="en-US" b="1" dirty="0" smtClean="0"/>
              <a:t>lass </a:t>
            </a:r>
            <a:r>
              <a:rPr lang="th-TH" b="1" dirty="0" smtClean="0"/>
              <a:t>โดยหากเป็น </a:t>
            </a:r>
            <a:r>
              <a:rPr lang="en-US" b="1" dirty="0" smtClean="0"/>
              <a:t>id </a:t>
            </a:r>
            <a:r>
              <a:rPr lang="th-TH" b="1" dirty="0" smtClean="0"/>
              <a:t>จะต้องนำหน้าด้วยเครื่องหมาย </a:t>
            </a:r>
            <a:r>
              <a:rPr lang="en-US" b="1" dirty="0" smtClean="0"/>
              <a:t># </a:t>
            </a:r>
            <a:r>
              <a:rPr lang="th-TH" b="1" dirty="0" smtClean="0"/>
              <a:t>หากเป็น </a:t>
            </a:r>
            <a:r>
              <a:rPr lang="en-US" b="1" dirty="0" smtClean="0"/>
              <a:t>class </a:t>
            </a:r>
            <a:r>
              <a:rPr lang="th-TH" b="1" dirty="0" smtClean="0"/>
              <a:t>จะต้องนำหน้าด้วยเครื่องหมาย</a:t>
            </a:r>
            <a:r>
              <a:rPr lang="th-TH" sz="3600" b="1" dirty="0" smtClean="0"/>
              <a:t>จุด </a:t>
            </a:r>
            <a:r>
              <a:rPr lang="th-TH" sz="4000" b="1" dirty="0" smtClean="0"/>
              <a:t>.</a:t>
            </a:r>
            <a:endParaRPr lang="en-US" sz="4000" b="1" dirty="0" smtClean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42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604867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ตัวอย่าง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800" b="1" dirty="0"/>
              <a:t>&lt;html&gt;</a:t>
            </a:r>
          </a:p>
          <a:p>
            <a:pPr marL="0" indent="0">
              <a:buNone/>
            </a:pPr>
            <a:r>
              <a:rPr lang="en-US" sz="2800" b="1" dirty="0"/>
              <a:t>	&lt;head&gt;</a:t>
            </a:r>
          </a:p>
          <a:p>
            <a:pPr marL="0" indent="0">
              <a:buNone/>
            </a:pPr>
            <a:r>
              <a:rPr lang="en-US" sz="2800" b="1" dirty="0"/>
              <a:t>		&lt;meta charset = “UTF-8”&gt;</a:t>
            </a:r>
          </a:p>
          <a:p>
            <a:pPr marL="0" indent="0">
              <a:buNone/>
            </a:pPr>
            <a:r>
              <a:rPr lang="en-US" sz="2800" b="1" dirty="0"/>
              <a:t>		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&lt;style&gt;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		   #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</a:rPr>
              <a:t>firstDiv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 {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			color: red;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			background: gray;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		   }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		    .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</a:rPr>
              <a:t>myClass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{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		font-family: Tahoma;</a:t>
            </a:r>
            <a:endParaRPr lang="en-US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			color: blue;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			font-size: 20px;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		    }</a:t>
            </a:r>
            <a:endParaRPr lang="th-TH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th-TH" sz="2800" b="1" dirty="0">
                <a:solidFill>
                  <a:schemeClr val="accent2">
                    <a:lumMod val="75000"/>
                  </a:schemeClr>
                </a:solidFill>
              </a:rPr>
              <a:t>		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&lt;/style&gt;</a:t>
            </a:r>
          </a:p>
          <a:p>
            <a:pPr marL="0" indent="0">
              <a:buNone/>
            </a:pPr>
            <a:r>
              <a:rPr lang="en-US" sz="2800" b="1" dirty="0"/>
              <a:t>	&lt;/head&gt;</a:t>
            </a:r>
            <a:endParaRPr lang="th-TH" sz="2800" b="1" dirty="0"/>
          </a:p>
          <a:p>
            <a:pPr marL="0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424160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604867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sz="2800" b="1" dirty="0" smtClean="0"/>
          </a:p>
          <a:p>
            <a:pPr marL="0" indent="0">
              <a:buNone/>
            </a:pPr>
            <a:r>
              <a:rPr lang="en-US" sz="2800" b="1" dirty="0" smtClean="0"/>
              <a:t>&lt;</a:t>
            </a:r>
            <a:r>
              <a:rPr lang="en-US" sz="2800" b="1" dirty="0"/>
              <a:t>body&gt;</a:t>
            </a:r>
          </a:p>
          <a:p>
            <a:pPr marL="0" indent="0">
              <a:buNone/>
            </a:pPr>
            <a:r>
              <a:rPr lang="en-US" sz="2800" b="1" dirty="0" smtClean="0"/>
              <a:t>	&lt;div id = “</a:t>
            </a:r>
            <a:r>
              <a:rPr lang="en-US" sz="2800" b="1" dirty="0" err="1" smtClean="0"/>
              <a:t>firstDiv</a:t>
            </a:r>
            <a:r>
              <a:rPr lang="en-US" sz="2800" b="1" dirty="0" smtClean="0"/>
              <a:t>”&gt;Hello&lt;/div&gt;</a:t>
            </a:r>
          </a:p>
          <a:p>
            <a:pPr marL="0" indent="0">
              <a:buNone/>
            </a:pPr>
            <a:r>
              <a:rPr lang="en-US" sz="2800" b="1" dirty="0" smtClean="0"/>
              <a:t>	&lt;div class = “</a:t>
            </a:r>
            <a:r>
              <a:rPr lang="en-US" sz="2800" b="1" dirty="0" err="1" smtClean="0"/>
              <a:t>myClass</a:t>
            </a:r>
            <a:r>
              <a:rPr lang="en-US" sz="2800" b="1" dirty="0" smtClean="0"/>
              <a:t>”&gt;CSS&lt;/div&gt;</a:t>
            </a:r>
            <a:endParaRPr lang="en-US" sz="2800" b="1" dirty="0"/>
          </a:p>
          <a:p>
            <a:pPr marL="0" indent="0">
              <a:buNone/>
            </a:pPr>
            <a:r>
              <a:rPr lang="en-US" sz="2800" b="1" dirty="0" smtClean="0"/>
              <a:t>&lt;/</a:t>
            </a:r>
            <a:r>
              <a:rPr lang="en-US" sz="2800" b="1" dirty="0"/>
              <a:t>body&gt;</a:t>
            </a:r>
          </a:p>
          <a:p>
            <a:pPr marL="0" indent="0">
              <a:buNone/>
            </a:pPr>
            <a:r>
              <a:rPr lang="en-US" sz="2800" b="1" dirty="0" smtClean="0">
                <a:sym typeface="Wingdings" panose="05000000000000000000" pitchFamily="2" charset="2"/>
              </a:rPr>
              <a:t>&lt;/</a:t>
            </a:r>
            <a:r>
              <a:rPr lang="en-US" sz="2800" b="1" dirty="0">
                <a:sym typeface="Wingdings" panose="05000000000000000000" pitchFamily="2" charset="2"/>
              </a:rPr>
              <a:t>html&gt;</a:t>
            </a:r>
          </a:p>
          <a:p>
            <a:pPr marL="0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322293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สำนักงา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สำนักงา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สำนักงา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250</Words>
  <Application>Microsoft Office PowerPoint</Application>
  <PresentationFormat>นำเสนอทางหน้าจอ (4:3)</PresentationFormat>
  <Paragraphs>164</Paragraphs>
  <Slides>15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15</vt:i4>
      </vt:variant>
    </vt:vector>
  </HeadingPairs>
  <TitlesOfParts>
    <vt:vector size="16" baseType="lpstr">
      <vt:lpstr>ชุดรูปแบบของ Office</vt:lpstr>
      <vt:lpstr>บทที่ 4</vt:lpstr>
      <vt:lpstr>รู้จักกับ CSS</vt:lpstr>
      <vt:lpstr>Inline CSS</vt:lpstr>
      <vt:lpstr>การเขียน CSS แทรกในไฟล์ html</vt:lpstr>
      <vt:lpstr>งานนำเสนอ PowerPoint</vt:lpstr>
      <vt:lpstr>การใช้ Comment</vt:lpstr>
      <vt:lpstr>การอ้างแอตทริบิวต์ id และ Class</vt:lpstr>
      <vt:lpstr>งานนำเสนอ PowerPoint</vt:lpstr>
      <vt:lpstr>งานนำเสนอ PowerPoint</vt:lpstr>
      <vt:lpstr>การอ้างอิงไฟล์จาก External CSS</vt:lpstr>
      <vt:lpstr>งานนำเสนอ PowerPoint</vt:lpstr>
      <vt:lpstr>งานนำเสนอ PowerPoint</vt:lpstr>
      <vt:lpstr>การตกแต่งตารางด้วย CSS</vt:lpstr>
      <vt:lpstr>การตกแต่งฟอร์มด้วย CSS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1</dc:title>
  <dc:creator>Bert Bert</dc:creator>
  <cp:lastModifiedBy>admin</cp:lastModifiedBy>
  <cp:revision>82</cp:revision>
  <dcterms:created xsi:type="dcterms:W3CDTF">2022-08-31T07:22:16Z</dcterms:created>
  <dcterms:modified xsi:type="dcterms:W3CDTF">2022-12-19T08:49:10Z</dcterms:modified>
</cp:coreProperties>
</file>