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CC"/>
    <a:srgbClr val="CC0099"/>
    <a:srgbClr val="80008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18/11/65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บทที่ 3</a:t>
            </a:r>
            <a:endParaRPr lang="th-TH" sz="6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/>
          <a:p>
            <a:r>
              <a:rPr lang="th-TH" sz="4800" b="1" dirty="0" smtClean="0">
                <a:solidFill>
                  <a:srgbClr val="0070C0"/>
                </a:solidFill>
                <a:cs typeface="+mj-cs"/>
              </a:rPr>
              <a:t>การสร้างฟอร์ม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88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ส่งข้อมูลจากฟอร์มด้วยปุ่ม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Submit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การส่งข้อมูลในฟอร์มจะ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/>
              <a:t>โดย</a:t>
            </a:r>
            <a:r>
              <a:rPr lang="th-TH" b="1" smtClean="0"/>
              <a:t>กำหนด</a:t>
            </a:r>
            <a:br>
              <a:rPr lang="th-TH" b="1" smtClean="0"/>
            </a:br>
            <a:r>
              <a:rPr lang="th-TH" b="1" smtClean="0"/>
              <a:t>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“submit”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 name=“</a:t>
            </a:r>
            <a:r>
              <a:rPr lang="en-US" sz="2800" b="1" dirty="0" err="1" smtClean="0"/>
              <a:t>mydata</a:t>
            </a:r>
            <a:r>
              <a:rPr lang="en-US" sz="2800" b="1" dirty="0" smtClean="0"/>
              <a:t>” action=“</a:t>
            </a:r>
            <a:r>
              <a:rPr lang="en-US" sz="2800" b="1" dirty="0" err="1" smtClean="0"/>
              <a:t>test.php</a:t>
            </a:r>
            <a:r>
              <a:rPr lang="en-US" sz="2800" b="1" dirty="0" smtClean="0"/>
              <a:t>” </a:t>
            </a:r>
          </a:p>
          <a:p>
            <a:pPr marL="0" indent="0">
              <a:buNone/>
            </a:pPr>
            <a:r>
              <a:rPr lang="en-US" sz="2800" b="1" dirty="0" smtClean="0"/>
              <a:t>			       method=“POST”&gt;</a:t>
            </a:r>
          </a:p>
          <a:p>
            <a:pPr marL="0" indent="0">
              <a:buNone/>
            </a:pPr>
            <a:r>
              <a:rPr lang="en-US" sz="2800" b="1" dirty="0" smtClean="0"/>
              <a:t>   </a:t>
            </a:r>
            <a:r>
              <a:rPr lang="en-US" sz="2800" b="1" dirty="0"/>
              <a:t>Username : &lt;input type=“</a:t>
            </a:r>
            <a:r>
              <a:rPr lang="en-US" sz="2800" b="1" dirty="0" smtClean="0"/>
              <a:t>text” name</a:t>
            </a:r>
            <a:r>
              <a:rPr lang="en-US" sz="2800" b="1" dirty="0"/>
              <a:t>=“</a:t>
            </a:r>
            <a:r>
              <a:rPr lang="en-US" sz="2800" b="1" dirty="0" err="1" smtClean="0"/>
              <a:t>usr</a:t>
            </a:r>
            <a:r>
              <a:rPr lang="en-US" sz="2800" b="1" dirty="0" smtClean="0"/>
              <a:t>”&gt;&lt;</a:t>
            </a:r>
            <a:r>
              <a:rPr lang="en-US" sz="2800" b="1" dirty="0" err="1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  Password : </a:t>
            </a:r>
            <a:r>
              <a:rPr lang="en-US" sz="2800" b="1" dirty="0"/>
              <a:t>&lt;input type=“</a:t>
            </a:r>
            <a:r>
              <a:rPr lang="en-US" sz="2800" b="1" dirty="0" smtClean="0"/>
              <a:t>password</a:t>
            </a:r>
            <a:r>
              <a:rPr lang="en-US" sz="2800" b="1" dirty="0"/>
              <a:t>” </a:t>
            </a:r>
            <a:r>
              <a:rPr lang="en-US" sz="2800" b="1" dirty="0" smtClean="0"/>
              <a:t>name</a:t>
            </a:r>
            <a:r>
              <a:rPr lang="en-US" sz="2800" b="1" dirty="0"/>
              <a:t>=“</a:t>
            </a:r>
            <a:r>
              <a:rPr lang="en-US" sz="2800" b="1" dirty="0" err="1" smtClean="0"/>
              <a:t>pwd</a:t>
            </a:r>
            <a:r>
              <a:rPr lang="en-US" sz="2800" b="1" dirty="0" smtClean="0"/>
              <a:t>”&gt;&lt;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 </a:t>
            </a:r>
            <a:r>
              <a:rPr lang="en-US" sz="2800" b="1" dirty="0">
                <a:sym typeface="Wingdings" panose="05000000000000000000" pitchFamily="2" charset="2"/>
              </a:rPr>
              <a:t>&lt;input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&lt;input type=“reset” value=“Clear”&gt;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&lt;/form&gt;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6208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รับเฉพาะค่าอี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เมล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ด้วย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email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การรับค่าอี</a:t>
            </a:r>
            <a:r>
              <a:rPr lang="th-TH" b="1" dirty="0" err="1" smtClean="0"/>
              <a:t>เมล</a:t>
            </a:r>
            <a:r>
              <a:rPr lang="th-TH" b="1" dirty="0" smtClean="0"/>
              <a:t>ในฟอร์มจะ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</a:t>
            </a:r>
            <a:r>
              <a:rPr lang="th-TH" b="1" dirty="0" smtClean="0"/>
              <a:t>กำหนด</a:t>
            </a:r>
            <a:br>
              <a:rPr lang="th-TH" b="1" dirty="0" smtClean="0"/>
            </a:br>
            <a:r>
              <a:rPr lang="th-TH" b="1" dirty="0" smtClean="0"/>
              <a:t>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“email”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=“email” name=“email”&gt;&lt;</a:t>
            </a:r>
            <a:r>
              <a:rPr lang="en-US" sz="2800" b="1" dirty="0" err="1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93452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รับเฉพาะค่า</a:t>
            </a:r>
            <a:r>
              <a:rPr lang="th-TH" b="1" dirty="0" err="1" smtClean="0">
                <a:solidFill>
                  <a:srgbClr val="0066CC"/>
                </a:solidFill>
                <a:cs typeface="+mj-cs"/>
              </a:rPr>
              <a:t>ลิงก์</a:t>
            </a:r>
            <a:r>
              <a:rPr lang="th-TH" b="1" dirty="0" smtClean="0">
                <a:solidFill>
                  <a:srgbClr val="0066CC"/>
                </a:solidFill>
                <a:cs typeface="+mj-cs"/>
              </a:rPr>
              <a:t>ด้วย </a:t>
            </a:r>
            <a:r>
              <a:rPr lang="en-US" sz="3600" b="1" dirty="0" err="1" smtClean="0">
                <a:solidFill>
                  <a:srgbClr val="0066CC"/>
                </a:solidFill>
                <a:cs typeface="+mj-cs"/>
              </a:rPr>
              <a:t>url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การรับค่า</a:t>
            </a:r>
            <a:r>
              <a:rPr lang="th-TH" b="1" dirty="0" err="1" smtClean="0"/>
              <a:t>ลิงก์</a:t>
            </a:r>
            <a:r>
              <a:rPr lang="th-TH" b="1" dirty="0" smtClean="0"/>
              <a:t>ในฟอร์มจะ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</a:t>
            </a:r>
            <a:r>
              <a:rPr lang="th-TH" b="1" dirty="0" smtClean="0"/>
              <a:t>กำหนด</a:t>
            </a:r>
            <a:br>
              <a:rPr lang="th-TH" b="1" dirty="0" smtClean="0"/>
            </a:br>
            <a:r>
              <a:rPr lang="th-TH" b="1" dirty="0" smtClean="0"/>
              <a:t>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</a:t>
            </a:r>
            <a:r>
              <a:rPr lang="en-US" sz="2800" b="1" dirty="0" err="1" smtClean="0"/>
              <a:t>url</a:t>
            </a:r>
            <a:r>
              <a:rPr lang="en-US" sz="2800" b="1" dirty="0" smtClean="0"/>
              <a:t>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</a:t>
            </a:r>
            <a:r>
              <a:rPr lang="en-US" sz="2800" b="1" dirty="0" err="1" smtClean="0"/>
              <a:t>url</a:t>
            </a:r>
            <a:r>
              <a:rPr lang="en-US" sz="2800" b="1" dirty="0" smtClean="0"/>
              <a:t>” name=“</a:t>
            </a:r>
            <a:r>
              <a:rPr lang="en-US" sz="2800" b="1" dirty="0" err="1" smtClean="0"/>
              <a:t>url</a:t>
            </a:r>
            <a:r>
              <a:rPr lang="en-US" sz="2800" b="1" dirty="0" smtClean="0"/>
              <a:t>”&gt;&lt;</a:t>
            </a:r>
            <a:r>
              <a:rPr lang="en-US" sz="2800" b="1" dirty="0" err="1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37079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รับเฉพาะค่าตัวเลขด้วย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number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การรับเฉพาะค่าตัวเลขในฟอร์มจะ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โดยกำหนดแอ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“number”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=“number” name=“</a:t>
            </a:r>
            <a:r>
              <a:rPr lang="en-US" sz="2800" b="1" dirty="0" err="1" smtClean="0"/>
              <a:t>num</a:t>
            </a:r>
            <a:r>
              <a:rPr lang="en-US" sz="2800" b="1" dirty="0" smtClean="0"/>
              <a:t>” min=“1”   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		max=“10” placeholder=“5”&gt;&lt;</a:t>
            </a:r>
            <a:r>
              <a:rPr lang="en-US" sz="2800" b="1" dirty="0" err="1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6487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รับเฉพาะเบอร์โทรศัพท์ด้วย </a:t>
            </a:r>
            <a:r>
              <a:rPr lang="en-US" sz="3600" b="1" dirty="0" err="1" smtClean="0">
                <a:solidFill>
                  <a:srgbClr val="0066CC"/>
                </a:solidFill>
                <a:cs typeface="+mj-cs"/>
              </a:rPr>
              <a:t>tel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การรับค่าเบอร์โทรศัพท์ในฟอร์มจะ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โดยกำหนดแอ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</a:t>
            </a:r>
            <a:r>
              <a:rPr lang="en-US" sz="2800" b="1" dirty="0" err="1" smtClean="0"/>
              <a:t>tel</a:t>
            </a:r>
            <a:r>
              <a:rPr lang="en-US" sz="2800" b="1" dirty="0" smtClean="0"/>
              <a:t>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Mobile Phone :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</a:t>
            </a:r>
            <a:r>
              <a:rPr lang="en-US" sz="2800" b="1" dirty="0" err="1" smtClean="0"/>
              <a:t>tel</a:t>
            </a:r>
            <a:r>
              <a:rPr lang="en-US" sz="2800" b="1" dirty="0" smtClean="0"/>
              <a:t>” name=“</a:t>
            </a:r>
            <a:r>
              <a:rPr lang="en-US" sz="2800" b="1" dirty="0" err="1" smtClean="0"/>
              <a:t>tel</a:t>
            </a:r>
            <a:r>
              <a:rPr lang="en-US" sz="2800" b="1" dirty="0" smtClean="0"/>
              <a:t>” pattern=“[0-9]{10}”&gt;&lt;</a:t>
            </a:r>
            <a:r>
              <a:rPr lang="en-US" sz="2800" b="1" dirty="0" err="1" smtClean="0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43619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เลือกสีที่ต้องการด้วย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color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การเลือกสีจะ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โดยกำหนดแอ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sz="2800" b="1" dirty="0" smtClean="0"/>
              <a:t>type </a:t>
            </a:r>
            <a:r>
              <a:rPr lang="en-US" sz="2800" b="1" dirty="0"/>
              <a:t>= </a:t>
            </a:r>
            <a:r>
              <a:rPr lang="en-US" sz="2800" b="1" dirty="0" smtClean="0"/>
              <a:t>“color”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</a:t>
            </a:r>
            <a:r>
              <a:rPr lang="th-TH" sz="2800" b="1" dirty="0" smtClean="0"/>
              <a:t>กรุณาเลือกสีที่ต้องการ </a:t>
            </a:r>
            <a:r>
              <a:rPr lang="en-US" sz="2800" b="1" dirty="0" smtClean="0"/>
              <a:t>: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=“color” name=“color”&gt;&lt;</a:t>
            </a:r>
            <a:r>
              <a:rPr lang="en-US" sz="2800" b="1" dirty="0" err="1" smtClean="0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50969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เลือกวันที่เวลาด้วย </a:t>
            </a:r>
            <a:r>
              <a:rPr lang="en-US" sz="3600" b="1" dirty="0" err="1" smtClean="0">
                <a:solidFill>
                  <a:srgbClr val="0066CC"/>
                </a:solidFill>
                <a:cs typeface="+mj-cs"/>
              </a:rPr>
              <a:t>datetime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256584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การเลือกวันที่เวลาจะ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โดยกำหนดแอ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en-US" sz="2800" b="1" dirty="0" smtClean="0"/>
              <a:t>type </a:t>
            </a:r>
            <a:r>
              <a:rPr lang="th-TH" sz="2800" b="1" dirty="0" smtClean="0"/>
              <a:t>ได้หลายแบบ เช่น </a:t>
            </a:r>
            <a:r>
              <a:rPr lang="en-US" sz="2800" b="1" dirty="0" smtClean="0"/>
              <a:t>date, </a:t>
            </a:r>
            <a:r>
              <a:rPr lang="en-US" sz="2800" b="1" dirty="0" err="1" smtClean="0"/>
              <a:t>datetime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datetime</a:t>
            </a:r>
            <a:r>
              <a:rPr lang="en-US" sz="2800" b="1" dirty="0" smtClean="0"/>
              <a:t>-local, month</a:t>
            </a:r>
          </a:p>
          <a:p>
            <a:pPr marL="0" indent="0">
              <a:buNone/>
            </a:pPr>
            <a:r>
              <a:rPr lang="en-US" sz="2800" b="1" dirty="0" smtClean="0"/>
              <a:t>, time </a:t>
            </a:r>
            <a:r>
              <a:rPr lang="th-TH" sz="2800" b="1" dirty="0" smtClean="0"/>
              <a:t>และ </a:t>
            </a:r>
            <a:r>
              <a:rPr lang="en-US" sz="2800" b="1" dirty="0" smtClean="0"/>
              <a:t>week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</a:t>
            </a:r>
            <a:r>
              <a:rPr lang="en-US" sz="2800" b="1" dirty="0" smtClean="0"/>
              <a:t>form&gt;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</a:t>
            </a:r>
            <a:r>
              <a:rPr lang="th-TH" sz="2800" b="1" dirty="0" smtClean="0"/>
              <a:t>กรุณาเลือกวันที่ </a:t>
            </a:r>
            <a:r>
              <a:rPr lang="en-US" sz="2800" b="1" dirty="0" smtClean="0"/>
              <a:t>:</a:t>
            </a:r>
          </a:p>
          <a:p>
            <a:pPr marL="0" indent="0">
              <a:buNone/>
            </a:pPr>
            <a:r>
              <a:rPr lang="en-US" sz="2800" b="1" dirty="0" smtClean="0"/>
              <a:t>   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=“date” name=“date”&gt;&lt;</a:t>
            </a:r>
            <a:r>
              <a:rPr lang="en-US" sz="2800" b="1" dirty="0" err="1" smtClean="0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>
                <a:sym typeface="Wingdings" panose="05000000000000000000" pitchFamily="2" charset="2"/>
              </a:rPr>
              <a:t>input type</a:t>
            </a:r>
            <a:r>
              <a:rPr lang="en-US" sz="2800" b="1" dirty="0" smtClean="0">
                <a:sym typeface="Wingdings" panose="05000000000000000000" pitchFamily="2" charset="2"/>
              </a:rPr>
              <a:t>=“submit” </a:t>
            </a:r>
            <a:r>
              <a:rPr lang="en-US" sz="2800" b="1" dirty="0">
                <a:sym typeface="Wingdings" panose="05000000000000000000" pitchFamily="2" charset="2"/>
              </a:rPr>
              <a:t>value</a:t>
            </a:r>
            <a:r>
              <a:rPr lang="en-US" sz="2800" b="1" dirty="0" smtClean="0">
                <a:sym typeface="Wingdings" panose="05000000000000000000" pitchFamily="2" charset="2"/>
              </a:rPr>
              <a:t>=“Send”&gt;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70037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สร้างฟอร์มด้วย</a:t>
            </a:r>
            <a:r>
              <a:rPr lang="th-TH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แท็ก</a:t>
            </a:r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j-cs"/>
              </a:rPr>
              <a:t>&lt;form&gt;</a:t>
            </a:r>
            <a:endParaRPr lang="th-TH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>
                <a:solidFill>
                  <a:srgbClr val="CC0099"/>
                </a:solidFill>
              </a:rPr>
              <a:t>รูปแบบ</a:t>
            </a:r>
          </a:p>
          <a:p>
            <a:pPr marL="457200" lvl="1" indent="0">
              <a:buNone/>
            </a:pPr>
            <a:r>
              <a:rPr lang="en-US" b="1" dirty="0" smtClean="0"/>
              <a:t>&lt;form method = “post” action = “</a:t>
            </a:r>
            <a:r>
              <a:rPr lang="en-US" b="1" dirty="0" err="1" smtClean="0"/>
              <a:t>test.php</a:t>
            </a:r>
            <a:r>
              <a:rPr lang="en-US" b="1" dirty="0" smtClean="0"/>
              <a:t>” 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name = “</a:t>
            </a:r>
            <a:r>
              <a:rPr lang="en-US" b="1" dirty="0" err="1" smtClean="0"/>
              <a:t>myForm</a:t>
            </a:r>
            <a:r>
              <a:rPr lang="en-US" b="1" dirty="0" smtClean="0"/>
              <a:t>”&gt;</a:t>
            </a:r>
          </a:p>
          <a:p>
            <a:pPr marL="457200" lvl="1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&lt;!– </a:t>
            </a:r>
            <a:r>
              <a:rPr lang="th-TH" b="1" dirty="0" smtClean="0"/>
              <a:t>ข้อความหรือ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b="1" dirty="0" smtClean="0"/>
              <a:t>input </a:t>
            </a:r>
            <a:r>
              <a:rPr lang="en-US" b="1" dirty="0" smtClean="0">
                <a:sym typeface="Wingdings" panose="05000000000000000000" pitchFamily="2" charset="2"/>
              </a:rPr>
              <a:t></a:t>
            </a:r>
          </a:p>
          <a:p>
            <a:pPr marL="457200" lvl="1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&lt;/form&gt;</a:t>
            </a:r>
          </a:p>
          <a:p>
            <a:pPr marL="457200" lvl="1" indent="0">
              <a:buNone/>
            </a:pPr>
            <a:r>
              <a:rPr lang="th-TH" b="1" dirty="0" smtClean="0">
                <a:sym typeface="Wingdings" panose="05000000000000000000" pitchFamily="2" charset="2"/>
              </a:rPr>
              <a:t>ภายใน</a:t>
            </a:r>
            <a:r>
              <a:rPr lang="th-TH" b="1" dirty="0" err="1" smtClean="0">
                <a:sym typeface="Wingdings" panose="05000000000000000000" pitchFamily="2" charset="2"/>
              </a:rPr>
              <a:t>แท็ก</a:t>
            </a:r>
            <a:r>
              <a:rPr lang="th-TH" b="1" dirty="0" smtClean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&lt;form&gt; </a:t>
            </a:r>
            <a:r>
              <a:rPr lang="th-TH" b="1" dirty="0" smtClean="0">
                <a:sym typeface="Wingdings" panose="05000000000000000000" pitchFamily="2" charset="2"/>
              </a:rPr>
              <a:t>มีแอ</a:t>
            </a:r>
            <a:r>
              <a:rPr lang="th-TH" b="1" dirty="0" err="1" smtClean="0">
                <a:sym typeface="Wingdings" panose="05000000000000000000" pitchFamily="2" charset="2"/>
              </a:rPr>
              <a:t>ตทริบิวต์</a:t>
            </a:r>
            <a:r>
              <a:rPr lang="th-TH" b="1" dirty="0" smtClean="0">
                <a:sym typeface="Wingdings" panose="05000000000000000000" pitchFamily="2" charset="2"/>
              </a:rPr>
              <a:t>ดังนี้</a:t>
            </a:r>
          </a:p>
          <a:p>
            <a:pPr lvl="1"/>
            <a:r>
              <a:rPr lang="en-US" b="1" dirty="0">
                <a:solidFill>
                  <a:srgbClr val="0066CC"/>
                </a:solidFill>
                <a:sym typeface="Wingdings" panose="05000000000000000000" pitchFamily="2" charset="2"/>
              </a:rPr>
              <a:t>m</a:t>
            </a:r>
            <a:r>
              <a:rPr lang="en-US" b="1" dirty="0" smtClean="0">
                <a:solidFill>
                  <a:srgbClr val="0066CC"/>
                </a:solidFill>
                <a:sym typeface="Wingdings" panose="05000000000000000000" pitchFamily="2" charset="2"/>
              </a:rPr>
              <a:t>ethod </a:t>
            </a:r>
            <a:r>
              <a:rPr lang="th-TH" b="1" dirty="0" smtClean="0">
                <a:sym typeface="Wingdings" panose="05000000000000000000" pitchFamily="2" charset="2"/>
              </a:rPr>
              <a:t>คือแอ</a:t>
            </a:r>
            <a:r>
              <a:rPr lang="th-TH" b="1" dirty="0" err="1" smtClean="0">
                <a:sym typeface="Wingdings" panose="05000000000000000000" pitchFamily="2" charset="2"/>
              </a:rPr>
              <a:t>ตทริบิวต์</a:t>
            </a:r>
            <a:r>
              <a:rPr lang="th-TH" b="1" dirty="0" smtClean="0">
                <a:sym typeface="Wingdings" panose="05000000000000000000" pitchFamily="2" charset="2"/>
              </a:rPr>
              <a:t>สำหรับเลือกวิธีส่งข้อมูล มี 2 แบบ คือ </a:t>
            </a:r>
            <a:r>
              <a:rPr lang="en-US" b="1" dirty="0" smtClean="0">
                <a:sym typeface="Wingdings" panose="05000000000000000000" pitchFamily="2" charset="2"/>
              </a:rPr>
              <a:t>GET </a:t>
            </a:r>
            <a:r>
              <a:rPr lang="th-TH" b="1" dirty="0" smtClean="0">
                <a:sym typeface="Wingdings" panose="05000000000000000000" pitchFamily="2" charset="2"/>
              </a:rPr>
              <a:t>กับ </a:t>
            </a:r>
            <a:r>
              <a:rPr lang="en-US" b="1" dirty="0" smtClean="0">
                <a:sym typeface="Wingdings" panose="05000000000000000000" pitchFamily="2" charset="2"/>
              </a:rPr>
              <a:t>POST</a:t>
            </a:r>
          </a:p>
          <a:p>
            <a:pPr lvl="1"/>
            <a:r>
              <a:rPr lang="en-US" b="1" dirty="0">
                <a:solidFill>
                  <a:srgbClr val="0066CC"/>
                </a:solidFill>
                <a:sym typeface="Wingdings" panose="05000000000000000000" pitchFamily="2" charset="2"/>
              </a:rPr>
              <a:t>a</a:t>
            </a:r>
            <a:r>
              <a:rPr lang="en-US" b="1" dirty="0" smtClean="0">
                <a:solidFill>
                  <a:srgbClr val="0066CC"/>
                </a:solidFill>
                <a:sym typeface="Wingdings" panose="05000000000000000000" pitchFamily="2" charset="2"/>
              </a:rPr>
              <a:t>ction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th-TH" b="1" dirty="0" smtClean="0">
                <a:sym typeface="Wingdings" panose="05000000000000000000" pitchFamily="2" charset="2"/>
              </a:rPr>
              <a:t>คือแอ</a:t>
            </a:r>
            <a:r>
              <a:rPr lang="th-TH" b="1" dirty="0" err="1" smtClean="0">
                <a:sym typeface="Wingdings" panose="05000000000000000000" pitchFamily="2" charset="2"/>
              </a:rPr>
              <a:t>ตทริบิวต์</a:t>
            </a:r>
            <a:r>
              <a:rPr lang="th-TH" b="1" dirty="0" smtClean="0">
                <a:sym typeface="Wingdings" panose="05000000000000000000" pitchFamily="2" charset="2"/>
              </a:rPr>
              <a:t>ที่บอกว่าจะส่งข้อมูลในฟอร์มไปที่ไฟล์ใด</a:t>
            </a:r>
          </a:p>
          <a:p>
            <a:pPr lvl="1"/>
            <a:r>
              <a:rPr lang="en-US" b="1" dirty="0">
                <a:solidFill>
                  <a:srgbClr val="0066CC"/>
                </a:solidFill>
                <a:sym typeface="Wingdings" panose="05000000000000000000" pitchFamily="2" charset="2"/>
              </a:rPr>
              <a:t>n</a:t>
            </a:r>
            <a:r>
              <a:rPr lang="en-US" b="1" dirty="0" smtClean="0">
                <a:solidFill>
                  <a:srgbClr val="0066CC"/>
                </a:solidFill>
                <a:sym typeface="Wingdings" panose="05000000000000000000" pitchFamily="2" charset="2"/>
              </a:rPr>
              <a:t>ame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r>
              <a:rPr lang="th-TH" b="1" dirty="0" smtClean="0">
                <a:sym typeface="Wingdings" panose="05000000000000000000" pitchFamily="2" charset="2"/>
              </a:rPr>
              <a:t>คือแอ</a:t>
            </a:r>
            <a:r>
              <a:rPr lang="th-TH" b="1" dirty="0" err="1" smtClean="0">
                <a:sym typeface="Wingdings" panose="05000000000000000000" pitchFamily="2" charset="2"/>
              </a:rPr>
              <a:t>ตทริบิวต์</a:t>
            </a:r>
            <a:r>
              <a:rPr lang="th-TH" b="1" dirty="0" smtClean="0">
                <a:sym typeface="Wingdings" panose="05000000000000000000" pitchFamily="2" charset="2"/>
              </a:rPr>
              <a:t>ที่ใช้กำหนดชื่อฟอร์ม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9706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รับข้อความจาก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Text Fields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04056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การกำหนดกล่องรับข้อความจะใช้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&lt;input&gt; </a:t>
            </a:r>
            <a:r>
              <a:rPr lang="th-TH" b="1" dirty="0" smtClean="0"/>
              <a:t>โดยต้องระบุแอ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sz="2800" b="1" dirty="0" smtClean="0"/>
              <a:t>type = “text” </a:t>
            </a:r>
            <a:r>
              <a:rPr lang="th-TH" b="1" dirty="0" smtClean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 smtClean="0"/>
              <a:t> First Name : &lt;input type=“</a:t>
            </a:r>
            <a:r>
              <a:rPr lang="en-US" sz="2800" b="1" dirty="0" err="1" smtClean="0"/>
              <a:t>text”name</a:t>
            </a:r>
            <a:r>
              <a:rPr lang="en-US" sz="2800" b="1" dirty="0" smtClean="0"/>
              <a:t>=“</a:t>
            </a:r>
            <a:r>
              <a:rPr lang="en-US" sz="2800" b="1" dirty="0" err="1" smtClean="0"/>
              <a:t>firstname</a:t>
            </a:r>
            <a:r>
              <a:rPr lang="en-US" sz="2800" b="1" dirty="0" smtClean="0"/>
              <a:t>”&gt;&lt;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Last Name : </a:t>
            </a:r>
            <a:r>
              <a:rPr lang="en-US" sz="2800" b="1" dirty="0"/>
              <a:t>&lt;input type=“text” name</a:t>
            </a:r>
            <a:r>
              <a:rPr lang="en-US" sz="2800" b="1" dirty="0" smtClean="0"/>
              <a:t>=“</a:t>
            </a:r>
            <a:r>
              <a:rPr lang="en-US" sz="2800" b="1" dirty="0" err="1" smtClean="0"/>
              <a:t>lastname</a:t>
            </a:r>
            <a:r>
              <a:rPr lang="en-US" sz="2800" b="1" dirty="0" smtClean="0"/>
              <a:t>”&gt;</a:t>
            </a:r>
            <a:endParaRPr lang="en-US" sz="28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601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รับข้อความหลายบรรทัดด้วย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Text Area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04056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การรับข้อความหลายๆ บรรทัดจะใช้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</a:p>
          <a:p>
            <a:pPr marL="0" indent="0">
              <a:buNone/>
            </a:pPr>
            <a:r>
              <a:rPr lang="en-US" sz="2800" b="1" dirty="0" smtClean="0"/>
              <a:t>&lt;</a:t>
            </a:r>
            <a:r>
              <a:rPr lang="en-US" sz="2800" b="1" dirty="0" err="1" smtClean="0"/>
              <a:t>textarea</a:t>
            </a:r>
            <a:r>
              <a:rPr lang="en-US" sz="2800" b="1" dirty="0" smtClean="0"/>
              <a:t>&gt;&lt;/</a:t>
            </a:r>
            <a:r>
              <a:rPr lang="en-US" sz="2800" b="1" dirty="0" err="1" smtClean="0"/>
              <a:t>textarea</a:t>
            </a:r>
            <a:r>
              <a:rPr lang="en-US" sz="2800" b="1" dirty="0" smtClean="0"/>
              <a:t>&gt;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 smtClean="0"/>
              <a:t>    Address : 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</a:t>
            </a:r>
          </a:p>
          <a:p>
            <a:pPr marL="0" indent="0">
              <a:buNone/>
            </a:pPr>
            <a:r>
              <a:rPr lang="en-US" sz="2800" b="1" dirty="0" smtClean="0"/>
              <a:t>    &lt;</a:t>
            </a:r>
            <a:r>
              <a:rPr lang="en-US" sz="2800" b="1" dirty="0" err="1" smtClean="0"/>
              <a:t>textarea</a:t>
            </a:r>
            <a:r>
              <a:rPr lang="en-US" sz="2800" b="1" dirty="0" smtClean="0"/>
              <a:t> rows=“5” </a:t>
            </a:r>
            <a:r>
              <a:rPr lang="en-US" sz="2800" b="1" smtClean="0"/>
              <a:t>cols=“</a:t>
            </a:r>
            <a:r>
              <a:rPr lang="en-US" sz="2800" b="1"/>
              <a:t>5</a:t>
            </a:r>
            <a:r>
              <a:rPr lang="en-US" sz="2800" b="1" smtClean="0"/>
              <a:t>0” </a:t>
            </a:r>
            <a:r>
              <a:rPr lang="en-US" sz="2800" b="1" dirty="0" smtClean="0"/>
              <a:t>name=“address”&gt;    </a:t>
            </a:r>
          </a:p>
          <a:p>
            <a:pPr marL="0" indent="0">
              <a:buNone/>
            </a:pPr>
            <a:r>
              <a:rPr lang="en-US" sz="2800" b="1" dirty="0" smtClean="0"/>
              <a:t>    &lt;/</a:t>
            </a:r>
            <a:r>
              <a:rPr lang="en-US" sz="2800" b="1" dirty="0" err="1" smtClean="0"/>
              <a:t>textarea</a:t>
            </a:r>
            <a:r>
              <a:rPr lang="en-US" sz="2800" b="1" dirty="0" smtClean="0"/>
              <a:t>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31542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รับรหัสผ่านจาก </a:t>
            </a:r>
            <a:r>
              <a:rPr lang="en-US" sz="4000" b="1" dirty="0" smtClean="0">
                <a:solidFill>
                  <a:srgbClr val="0066CC"/>
                </a:solidFill>
                <a:cs typeface="+mj-cs"/>
              </a:rPr>
              <a:t>Password Fields</a:t>
            </a:r>
            <a:endParaRPr lang="th-TH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04056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การรับรหัสผ่านจะใช้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&lt;input&gt; </a:t>
            </a:r>
            <a:r>
              <a:rPr lang="th-TH" b="1" dirty="0" smtClean="0"/>
              <a:t>โดยกำหนดแอ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sz="2800" b="1" dirty="0" smtClean="0"/>
              <a:t>type = “password” </a:t>
            </a:r>
            <a:r>
              <a:rPr lang="th-TH" b="1" dirty="0" smtClean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 smtClean="0"/>
              <a:t>   Username : &lt;input type=“text”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                    name=“username”&gt;&lt;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Password : </a:t>
            </a:r>
            <a:r>
              <a:rPr lang="en-US" sz="2800" b="1" dirty="0"/>
              <a:t>&lt;input type</a:t>
            </a:r>
            <a:r>
              <a:rPr lang="en-US" sz="2800" b="1" dirty="0" smtClean="0"/>
              <a:t>=“password” 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name=“password”&gt;</a:t>
            </a:r>
            <a:endParaRPr lang="en-US" sz="28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82220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เลือกอย่างใดอย่างหนึ่งด้วย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Radio Buttons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04056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b="1" dirty="0" smtClean="0"/>
              <a:t>การเลือกอย่างใดอย่างหนึ่งจะ</a:t>
            </a:r>
            <a:r>
              <a:rPr lang="th-TH" b="1" dirty="0" smtClean="0"/>
              <a:t>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&lt;input&gt; </a:t>
            </a:r>
            <a:r>
              <a:rPr lang="th-TH" b="1" dirty="0" smtClean="0"/>
              <a:t>โดยกำหนดแอ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sz="2800" b="1" dirty="0" smtClean="0"/>
              <a:t>type = “radio” </a:t>
            </a:r>
            <a:r>
              <a:rPr lang="th-TH" b="1" dirty="0" smtClean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 smtClean="0"/>
              <a:t>   &lt;input type=“radio” name=“sex” value=“male”&gt;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Male 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</a:t>
            </a:r>
            <a:r>
              <a:rPr lang="en-US" sz="2800" b="1" dirty="0" smtClean="0"/>
              <a:t>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=“radio” name=“sex” value=“female”&gt;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	</a:t>
            </a:r>
            <a:r>
              <a:rPr lang="en-US" sz="2800" b="1" dirty="0" smtClean="0">
                <a:sym typeface="Wingdings" panose="05000000000000000000" pitchFamily="2" charset="2"/>
              </a:rPr>
              <a:t>	Female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5350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เลือกหลายๆ อย่างโดยใช้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Checkboxes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b="1" dirty="0" smtClean="0"/>
              <a:t>การเลือกหลายรายการจะ</a:t>
            </a:r>
            <a:r>
              <a:rPr lang="th-TH" b="1" dirty="0" smtClean="0"/>
              <a:t>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&lt;input&gt; </a:t>
            </a:r>
            <a:r>
              <a:rPr lang="th-TH" b="1" dirty="0" smtClean="0"/>
              <a:t>โดยกำหนดแอ</a:t>
            </a:r>
            <a:r>
              <a:rPr lang="th-TH" b="1" dirty="0" err="1" smtClean="0"/>
              <a:t>ตทริบิวต์</a:t>
            </a:r>
            <a:r>
              <a:rPr lang="th-TH" b="1" dirty="0" smtClean="0"/>
              <a:t> </a:t>
            </a:r>
            <a:r>
              <a:rPr lang="en-US" sz="2800" b="1" dirty="0" smtClean="0"/>
              <a:t>type </a:t>
            </a:r>
            <a:r>
              <a:rPr lang="en-US" sz="2800" b="1" dirty="0" smtClean="0"/>
              <a:t>= “checkbox” </a:t>
            </a:r>
            <a:r>
              <a:rPr lang="th-TH" b="1" dirty="0" smtClean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 smtClean="0"/>
              <a:t>   &lt;input type=“checkbox” name=“hobby” value=“tour”&gt;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</a:t>
            </a:r>
            <a:r>
              <a:rPr lang="th-TH" sz="2800" b="1" dirty="0" smtClean="0"/>
              <a:t>ท่องเที่ยว</a:t>
            </a:r>
            <a:r>
              <a:rPr lang="en-US" sz="2800" b="1" dirty="0" smtClean="0"/>
              <a:t> 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</a:t>
            </a:r>
            <a:r>
              <a:rPr lang="en-US" sz="2800" b="1" dirty="0" smtClean="0"/>
              <a:t>&lt;input </a:t>
            </a:r>
            <a:r>
              <a:rPr lang="en-US" sz="2800" b="1" dirty="0"/>
              <a:t>type</a:t>
            </a:r>
            <a:r>
              <a:rPr lang="en-US" sz="2800" b="1" dirty="0" smtClean="0"/>
              <a:t>=“checkbox” name=“hobby” value=“movie”&gt; </a:t>
            </a:r>
            <a:endParaRPr lang="th-TH" sz="2800" b="1" dirty="0" smtClean="0"/>
          </a:p>
          <a:p>
            <a:pPr marL="0" indent="0">
              <a:buNone/>
            </a:pPr>
            <a:r>
              <a:rPr lang="th-TH" sz="2800" b="1" dirty="0"/>
              <a:t>	</a:t>
            </a:r>
            <a:r>
              <a:rPr lang="th-TH" sz="2800" b="1" dirty="0" smtClean="0"/>
              <a:t>	ดูหนัง </a:t>
            </a:r>
            <a:r>
              <a:rPr lang="en-US" sz="2800" b="1" dirty="0" smtClean="0"/>
              <a:t>&lt;</a:t>
            </a:r>
            <a:r>
              <a:rPr lang="en-US" sz="2800" b="1" dirty="0" err="1" smtClean="0"/>
              <a:t>br</a:t>
            </a:r>
            <a:r>
              <a:rPr lang="en-US" sz="2800" b="1" dirty="0" smtClean="0"/>
              <a:t>&gt;</a:t>
            </a:r>
            <a:endParaRPr lang="th-TH" sz="2800" b="1" dirty="0" smtClean="0"/>
          </a:p>
          <a:p>
            <a:pPr marL="0" indent="0">
              <a:buNone/>
            </a:pPr>
            <a:r>
              <a:rPr lang="en-US" sz="2800" b="1" dirty="0" smtClean="0"/>
              <a:t>  &lt;</a:t>
            </a:r>
            <a:r>
              <a:rPr lang="en-US" sz="2800" b="1" dirty="0"/>
              <a:t>input type=“checkbox” name</a:t>
            </a:r>
            <a:r>
              <a:rPr lang="en-US" sz="2800" b="1" dirty="0" smtClean="0"/>
              <a:t>=“hobby” </a:t>
            </a:r>
            <a:r>
              <a:rPr lang="en-US" sz="2800" b="1" dirty="0"/>
              <a:t>value=“</a:t>
            </a:r>
            <a:r>
              <a:rPr lang="en-US" sz="2800" b="1" dirty="0" smtClean="0"/>
              <a:t>music”&gt;</a:t>
            </a:r>
          </a:p>
          <a:p>
            <a:pPr marL="0" indent="0">
              <a:buNone/>
            </a:pPr>
            <a:r>
              <a:rPr lang="en-US" sz="2800" b="1" dirty="0" smtClean="0"/>
              <a:t>		</a:t>
            </a:r>
            <a:r>
              <a:rPr lang="th-TH" sz="2800" b="1" dirty="0" smtClean="0"/>
              <a:t>ฟังเพลง </a:t>
            </a:r>
            <a:endParaRPr lang="en-US" sz="28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80731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เลือกรายการจาก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Dropdown List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b="1" dirty="0" smtClean="0"/>
              <a:t>การเลือกรายการจะ</a:t>
            </a:r>
            <a:r>
              <a:rPr lang="th-TH" b="1" dirty="0" smtClean="0"/>
              <a:t>ใช้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&lt;select&gt;&lt;/select&gt; </a:t>
            </a:r>
            <a:r>
              <a:rPr lang="th-TH" sz="2800" b="1" dirty="0" smtClean="0"/>
              <a:t>ภายใน</a:t>
            </a:r>
            <a:r>
              <a:rPr lang="th-TH" sz="2800" b="1" dirty="0" err="1" smtClean="0"/>
              <a:t>แท็ก</a:t>
            </a:r>
            <a:r>
              <a:rPr lang="th-TH" sz="2800" b="1" dirty="0" smtClean="0"/>
              <a:t> </a:t>
            </a:r>
            <a:r>
              <a:rPr lang="en-US" sz="2800" b="1" dirty="0" smtClean="0"/>
              <a:t>&lt;select&gt;&lt;/select&gt; </a:t>
            </a:r>
            <a:r>
              <a:rPr lang="th-TH" sz="3000" b="1" dirty="0" smtClean="0"/>
              <a:t>จะกำหนด</a:t>
            </a:r>
            <a:r>
              <a:rPr lang="th-TH" sz="3000" b="1" dirty="0" err="1" smtClean="0"/>
              <a:t>แท็ก</a:t>
            </a:r>
            <a:r>
              <a:rPr lang="th-TH" sz="3000" b="1" dirty="0" smtClean="0"/>
              <a:t> </a:t>
            </a:r>
            <a:r>
              <a:rPr lang="en-US" sz="2800" b="1" dirty="0" smtClean="0"/>
              <a:t>&lt;option&gt;&lt;/option&gt; </a:t>
            </a:r>
            <a:r>
              <a:rPr lang="th-TH" sz="3000" b="1" dirty="0" smtClean="0"/>
              <a:t>เพื่อกำหนดรายการว่ามีอะไรบ้าง</a:t>
            </a:r>
            <a:endParaRPr lang="en-US" sz="3000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 smtClean="0"/>
              <a:t>&lt;form&gt;</a:t>
            </a:r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 </a:t>
            </a:r>
            <a:r>
              <a:rPr lang="th-TH" sz="2800" b="1" dirty="0" smtClean="0"/>
              <a:t>รายการสินค้า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   &lt;select name=“product”&gt;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&lt;option value=“</a:t>
            </a:r>
            <a:r>
              <a:rPr lang="en-US" sz="2800" b="1" dirty="0" err="1" smtClean="0"/>
              <a:t>ipad</a:t>
            </a:r>
            <a:r>
              <a:rPr lang="en-US" sz="2800" b="1" dirty="0" smtClean="0"/>
              <a:t>”&gt;iPad Pro&lt;/option&gt;</a:t>
            </a:r>
          </a:p>
          <a:p>
            <a:pPr marL="0" indent="0">
              <a:buNone/>
            </a:pPr>
            <a:r>
              <a:rPr lang="en-US" sz="2800" b="1" dirty="0" smtClean="0"/>
              <a:t>	&lt;</a:t>
            </a:r>
            <a:r>
              <a:rPr lang="en-US" sz="2800" b="1" dirty="0"/>
              <a:t>option value=“</a:t>
            </a:r>
            <a:r>
              <a:rPr lang="en-US" sz="2800" b="1" dirty="0" err="1" smtClean="0"/>
              <a:t>iphone</a:t>
            </a:r>
            <a:r>
              <a:rPr lang="en-US" sz="2800" b="1" dirty="0" smtClean="0"/>
              <a:t>”&gt;iPhone 13&lt;/</a:t>
            </a:r>
            <a:r>
              <a:rPr lang="en-US" sz="2800" b="1" dirty="0"/>
              <a:t>option</a:t>
            </a:r>
            <a:r>
              <a:rPr lang="en-US" sz="2800" b="1" dirty="0" smtClean="0"/>
              <a:t>&gt;</a:t>
            </a:r>
          </a:p>
          <a:p>
            <a:pPr marL="0" indent="0"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&lt;</a:t>
            </a:r>
            <a:r>
              <a:rPr lang="en-US" sz="2800" b="1" dirty="0"/>
              <a:t>option value</a:t>
            </a:r>
            <a:r>
              <a:rPr lang="en-US" sz="2800" b="1" dirty="0" smtClean="0"/>
              <a:t>=“</a:t>
            </a:r>
            <a:r>
              <a:rPr lang="en-US" sz="2800" b="1" dirty="0" err="1" smtClean="0"/>
              <a:t>macbook</a:t>
            </a:r>
            <a:r>
              <a:rPr lang="en-US" sz="2800" b="1" dirty="0" smtClean="0"/>
              <a:t>”&gt;</a:t>
            </a:r>
            <a:r>
              <a:rPr lang="en-US" sz="2800" b="1" dirty="0" err="1" smtClean="0"/>
              <a:t>Macbook</a:t>
            </a:r>
            <a:r>
              <a:rPr lang="en-US" sz="2800" b="1" dirty="0" smtClean="0"/>
              <a:t> </a:t>
            </a:r>
            <a:r>
              <a:rPr lang="en-US" sz="2800" b="1" dirty="0"/>
              <a:t>Pro&lt;/option&gt;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/>
              <a:t> </a:t>
            </a:r>
            <a:r>
              <a:rPr lang="en-US" sz="2800" b="1" dirty="0" smtClean="0"/>
              <a:t>  &lt;/select&gt;</a:t>
            </a:r>
          </a:p>
          <a:p>
            <a:pPr marL="0" indent="0">
              <a:buNone/>
            </a:pPr>
            <a:r>
              <a:rPr lang="en-US" sz="2800" b="1" dirty="0" smtClean="0">
                <a:sym typeface="Wingdings" panose="05000000000000000000" pitchFamily="2" charset="2"/>
              </a:rPr>
              <a:t>&lt;/</a:t>
            </a:r>
            <a:r>
              <a:rPr lang="en-US" sz="2800" b="1" dirty="0">
                <a:sym typeface="Wingdings" panose="05000000000000000000" pitchFamily="2" charset="2"/>
              </a:rPr>
              <a:t>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6259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85010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66CC"/>
                </a:solidFill>
                <a:cs typeface="+mj-cs"/>
              </a:rPr>
              <a:t>ล้างข้อมูลในฟอร์มด้วยปุ่ม </a:t>
            </a:r>
            <a:r>
              <a:rPr lang="en-US" sz="3600" b="1" dirty="0" smtClean="0">
                <a:solidFill>
                  <a:srgbClr val="0066CC"/>
                </a:solidFill>
                <a:cs typeface="+mj-cs"/>
              </a:rPr>
              <a:t>Reset</a:t>
            </a:r>
            <a:endParaRPr lang="th-TH" sz="3600" b="1" dirty="0">
              <a:solidFill>
                <a:srgbClr val="0066CC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412776"/>
            <a:ext cx="849694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การ</a:t>
            </a:r>
            <a:r>
              <a:rPr lang="th-TH" b="1" dirty="0" smtClean="0"/>
              <a:t>ล้างข้อมูลใน</a:t>
            </a:r>
            <a:r>
              <a:rPr lang="th-TH" b="1" dirty="0" smtClean="0"/>
              <a:t>ฟอร์มจะ</a:t>
            </a:r>
            <a:r>
              <a:rPr lang="th-TH" b="1" dirty="0"/>
              <a:t>ใช้</a:t>
            </a:r>
            <a:r>
              <a:rPr lang="th-TH" b="1" dirty="0" err="1"/>
              <a:t>แท็ก</a:t>
            </a:r>
            <a:r>
              <a:rPr lang="th-TH" b="1" dirty="0"/>
              <a:t> </a:t>
            </a:r>
            <a:r>
              <a:rPr lang="en-US" sz="2800" b="1" dirty="0"/>
              <a:t>&lt;</a:t>
            </a:r>
            <a:r>
              <a:rPr lang="en-US" sz="2800" b="1" dirty="0" smtClean="0"/>
              <a:t>input&gt; </a:t>
            </a:r>
            <a:r>
              <a:rPr lang="th-TH" b="1" dirty="0"/>
              <a:t>โดย</a:t>
            </a:r>
            <a:r>
              <a:rPr lang="th-TH" b="1" dirty="0" smtClean="0"/>
              <a:t>กำหนด</a:t>
            </a:r>
            <a:br>
              <a:rPr lang="th-TH" b="1" dirty="0" smtClean="0"/>
            </a:br>
            <a:r>
              <a:rPr lang="th-TH" b="1" dirty="0" smtClean="0"/>
              <a:t>แอ</a:t>
            </a:r>
            <a:r>
              <a:rPr lang="th-TH" b="1" dirty="0" err="1"/>
              <a:t>ตทริบิวต์</a:t>
            </a:r>
            <a:r>
              <a:rPr lang="th-TH" b="1" dirty="0"/>
              <a:t> </a:t>
            </a:r>
            <a:r>
              <a:rPr lang="en-US" sz="2800" b="1" dirty="0"/>
              <a:t>type = </a:t>
            </a:r>
            <a:r>
              <a:rPr lang="en-US" sz="2800" b="1" dirty="0" smtClean="0"/>
              <a:t>“reset” </a:t>
            </a:r>
            <a:r>
              <a:rPr lang="th-TH" b="1" dirty="0"/>
              <a:t>ดังตัวอย่างต่อไปนี้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008000"/>
                </a:solidFill>
              </a:rPr>
              <a:t>ตัวอย่าง</a:t>
            </a:r>
            <a:endParaRPr lang="en-US" b="1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r>
              <a:rPr lang="en-US" sz="2800" b="1" dirty="0"/>
              <a:t>&lt;form&gt;</a:t>
            </a:r>
          </a:p>
          <a:p>
            <a:pPr marL="0" indent="0">
              <a:buNone/>
            </a:pPr>
            <a:r>
              <a:rPr lang="en-US" sz="2800" b="1" dirty="0"/>
              <a:t>   Username : &lt;input type=“</a:t>
            </a:r>
            <a:r>
              <a:rPr lang="en-US" sz="2800" b="1" dirty="0" smtClean="0"/>
              <a:t>text” name</a:t>
            </a:r>
            <a:r>
              <a:rPr lang="en-US" sz="2800" b="1" dirty="0"/>
              <a:t>=“</a:t>
            </a:r>
            <a:r>
              <a:rPr lang="en-US" sz="2800" b="1" dirty="0" err="1" smtClean="0"/>
              <a:t>usr</a:t>
            </a:r>
            <a:r>
              <a:rPr lang="en-US" sz="2800" b="1" dirty="0" smtClean="0"/>
              <a:t>”&gt;&lt;</a:t>
            </a:r>
            <a:r>
              <a:rPr lang="en-US" sz="2800" b="1" dirty="0" err="1"/>
              <a:t>br</a:t>
            </a:r>
            <a:r>
              <a:rPr lang="en-US" sz="2800" b="1" dirty="0"/>
              <a:t>&gt;    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  Password : </a:t>
            </a:r>
            <a:r>
              <a:rPr lang="en-US" sz="2800" b="1" dirty="0"/>
              <a:t>&lt;input type=“</a:t>
            </a:r>
            <a:r>
              <a:rPr lang="en-US" sz="2800" b="1" dirty="0" smtClean="0"/>
              <a:t>password</a:t>
            </a:r>
            <a:r>
              <a:rPr lang="en-US" sz="2800" b="1" dirty="0"/>
              <a:t>” </a:t>
            </a:r>
            <a:r>
              <a:rPr lang="en-US" sz="2800" b="1" dirty="0" smtClean="0"/>
              <a:t>name</a:t>
            </a:r>
            <a:r>
              <a:rPr lang="en-US" sz="2800" b="1" dirty="0"/>
              <a:t>=“</a:t>
            </a:r>
            <a:r>
              <a:rPr lang="en-US" sz="2800" b="1" dirty="0" err="1" smtClean="0"/>
              <a:t>pwd</a:t>
            </a:r>
            <a:r>
              <a:rPr lang="en-US" sz="2800" b="1" dirty="0" smtClean="0"/>
              <a:t>”&gt;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&lt;</a:t>
            </a:r>
            <a:r>
              <a:rPr lang="en-US" sz="2800" b="1" dirty="0" err="1" smtClean="0">
                <a:sym typeface="Wingdings" panose="05000000000000000000" pitchFamily="2" charset="2"/>
              </a:rPr>
              <a:t>br</a:t>
            </a:r>
            <a:r>
              <a:rPr lang="en-US" sz="2800" b="1" dirty="0" smtClean="0">
                <a:sym typeface="Wingdings" panose="05000000000000000000" pitchFamily="2" charset="2"/>
              </a:rPr>
              <a:t>&gt;</a:t>
            </a: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ym typeface="Wingdings" panose="05000000000000000000" pitchFamily="2" charset="2"/>
              </a:rPr>
              <a:t>  &lt;input type=“reset” value=“Clear”&gt;</a:t>
            </a:r>
            <a:endParaRPr lang="en-US" sz="28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1" dirty="0">
                <a:sym typeface="Wingdings" panose="05000000000000000000" pitchFamily="2" charset="2"/>
              </a:rPr>
              <a:t>&lt;/form&gt;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29124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111</Words>
  <Application>Microsoft Office PowerPoint</Application>
  <PresentationFormat>นำเสนอทางหน้าจอ (4:3)</PresentationFormat>
  <Paragraphs>136</Paragraphs>
  <Slides>16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16</vt:i4>
      </vt:variant>
    </vt:vector>
  </HeadingPairs>
  <TitlesOfParts>
    <vt:vector size="17" baseType="lpstr">
      <vt:lpstr>ชุดรูปแบบของ Office</vt:lpstr>
      <vt:lpstr>บทที่ 3</vt:lpstr>
      <vt:lpstr>สร้างฟอร์มด้วยแท็ก &lt;form&gt;</vt:lpstr>
      <vt:lpstr>รับข้อความจาก Text Fields</vt:lpstr>
      <vt:lpstr>รับข้อความหลายบรรทัดด้วย Text Area</vt:lpstr>
      <vt:lpstr>รับรหัสผ่านจาก Password Fields</vt:lpstr>
      <vt:lpstr>เลือกอย่างใดอย่างหนึ่งด้วย Radio Buttons</vt:lpstr>
      <vt:lpstr>เลือกหลายๆ อย่างโดยใช้ Checkboxes</vt:lpstr>
      <vt:lpstr>เลือกรายการจาก Dropdown List</vt:lpstr>
      <vt:lpstr>ล้างข้อมูลในฟอร์มด้วยปุ่ม Reset</vt:lpstr>
      <vt:lpstr>ส่งข้อมูลจากฟอร์มด้วยปุ่ม Submit</vt:lpstr>
      <vt:lpstr>รับเฉพาะค่าอีเมลด้วย email</vt:lpstr>
      <vt:lpstr>รับเฉพาะค่าลิงก์ด้วย url</vt:lpstr>
      <vt:lpstr>รับเฉพาะค่าตัวเลขด้วย number</vt:lpstr>
      <vt:lpstr>รับเฉพาะเบอร์โทรศัพท์ด้วย tel</vt:lpstr>
      <vt:lpstr>เลือกสีที่ต้องการด้วย color</vt:lpstr>
      <vt:lpstr>เลือกวันที่เวลาด้วย datetime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lenovo</cp:lastModifiedBy>
  <cp:revision>52</cp:revision>
  <dcterms:created xsi:type="dcterms:W3CDTF">2022-08-31T07:22:16Z</dcterms:created>
  <dcterms:modified xsi:type="dcterms:W3CDTF">2022-11-17T17:16:00Z</dcterms:modified>
</cp:coreProperties>
</file>