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70" r:id="rId5"/>
    <p:sldId id="258" r:id="rId6"/>
    <p:sldId id="259" r:id="rId7"/>
    <p:sldId id="262" r:id="rId8"/>
    <p:sldId id="282" r:id="rId9"/>
    <p:sldId id="285" r:id="rId10"/>
    <p:sldId id="271" r:id="rId11"/>
    <p:sldId id="284" r:id="rId12"/>
    <p:sldId id="263" r:id="rId13"/>
    <p:sldId id="279" r:id="rId14"/>
    <p:sldId id="287" r:id="rId15"/>
    <p:sldId id="281" r:id="rId16"/>
    <p:sldId id="272" r:id="rId17"/>
    <p:sldId id="273" r:id="rId18"/>
    <p:sldId id="276" r:id="rId19"/>
    <p:sldId id="274" r:id="rId20"/>
    <p:sldId id="275" r:id="rId21"/>
    <p:sldId id="277" r:id="rId22"/>
    <p:sldId id="268" r:id="rId23"/>
    <p:sldId id="264" r:id="rId24"/>
    <p:sldId id="265" r:id="rId25"/>
    <p:sldId id="266" r:id="rId26"/>
    <p:sldId id="288" r:id="rId27"/>
    <p:sldId id="267" r:id="rId28"/>
    <p:sldId id="278" r:id="rId29"/>
    <p:sldId id="283" r:id="rId30"/>
    <p:sldId id="286" r:id="rId31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336600"/>
    <a:srgbClr val="669900"/>
    <a:srgbClr val="CC0099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07/11/65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07/11/65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07/11/65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07/11/65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07/11/65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07/11/65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07/11/65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07/11/65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07/11/65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07/11/65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07/11/65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F293D-20BF-487A-BFA7-792ABC73B8A5}" type="datetimeFigureOut">
              <a:rPr lang="th-TH" smtClean="0"/>
              <a:t>07/11/65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1340768"/>
            <a:ext cx="7772400" cy="1470025"/>
          </a:xfrm>
        </p:spPr>
        <p:txBody>
          <a:bodyPr>
            <a:normAutofit/>
          </a:bodyPr>
          <a:lstStyle/>
          <a:p>
            <a:r>
              <a:rPr lang="th-TH" sz="6600" b="1" dirty="0" smtClean="0"/>
              <a:t>บทที่ 2</a:t>
            </a:r>
            <a:endParaRPr lang="th-TH" sz="6600" b="1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2852936"/>
            <a:ext cx="6400800" cy="1752600"/>
          </a:xfrm>
        </p:spPr>
        <p:txBody>
          <a:bodyPr>
            <a:normAutofit/>
          </a:bodyPr>
          <a:lstStyle/>
          <a:p>
            <a:r>
              <a:rPr lang="th-TH" sz="4800" b="1" dirty="0" smtClean="0">
                <a:solidFill>
                  <a:srgbClr val="0070C0"/>
                </a:solidFill>
                <a:cs typeface="+mj-cs"/>
              </a:rPr>
              <a:t>ภาษา </a:t>
            </a:r>
            <a:r>
              <a:rPr lang="en-US" sz="4800" b="1" dirty="0" smtClean="0">
                <a:solidFill>
                  <a:srgbClr val="0070C0"/>
                </a:solidFill>
                <a:cs typeface="+mj-cs"/>
              </a:rPr>
              <a:t>HTML</a:t>
            </a:r>
            <a:endParaRPr lang="th-TH" sz="4800" b="1" dirty="0">
              <a:solidFill>
                <a:srgbClr val="0070C0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38812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h-TH" sz="4800" b="1" dirty="0" smtClean="0">
                <a:solidFill>
                  <a:srgbClr val="0066CC"/>
                </a:solidFill>
                <a:cs typeface="+mj-cs"/>
              </a:rPr>
              <a:t>เน้นข้อความด้วย</a:t>
            </a:r>
            <a:r>
              <a:rPr lang="th-TH" sz="4800" b="1" dirty="0" err="1" smtClean="0">
                <a:solidFill>
                  <a:srgbClr val="0066CC"/>
                </a:solidFill>
                <a:cs typeface="+mj-cs"/>
              </a:rPr>
              <a:t>แท็ก</a:t>
            </a:r>
            <a:r>
              <a:rPr lang="th-TH" sz="4800" b="1" dirty="0" smtClean="0">
                <a:solidFill>
                  <a:srgbClr val="0066CC"/>
                </a:solidFill>
                <a:cs typeface="+mj-cs"/>
              </a:rPr>
              <a:t> </a:t>
            </a:r>
            <a:r>
              <a:rPr lang="en-US" sz="4800" b="1" dirty="0" smtClean="0">
                <a:solidFill>
                  <a:srgbClr val="0066CC"/>
                </a:solidFill>
                <a:cs typeface="+mj-cs"/>
              </a:rPr>
              <a:t>&lt;</a:t>
            </a:r>
            <a:r>
              <a:rPr lang="en-US" sz="4800" b="1" dirty="0" err="1" smtClean="0">
                <a:solidFill>
                  <a:srgbClr val="0066CC"/>
                </a:solidFill>
                <a:cs typeface="+mj-cs"/>
              </a:rPr>
              <a:t>em</a:t>
            </a:r>
            <a:r>
              <a:rPr lang="en-US" sz="4800" b="1" dirty="0" smtClean="0">
                <a:solidFill>
                  <a:srgbClr val="0066CC"/>
                </a:solidFill>
                <a:cs typeface="+mj-cs"/>
              </a:rPr>
              <a:t>&gt; </a:t>
            </a:r>
            <a:r>
              <a:rPr lang="th-TH" sz="4800" b="1" dirty="0" err="1" smtClean="0">
                <a:solidFill>
                  <a:srgbClr val="0066CC"/>
                </a:solidFill>
                <a:cs typeface="+mj-cs"/>
              </a:rPr>
              <a:t>และแท็ก</a:t>
            </a:r>
            <a:r>
              <a:rPr lang="th-TH" sz="4800" b="1" dirty="0" smtClean="0">
                <a:solidFill>
                  <a:srgbClr val="0066CC"/>
                </a:solidFill>
                <a:cs typeface="+mj-cs"/>
              </a:rPr>
              <a:t> </a:t>
            </a:r>
            <a:r>
              <a:rPr lang="en-US" sz="4800" b="1" dirty="0" smtClean="0">
                <a:solidFill>
                  <a:srgbClr val="0066CC"/>
                </a:solidFill>
                <a:cs typeface="+mj-cs"/>
              </a:rPr>
              <a:t>&lt;strong&gt;</a:t>
            </a:r>
            <a:endParaRPr lang="th-TH" sz="4800" b="1" dirty="0">
              <a:solidFill>
                <a:srgbClr val="0066CC"/>
              </a:solidFill>
              <a:cs typeface="+mj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5658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	</a:t>
            </a:r>
            <a:r>
              <a:rPr lang="th-TH" b="1" dirty="0" smtClean="0"/>
              <a:t>ต้องการให้ตัวอักษรเป็นตัวเอียงใช้</a:t>
            </a:r>
            <a:r>
              <a:rPr lang="th-TH" b="1" dirty="0" err="1" smtClean="0"/>
              <a:t>แท็ก</a:t>
            </a:r>
            <a:r>
              <a:rPr lang="th-TH" b="1" dirty="0" smtClean="0"/>
              <a:t> </a:t>
            </a:r>
            <a:r>
              <a:rPr lang="en-US" b="1" dirty="0" smtClean="0"/>
              <a:t>&lt;</a:t>
            </a:r>
            <a:r>
              <a:rPr lang="en-US" b="1" dirty="0" err="1" smtClean="0"/>
              <a:t>em</a:t>
            </a:r>
            <a:r>
              <a:rPr lang="en-US" b="1" dirty="0" smtClean="0"/>
              <a:t>&gt; </a:t>
            </a:r>
            <a:r>
              <a:rPr lang="th-TH" b="1" dirty="0" smtClean="0"/>
              <a:t>ตัวหนาใช้</a:t>
            </a:r>
            <a:r>
              <a:rPr lang="th-TH" b="1" dirty="0" err="1" smtClean="0"/>
              <a:t>แท็ก</a:t>
            </a:r>
            <a:r>
              <a:rPr lang="th-TH" b="1" dirty="0" smtClean="0"/>
              <a:t> </a:t>
            </a:r>
            <a:r>
              <a:rPr lang="en-US" b="1" dirty="0" smtClean="0"/>
              <a:t>&lt;strong&gt;  </a:t>
            </a:r>
            <a:r>
              <a:rPr lang="th-TH" b="1" dirty="0" smtClean="0"/>
              <a:t>หรือ</a:t>
            </a:r>
            <a:r>
              <a:rPr lang="th-TH" b="1" dirty="0" err="1" smtClean="0"/>
              <a:t>แท็ก</a:t>
            </a:r>
            <a:r>
              <a:rPr lang="th-TH" b="1" dirty="0" smtClean="0"/>
              <a:t> </a:t>
            </a:r>
            <a:r>
              <a:rPr lang="en-US" b="1" dirty="0" smtClean="0"/>
              <a:t>&lt;</a:t>
            </a:r>
            <a:r>
              <a:rPr lang="en-US" b="1" dirty="0" err="1" smtClean="0"/>
              <a:t>i</a:t>
            </a:r>
            <a:r>
              <a:rPr lang="en-US" b="1" dirty="0" smtClean="0"/>
              <a:t>&gt; </a:t>
            </a:r>
            <a:r>
              <a:rPr lang="th-TH" b="1" dirty="0" smtClean="0"/>
              <a:t>กับ </a:t>
            </a:r>
            <a:r>
              <a:rPr lang="en-US" b="1" dirty="0" smtClean="0"/>
              <a:t>&lt;b&gt; </a:t>
            </a:r>
            <a:r>
              <a:rPr lang="th-TH" b="1" dirty="0" smtClean="0"/>
              <a:t>ตัวขีดเส้นใต้ใช้</a:t>
            </a:r>
            <a:r>
              <a:rPr lang="th-TH" b="1" dirty="0" err="1" smtClean="0"/>
              <a:t>แท็ก</a:t>
            </a:r>
            <a:r>
              <a:rPr lang="th-TH" b="1" dirty="0" smtClean="0"/>
              <a:t> </a:t>
            </a:r>
            <a:r>
              <a:rPr lang="en-US" b="1" smtClean="0"/>
              <a:t>&lt;u&gt;</a:t>
            </a:r>
            <a:endParaRPr lang="th-TH" b="1" dirty="0" smtClean="0"/>
          </a:p>
          <a:p>
            <a:pPr marL="0" indent="0">
              <a:buNone/>
            </a:pPr>
            <a:r>
              <a:rPr lang="en-US" b="1" dirty="0" smtClean="0"/>
              <a:t>	</a:t>
            </a:r>
            <a:r>
              <a:rPr lang="en-US" sz="2800" b="1" dirty="0" smtClean="0"/>
              <a:t>&lt;!</a:t>
            </a:r>
            <a:r>
              <a:rPr lang="en-US" sz="2800" b="1" dirty="0"/>
              <a:t>DOCTYPE html&gt;</a:t>
            </a:r>
          </a:p>
          <a:p>
            <a:pPr marL="457200" lvl="1" indent="0">
              <a:buNone/>
            </a:pPr>
            <a:r>
              <a:rPr lang="en-US" b="1" dirty="0"/>
              <a:t>	&lt;html&gt;</a:t>
            </a:r>
          </a:p>
          <a:p>
            <a:pPr marL="914400" lvl="2" indent="0">
              <a:buNone/>
            </a:pPr>
            <a:r>
              <a:rPr lang="en-US" b="1" dirty="0"/>
              <a:t>	&lt;head</a:t>
            </a:r>
            <a:r>
              <a:rPr lang="en-US" b="1" dirty="0" smtClean="0"/>
              <a:t>&gt;</a:t>
            </a:r>
            <a:r>
              <a:rPr lang="en-US" sz="2400" b="1" dirty="0" smtClean="0"/>
              <a:t>&lt;meta charset = “UTF-8”&gt;</a:t>
            </a:r>
            <a:r>
              <a:rPr lang="en-US" b="1" dirty="0" smtClean="0"/>
              <a:t>&lt;/</a:t>
            </a:r>
            <a:r>
              <a:rPr lang="en-US" b="1" dirty="0"/>
              <a:t>head&gt;</a:t>
            </a:r>
          </a:p>
          <a:p>
            <a:pPr marL="457200" lvl="1" indent="0">
              <a:buNone/>
            </a:pPr>
            <a:r>
              <a:rPr lang="en-US" b="1" dirty="0"/>
              <a:t>	&lt;body&gt;</a:t>
            </a:r>
          </a:p>
          <a:p>
            <a:pPr marL="914400" lvl="2" indent="0">
              <a:buNone/>
            </a:pPr>
            <a:r>
              <a:rPr lang="en-US" b="1" dirty="0"/>
              <a:t>	&lt;</a:t>
            </a:r>
            <a:r>
              <a:rPr lang="en-US" b="1" dirty="0" smtClean="0"/>
              <a:t>p&gt;</a:t>
            </a:r>
          </a:p>
          <a:p>
            <a:pPr marL="914400" lvl="2" indent="0">
              <a:buNone/>
            </a:pPr>
            <a:r>
              <a:rPr lang="en-US" b="1" dirty="0"/>
              <a:t>	</a:t>
            </a:r>
            <a:r>
              <a:rPr lang="en-US" b="1" dirty="0" smtClean="0"/>
              <a:t>	</a:t>
            </a:r>
            <a:r>
              <a:rPr lang="th-TH" b="1" dirty="0" smtClean="0"/>
              <a:t>ข้อความธรรมดา</a:t>
            </a:r>
          </a:p>
          <a:p>
            <a:pPr marL="914400" lvl="2" indent="0">
              <a:buNone/>
            </a:pPr>
            <a:r>
              <a:rPr lang="th-TH" b="1" dirty="0"/>
              <a:t>	</a:t>
            </a:r>
            <a:r>
              <a:rPr lang="th-TH" b="1" dirty="0" smtClean="0"/>
              <a:t>	</a:t>
            </a:r>
            <a:r>
              <a:rPr lang="en-US" b="1" dirty="0" smtClean="0"/>
              <a:t>&lt;</a:t>
            </a:r>
            <a:r>
              <a:rPr lang="en-US" b="1" dirty="0" err="1" smtClean="0"/>
              <a:t>em</a:t>
            </a:r>
            <a:r>
              <a:rPr lang="en-US" b="1" dirty="0" smtClean="0"/>
              <a:t>&gt;</a:t>
            </a:r>
            <a:r>
              <a:rPr lang="th-TH" b="1" dirty="0" smtClean="0"/>
              <a:t>ตัวเอียง</a:t>
            </a:r>
            <a:r>
              <a:rPr lang="en-US" b="1" dirty="0" smtClean="0"/>
              <a:t>&lt;/</a:t>
            </a:r>
            <a:r>
              <a:rPr lang="en-US" b="1" dirty="0" err="1" smtClean="0"/>
              <a:t>em</a:t>
            </a:r>
            <a:r>
              <a:rPr lang="en-US" b="1" dirty="0" smtClean="0"/>
              <a:t>&gt;</a:t>
            </a:r>
          </a:p>
          <a:p>
            <a:pPr marL="914400" lvl="2" indent="0">
              <a:buNone/>
            </a:pPr>
            <a:r>
              <a:rPr lang="en-US" b="1" dirty="0"/>
              <a:t>	</a:t>
            </a:r>
            <a:r>
              <a:rPr lang="en-US" b="1" dirty="0" smtClean="0"/>
              <a:t>	&lt;strong&gt;</a:t>
            </a:r>
            <a:r>
              <a:rPr lang="th-TH" b="1" dirty="0" smtClean="0"/>
              <a:t>ตัวหนา</a:t>
            </a:r>
            <a:r>
              <a:rPr lang="en-US" b="1" dirty="0" smtClean="0"/>
              <a:t>&lt;/strong&gt;</a:t>
            </a:r>
          </a:p>
          <a:p>
            <a:pPr marL="914400" lvl="2" indent="0">
              <a:buNone/>
            </a:pPr>
            <a:r>
              <a:rPr lang="en-US" b="1" dirty="0"/>
              <a:t>	</a:t>
            </a:r>
            <a:r>
              <a:rPr lang="en-US" b="1" dirty="0" smtClean="0"/>
              <a:t>	&lt;</a:t>
            </a:r>
            <a:r>
              <a:rPr lang="en-US" b="1" dirty="0" err="1" smtClean="0"/>
              <a:t>em</a:t>
            </a:r>
            <a:r>
              <a:rPr lang="en-US" b="1" dirty="0" smtClean="0"/>
              <a:t>&gt;&lt;strong&gt;</a:t>
            </a:r>
            <a:r>
              <a:rPr lang="th-TH" b="1" dirty="0" smtClean="0"/>
              <a:t>ตัวหนาเอียง</a:t>
            </a:r>
            <a:r>
              <a:rPr lang="en-US" b="1" dirty="0" smtClean="0"/>
              <a:t>&lt;/strong&gt;&lt;/</a:t>
            </a:r>
            <a:r>
              <a:rPr lang="en-US" b="1" dirty="0" err="1" smtClean="0"/>
              <a:t>em</a:t>
            </a:r>
            <a:r>
              <a:rPr lang="en-US" b="1" dirty="0" smtClean="0"/>
              <a:t>&gt;</a:t>
            </a:r>
            <a:endParaRPr lang="en-US" b="1" dirty="0"/>
          </a:p>
          <a:p>
            <a:pPr marL="914400" lvl="2" indent="0">
              <a:buNone/>
            </a:pPr>
            <a:r>
              <a:rPr lang="en-US" b="1" dirty="0" smtClean="0"/>
              <a:t>	&lt;/p</a:t>
            </a:r>
            <a:r>
              <a:rPr lang="en-US" b="1" dirty="0"/>
              <a:t>&gt;</a:t>
            </a:r>
          </a:p>
          <a:p>
            <a:pPr marL="457200" lvl="1" indent="0">
              <a:buNone/>
            </a:pPr>
            <a:r>
              <a:rPr lang="en-US" b="1" dirty="0"/>
              <a:t>	&lt;/body&gt;</a:t>
            </a:r>
          </a:p>
          <a:p>
            <a:pPr marL="457200" lvl="1" indent="0">
              <a:buNone/>
            </a:pPr>
            <a:r>
              <a:rPr lang="en-US" b="1" dirty="0"/>
              <a:t>	&lt;/html</a:t>
            </a:r>
            <a:r>
              <a:rPr lang="en-US" b="1" dirty="0" smtClean="0"/>
              <a:t>&gt;</a:t>
            </a: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562153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4800" b="1" dirty="0" smtClean="0">
                <a:solidFill>
                  <a:srgbClr val="0066CC"/>
                </a:solidFill>
                <a:cs typeface="+mj-cs"/>
              </a:rPr>
              <a:t>จัดลำดับความสำคัญของเนื้อหา</a:t>
            </a:r>
            <a:endParaRPr lang="th-TH" sz="4800" b="1" dirty="0">
              <a:solidFill>
                <a:srgbClr val="0066CC"/>
              </a:solidFill>
              <a:cs typeface="+mj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	</a:t>
            </a:r>
            <a:r>
              <a:rPr lang="th-TH" b="1" dirty="0" smtClean="0"/>
              <a:t>ใช้</a:t>
            </a:r>
            <a:r>
              <a:rPr lang="th-TH" b="1" dirty="0" err="1" smtClean="0"/>
              <a:t>แท็ก</a:t>
            </a:r>
            <a:r>
              <a:rPr lang="th-TH" b="1" dirty="0" smtClean="0"/>
              <a:t> </a:t>
            </a:r>
            <a:r>
              <a:rPr lang="en-US" b="1" dirty="0" smtClean="0"/>
              <a:t>&lt;h1&gt;,&lt;h2&gt;,&lt;h3&gt;,&lt;h4&gt;,&lt;h5&gt;,&lt;h6&gt;</a:t>
            </a:r>
          </a:p>
          <a:p>
            <a:pPr marL="0" indent="0">
              <a:buNone/>
            </a:pPr>
            <a:r>
              <a:rPr lang="th-TH" b="1" dirty="0" smtClean="0">
                <a:solidFill>
                  <a:srgbClr val="008000"/>
                </a:solidFill>
              </a:rPr>
              <a:t>ตัวอย่าง</a:t>
            </a:r>
          </a:p>
          <a:p>
            <a:pPr marL="0" indent="0">
              <a:buNone/>
            </a:pPr>
            <a:r>
              <a:rPr lang="en-US" b="1" dirty="0" smtClean="0"/>
              <a:t>	</a:t>
            </a:r>
            <a:r>
              <a:rPr lang="en-US" sz="2800" b="1" dirty="0" smtClean="0"/>
              <a:t>&lt;</a:t>
            </a:r>
            <a:r>
              <a:rPr lang="en-US" sz="2800" b="1" dirty="0"/>
              <a:t>body&gt;</a:t>
            </a:r>
          </a:p>
          <a:p>
            <a:pPr marL="914400" lvl="2" indent="0">
              <a:buNone/>
            </a:pPr>
            <a:r>
              <a:rPr lang="en-US" b="1" dirty="0"/>
              <a:t>	</a:t>
            </a:r>
            <a:r>
              <a:rPr lang="en-US" b="1" dirty="0" smtClean="0"/>
              <a:t>&lt;h1&gt;</a:t>
            </a:r>
            <a:r>
              <a:rPr lang="th-TH" b="1" dirty="0" smtClean="0"/>
              <a:t>หัวข้อ </a:t>
            </a:r>
            <a:r>
              <a:rPr lang="en-US" b="1" dirty="0" smtClean="0"/>
              <a:t>h1&lt;/h1&gt;</a:t>
            </a:r>
          </a:p>
          <a:p>
            <a:pPr marL="914400" lvl="2" indent="0">
              <a:buNone/>
            </a:pPr>
            <a:r>
              <a:rPr lang="en-US" b="1" dirty="0"/>
              <a:t>	 </a:t>
            </a:r>
            <a:r>
              <a:rPr lang="en-US" b="1" dirty="0" smtClean="0"/>
              <a:t>&lt;h2&gt;</a:t>
            </a:r>
            <a:r>
              <a:rPr lang="th-TH" b="1" dirty="0"/>
              <a:t>หัวข้อ </a:t>
            </a:r>
            <a:r>
              <a:rPr lang="en-US" b="1" dirty="0" smtClean="0"/>
              <a:t>h2&lt;/h2&gt;</a:t>
            </a:r>
          </a:p>
          <a:p>
            <a:pPr marL="914400" lvl="2" indent="0">
              <a:buNone/>
            </a:pPr>
            <a:r>
              <a:rPr lang="en-US" b="1" dirty="0"/>
              <a:t>	 </a:t>
            </a:r>
            <a:r>
              <a:rPr lang="en-US" b="1" dirty="0" smtClean="0"/>
              <a:t>&lt;h3&gt;</a:t>
            </a:r>
            <a:r>
              <a:rPr lang="th-TH" b="1" dirty="0"/>
              <a:t>หัวข้อ </a:t>
            </a:r>
            <a:r>
              <a:rPr lang="en-US" b="1" dirty="0" smtClean="0"/>
              <a:t>h3&lt;/h3&gt;</a:t>
            </a:r>
          </a:p>
          <a:p>
            <a:pPr marL="914400" lvl="2" indent="0">
              <a:buNone/>
            </a:pPr>
            <a:r>
              <a:rPr lang="en-US" b="1" dirty="0"/>
              <a:t>	 </a:t>
            </a:r>
            <a:r>
              <a:rPr lang="en-US" b="1" dirty="0" smtClean="0"/>
              <a:t>&lt;h4&gt;</a:t>
            </a:r>
            <a:r>
              <a:rPr lang="th-TH" b="1" dirty="0"/>
              <a:t>หัวข้อ </a:t>
            </a:r>
            <a:r>
              <a:rPr lang="en-US" b="1" dirty="0" smtClean="0"/>
              <a:t>h4&lt;/h4&gt;</a:t>
            </a:r>
          </a:p>
          <a:p>
            <a:pPr marL="914400" lvl="2" indent="0">
              <a:buNone/>
            </a:pPr>
            <a:r>
              <a:rPr lang="en-US" b="1" dirty="0"/>
              <a:t>	 </a:t>
            </a:r>
            <a:r>
              <a:rPr lang="en-US" b="1" dirty="0" smtClean="0"/>
              <a:t>&lt;h5&gt;</a:t>
            </a:r>
            <a:r>
              <a:rPr lang="th-TH" b="1" dirty="0"/>
              <a:t>หัวข้อ </a:t>
            </a:r>
            <a:r>
              <a:rPr lang="en-US" b="1" dirty="0" smtClean="0"/>
              <a:t>h5&lt;/h5&gt;</a:t>
            </a:r>
          </a:p>
          <a:p>
            <a:pPr marL="914400" lvl="2" indent="0">
              <a:buNone/>
            </a:pPr>
            <a:r>
              <a:rPr lang="en-US" b="1" dirty="0"/>
              <a:t>	 </a:t>
            </a:r>
            <a:r>
              <a:rPr lang="en-US" b="1" dirty="0" smtClean="0"/>
              <a:t>&lt;h6&gt;</a:t>
            </a:r>
            <a:r>
              <a:rPr lang="th-TH" b="1" dirty="0"/>
              <a:t>หัวข้อ </a:t>
            </a:r>
            <a:r>
              <a:rPr lang="en-US" b="1" dirty="0" smtClean="0"/>
              <a:t>h6&lt;/h6&gt;</a:t>
            </a:r>
          </a:p>
          <a:p>
            <a:pPr marL="914400" lvl="2" indent="0">
              <a:buNone/>
            </a:pPr>
            <a:r>
              <a:rPr lang="en-US" sz="2800" b="1" dirty="0" smtClean="0"/>
              <a:t>&lt;/</a:t>
            </a:r>
            <a:r>
              <a:rPr lang="en-US" sz="2800" b="1" dirty="0"/>
              <a:t>body</a:t>
            </a:r>
            <a:r>
              <a:rPr lang="en-US" sz="2800" b="1" dirty="0" smtClean="0"/>
              <a:t>&gt;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73365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4800" b="1" dirty="0" smtClean="0">
                <a:solidFill>
                  <a:srgbClr val="0066CC"/>
                </a:solidFill>
                <a:cs typeface="+mj-cs"/>
              </a:rPr>
              <a:t>แบ่งข้อมูลออกเป็นส่วนๆ ด้วย</a:t>
            </a:r>
            <a:r>
              <a:rPr lang="th-TH" sz="4800" b="1" dirty="0" err="1" smtClean="0">
                <a:solidFill>
                  <a:srgbClr val="0066CC"/>
                </a:solidFill>
                <a:cs typeface="+mj-cs"/>
              </a:rPr>
              <a:t>แท็ก</a:t>
            </a:r>
            <a:r>
              <a:rPr lang="th-TH" sz="4800" b="1" dirty="0" smtClean="0">
                <a:solidFill>
                  <a:srgbClr val="0066CC"/>
                </a:solidFill>
                <a:cs typeface="+mj-cs"/>
              </a:rPr>
              <a:t> </a:t>
            </a:r>
            <a:r>
              <a:rPr lang="en-US" sz="4800" b="1" dirty="0" smtClean="0">
                <a:solidFill>
                  <a:srgbClr val="0066CC"/>
                </a:solidFill>
                <a:cs typeface="+mj-cs"/>
              </a:rPr>
              <a:t>&lt;div&gt;</a:t>
            </a:r>
            <a:endParaRPr lang="th-TH" sz="4800" b="1" dirty="0">
              <a:solidFill>
                <a:srgbClr val="0066CC"/>
              </a:solidFill>
              <a:cs typeface="+mj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b="1" dirty="0" smtClean="0"/>
              <a:t>	</a:t>
            </a:r>
            <a:r>
              <a:rPr lang="th-TH" b="1" dirty="0" err="1" smtClean="0"/>
              <a:t>แท็ก</a:t>
            </a:r>
            <a:r>
              <a:rPr lang="th-TH" b="1" dirty="0" smtClean="0"/>
              <a:t> </a:t>
            </a:r>
            <a:r>
              <a:rPr lang="en-US" b="1" dirty="0" smtClean="0"/>
              <a:t>&lt;div&gt; </a:t>
            </a:r>
            <a:r>
              <a:rPr lang="th-TH" b="1" dirty="0" smtClean="0"/>
              <a:t>เป็น </a:t>
            </a:r>
            <a:r>
              <a:rPr lang="en-US" b="1" dirty="0" smtClean="0"/>
              <a:t>Nested Elements </a:t>
            </a:r>
            <a:r>
              <a:rPr lang="th-TH" b="1" dirty="0" smtClean="0"/>
              <a:t>สามารถบรรจุ</a:t>
            </a:r>
          </a:p>
          <a:p>
            <a:pPr marL="0" indent="0">
              <a:buNone/>
            </a:pPr>
            <a:r>
              <a:rPr lang="th-TH" b="1" dirty="0" smtClean="0"/>
              <a:t>เอลิ</a:t>
            </a:r>
            <a:r>
              <a:rPr lang="th-TH" b="1" dirty="0" err="1" smtClean="0"/>
              <a:t>เมนต์</a:t>
            </a:r>
            <a:r>
              <a:rPr lang="th-TH" b="1" dirty="0" smtClean="0"/>
              <a:t>อื่นๆ ใส่เข้าไปได้</a:t>
            </a:r>
          </a:p>
          <a:p>
            <a:pPr marL="0" indent="0">
              <a:buNone/>
            </a:pPr>
            <a:r>
              <a:rPr lang="th-TH" b="1" dirty="0" smtClean="0">
                <a:solidFill>
                  <a:srgbClr val="008000"/>
                </a:solidFill>
              </a:rPr>
              <a:t>รูปแบบ</a:t>
            </a:r>
          </a:p>
          <a:p>
            <a:pPr marL="457200" lvl="1" indent="0">
              <a:buNone/>
            </a:pPr>
            <a:r>
              <a:rPr lang="en-US" b="1" dirty="0" smtClean="0"/>
              <a:t>&lt;div&gt; </a:t>
            </a:r>
            <a:r>
              <a:rPr lang="th-TH" b="1" dirty="0" smtClean="0"/>
              <a:t>ข้อความ/เอลิ</a:t>
            </a:r>
            <a:r>
              <a:rPr lang="th-TH" b="1" dirty="0" err="1" smtClean="0"/>
              <a:t>เมนต์</a:t>
            </a:r>
            <a:r>
              <a:rPr lang="en-US" b="1" dirty="0" smtClean="0"/>
              <a:t>&lt;/div&gt;</a:t>
            </a:r>
            <a:endParaRPr lang="th-TH" b="1" dirty="0"/>
          </a:p>
          <a:p>
            <a:pPr marL="0" lvl="1" indent="0">
              <a:buNone/>
            </a:pPr>
            <a:r>
              <a:rPr lang="th-TH" sz="3200" b="1" dirty="0" smtClean="0">
                <a:solidFill>
                  <a:srgbClr val="CC0099"/>
                </a:solidFill>
              </a:rPr>
              <a:t>ตัวอย่างที่ 1</a:t>
            </a:r>
            <a:endParaRPr lang="th-TH" sz="3200" b="1" dirty="0">
              <a:solidFill>
                <a:srgbClr val="CC0099"/>
              </a:solidFill>
            </a:endParaRPr>
          </a:p>
          <a:p>
            <a:pPr marL="457200" lvl="1" indent="0">
              <a:buNone/>
            </a:pPr>
            <a:r>
              <a:rPr lang="en-US" b="1" dirty="0" smtClean="0"/>
              <a:t>&lt;div&gt;</a:t>
            </a:r>
          </a:p>
          <a:p>
            <a:pPr marL="457200" lvl="1" indent="0">
              <a:buNone/>
            </a:pPr>
            <a:r>
              <a:rPr lang="en-US" b="1" dirty="0"/>
              <a:t>	</a:t>
            </a:r>
            <a:r>
              <a:rPr lang="en-US" sz="2400" b="1" dirty="0" smtClean="0"/>
              <a:t>&lt;p&gt;</a:t>
            </a:r>
            <a:r>
              <a:rPr lang="th-TH" b="1" dirty="0" smtClean="0"/>
              <a:t>ข้อความในย่อหน้าแรก</a:t>
            </a:r>
            <a:r>
              <a:rPr lang="en-US" b="1" dirty="0" smtClean="0"/>
              <a:t>&lt;/p&gt;</a:t>
            </a:r>
          </a:p>
          <a:p>
            <a:pPr marL="457200" lvl="1" indent="0">
              <a:buNone/>
            </a:pPr>
            <a:r>
              <a:rPr lang="en-US" b="1" dirty="0"/>
              <a:t>	</a:t>
            </a:r>
            <a:r>
              <a:rPr lang="en-US" b="1" dirty="0" smtClean="0"/>
              <a:t>&lt;p&gt;</a:t>
            </a:r>
            <a:r>
              <a:rPr lang="th-TH" b="1" dirty="0" smtClean="0"/>
              <a:t>ข้อความ</a:t>
            </a:r>
            <a:r>
              <a:rPr lang="th-TH" b="1" dirty="0"/>
              <a:t>ในย่อ</a:t>
            </a:r>
            <a:r>
              <a:rPr lang="th-TH" b="1" dirty="0" smtClean="0"/>
              <a:t>หน้าที่ 2</a:t>
            </a:r>
            <a:r>
              <a:rPr lang="en-US" b="1" dirty="0" smtClean="0"/>
              <a:t>&lt;/p&gt;</a:t>
            </a:r>
            <a:endParaRPr lang="en-US" b="1" dirty="0"/>
          </a:p>
          <a:p>
            <a:pPr marL="457200" lvl="1" indent="0">
              <a:buNone/>
            </a:pPr>
            <a:r>
              <a:rPr lang="en-US" b="1" dirty="0"/>
              <a:t>&lt;/div&gt;</a:t>
            </a:r>
          </a:p>
          <a:p>
            <a:pPr marL="457200" lvl="1" indent="0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469285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832648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th-TH" sz="3200" b="1" dirty="0" smtClean="0">
                <a:solidFill>
                  <a:srgbClr val="CC0099"/>
                </a:solidFill>
              </a:rPr>
              <a:t>ตัวอย่างที่ 2</a:t>
            </a:r>
            <a:endParaRPr lang="th-TH" sz="3200" b="1" dirty="0">
              <a:solidFill>
                <a:srgbClr val="CC0099"/>
              </a:solidFill>
            </a:endParaRPr>
          </a:p>
          <a:p>
            <a:pPr marL="457200" lvl="1" indent="0">
              <a:buNone/>
            </a:pPr>
            <a:r>
              <a:rPr lang="en-US" b="1" dirty="0" smtClean="0"/>
              <a:t>&lt;div style = “</a:t>
            </a:r>
            <a:r>
              <a:rPr lang="en-US" b="1" dirty="0" err="1" smtClean="0"/>
              <a:t>color:white</a:t>
            </a:r>
            <a:r>
              <a:rPr lang="en-US" b="1" dirty="0" smtClean="0"/>
              <a:t>; </a:t>
            </a:r>
            <a:r>
              <a:rPr lang="en-US" b="1" dirty="0" err="1" smtClean="0"/>
              <a:t>background-color:blue</a:t>
            </a:r>
            <a:r>
              <a:rPr lang="en-US" b="1" dirty="0" smtClean="0"/>
              <a:t>;</a:t>
            </a:r>
          </a:p>
          <a:p>
            <a:pPr marL="457200" lvl="1" indent="0">
              <a:buNone/>
            </a:pPr>
            <a:r>
              <a:rPr lang="en-US" b="1" dirty="0"/>
              <a:t>w</a:t>
            </a:r>
            <a:r>
              <a:rPr lang="en-US" b="1" dirty="0" smtClean="0"/>
              <a:t>idth:240px; </a:t>
            </a:r>
            <a:r>
              <a:rPr lang="en-US" b="1" smtClean="0"/>
              <a:t>height:200px;”&gt;</a:t>
            </a:r>
            <a:endParaRPr lang="en-US" b="1" dirty="0" smtClean="0"/>
          </a:p>
          <a:p>
            <a:pPr marL="457200" lvl="1" indent="0">
              <a:buNone/>
            </a:pPr>
            <a:r>
              <a:rPr lang="en-US" b="1" dirty="0"/>
              <a:t>	</a:t>
            </a:r>
            <a:r>
              <a:rPr lang="th-TH" b="1" dirty="0" smtClean="0"/>
              <a:t>การแก้ค่าแอ</a:t>
            </a:r>
            <a:r>
              <a:rPr lang="th-TH" b="1" dirty="0" err="1" smtClean="0"/>
              <a:t>ตทริบิวต์</a:t>
            </a:r>
            <a:r>
              <a:rPr lang="th-TH" b="1" dirty="0" smtClean="0"/>
              <a:t> </a:t>
            </a:r>
            <a:r>
              <a:rPr lang="en-US" b="1" dirty="0" smtClean="0"/>
              <a:t>style</a:t>
            </a:r>
          </a:p>
          <a:p>
            <a:pPr marL="457200" lvl="1" indent="0">
              <a:buNone/>
            </a:pPr>
            <a:r>
              <a:rPr lang="en-US" b="1" dirty="0" smtClean="0"/>
              <a:t>&lt;/</a:t>
            </a:r>
            <a:r>
              <a:rPr lang="en-US" b="1" dirty="0"/>
              <a:t>div</a:t>
            </a:r>
            <a:r>
              <a:rPr lang="en-US" b="1" dirty="0" smtClean="0"/>
              <a:t>&gt;</a:t>
            </a:r>
          </a:p>
          <a:p>
            <a:pPr marL="457200" lvl="1" indent="0">
              <a:buNone/>
            </a:pPr>
            <a:r>
              <a:rPr lang="en-US" b="1" dirty="0" smtClean="0"/>
              <a:t>&lt;</a:t>
            </a:r>
            <a:r>
              <a:rPr lang="en-US" b="1" dirty="0" err="1" smtClean="0"/>
              <a:t>br</a:t>
            </a:r>
            <a:r>
              <a:rPr lang="en-US" b="1" dirty="0" smtClean="0"/>
              <a:t>&gt;</a:t>
            </a:r>
          </a:p>
          <a:p>
            <a:pPr marL="457200" lvl="1" indent="0">
              <a:buNone/>
            </a:pPr>
            <a:r>
              <a:rPr lang="en-US" b="1" dirty="0" smtClean="0"/>
              <a:t>&lt;div&gt;</a:t>
            </a:r>
          </a:p>
          <a:p>
            <a:pPr marL="457200" lvl="1" indent="0">
              <a:buNone/>
            </a:pPr>
            <a:r>
              <a:rPr lang="en-US" b="1" dirty="0"/>
              <a:t>	</a:t>
            </a:r>
            <a:r>
              <a:rPr lang="th-TH" b="1" dirty="0" smtClean="0"/>
              <a:t>ข้อความปกติ</a:t>
            </a:r>
            <a:endParaRPr lang="en-US" b="1" dirty="0" smtClean="0"/>
          </a:p>
          <a:p>
            <a:pPr marL="457200" lvl="1" indent="0">
              <a:buNone/>
            </a:pPr>
            <a:r>
              <a:rPr lang="en-US" b="1" dirty="0" smtClean="0"/>
              <a:t>&lt;/div&gt;</a:t>
            </a:r>
            <a:endParaRPr lang="en-US" b="1" dirty="0"/>
          </a:p>
          <a:p>
            <a:pPr marL="457200" lvl="1" indent="0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40180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b="1" dirty="0" smtClean="0">
                <a:solidFill>
                  <a:srgbClr val="0066CC"/>
                </a:solidFill>
                <a:cs typeface="+mj-cs"/>
              </a:rPr>
              <a:t>การจัดกึ่งกลางหน้ากระดาษ</a:t>
            </a:r>
            <a:r>
              <a:rPr lang="th-TH" b="1" dirty="0" smtClean="0">
                <a:solidFill>
                  <a:srgbClr val="0066CC"/>
                </a:solidFill>
                <a:cs typeface="+mj-cs"/>
              </a:rPr>
              <a:t>ด้วย</a:t>
            </a:r>
            <a:r>
              <a:rPr lang="th-TH" b="1" dirty="0" err="1" smtClean="0">
                <a:solidFill>
                  <a:srgbClr val="0066CC"/>
                </a:solidFill>
                <a:cs typeface="+mj-cs"/>
              </a:rPr>
              <a:t>แท็ก</a:t>
            </a:r>
            <a:r>
              <a:rPr lang="th-TH" b="1" dirty="0" smtClean="0">
                <a:solidFill>
                  <a:srgbClr val="0066CC"/>
                </a:solidFill>
                <a:cs typeface="+mj-cs"/>
              </a:rPr>
              <a:t> </a:t>
            </a:r>
            <a:r>
              <a:rPr lang="en-US" sz="3600" b="1" dirty="0" smtClean="0">
                <a:solidFill>
                  <a:srgbClr val="0066CC"/>
                </a:solidFill>
                <a:cs typeface="+mj-cs"/>
              </a:rPr>
              <a:t>&lt;center&gt;</a:t>
            </a:r>
            <a:endParaRPr lang="th-TH" b="1" dirty="0">
              <a:solidFill>
                <a:srgbClr val="0066CC"/>
              </a:solidFill>
              <a:cs typeface="+mj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b="1" dirty="0" smtClean="0">
                <a:solidFill>
                  <a:srgbClr val="008000"/>
                </a:solidFill>
              </a:rPr>
              <a:t>รูปแบบ</a:t>
            </a:r>
            <a:endParaRPr lang="th-TH" b="1" dirty="0" smtClean="0">
              <a:solidFill>
                <a:srgbClr val="008000"/>
              </a:solidFill>
            </a:endParaRPr>
          </a:p>
          <a:p>
            <a:pPr marL="457200" lvl="1" indent="0">
              <a:buNone/>
            </a:pPr>
            <a:r>
              <a:rPr lang="en-US" b="1" dirty="0" smtClean="0"/>
              <a:t>&lt;</a:t>
            </a:r>
            <a:r>
              <a:rPr lang="en-US" b="1" dirty="0" smtClean="0"/>
              <a:t>center</a:t>
            </a:r>
            <a:r>
              <a:rPr lang="en-US" b="1" dirty="0" smtClean="0"/>
              <a:t>&gt; </a:t>
            </a:r>
            <a:r>
              <a:rPr lang="th-TH" b="1" dirty="0" smtClean="0"/>
              <a:t>ข้อความ/เอลิ</a:t>
            </a:r>
            <a:r>
              <a:rPr lang="th-TH" b="1" dirty="0" err="1" smtClean="0"/>
              <a:t>เมน</a:t>
            </a:r>
            <a:r>
              <a:rPr lang="th-TH" b="1" dirty="0" err="1" smtClean="0"/>
              <a:t>ต์</a:t>
            </a:r>
            <a:r>
              <a:rPr lang="en-US" b="1" dirty="0" smtClean="0"/>
              <a:t>&lt;/center&gt;</a:t>
            </a:r>
            <a:endParaRPr lang="th-TH" b="1" dirty="0"/>
          </a:p>
          <a:p>
            <a:pPr marL="0" lvl="1" indent="0">
              <a:buNone/>
            </a:pPr>
            <a:r>
              <a:rPr lang="th-TH" sz="3200" b="1" dirty="0" smtClean="0">
                <a:solidFill>
                  <a:srgbClr val="CC0099"/>
                </a:solidFill>
              </a:rPr>
              <a:t>ตัวอย่าง</a:t>
            </a:r>
            <a:endParaRPr lang="th-TH" sz="3200" b="1" dirty="0">
              <a:solidFill>
                <a:srgbClr val="CC0099"/>
              </a:solidFill>
            </a:endParaRPr>
          </a:p>
          <a:p>
            <a:pPr marL="457200" lvl="1" indent="0">
              <a:buNone/>
            </a:pPr>
            <a:r>
              <a:rPr lang="en-US" b="1" dirty="0" smtClean="0"/>
              <a:t>&lt;</a:t>
            </a:r>
            <a:r>
              <a:rPr lang="en-US" b="1" dirty="0" smtClean="0"/>
              <a:t>center</a:t>
            </a:r>
            <a:r>
              <a:rPr lang="en-US" b="1" dirty="0" smtClean="0"/>
              <a:t>&gt;</a:t>
            </a:r>
            <a:r>
              <a:rPr lang="en-US" b="1" dirty="0" smtClean="0"/>
              <a:t>My Webpage</a:t>
            </a:r>
            <a:r>
              <a:rPr lang="en-US" b="1" dirty="0" smtClean="0"/>
              <a:t>&lt;/center&gt;</a:t>
            </a:r>
            <a:endParaRPr lang="en-US" b="1" dirty="0"/>
          </a:p>
          <a:p>
            <a:pPr marL="457200" lvl="1" indent="0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4214827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04941" y="260648"/>
            <a:ext cx="8229600" cy="92211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4800" b="1" dirty="0" smtClean="0">
                <a:solidFill>
                  <a:srgbClr val="0066CC"/>
                </a:solidFill>
                <a:cs typeface="+mj-cs"/>
              </a:rPr>
              <a:t>การใส่คำอธิบายโค้ด </a:t>
            </a:r>
            <a:r>
              <a:rPr lang="en-US" sz="4000" b="1" dirty="0" smtClean="0">
                <a:solidFill>
                  <a:srgbClr val="0066CC"/>
                </a:solidFill>
                <a:cs typeface="+mj-cs"/>
              </a:rPr>
              <a:t>(Comment)</a:t>
            </a:r>
            <a:endParaRPr lang="th-TH" sz="4800" b="1" dirty="0">
              <a:solidFill>
                <a:srgbClr val="0066CC"/>
              </a:solidFill>
              <a:cs typeface="+mj-cs"/>
            </a:endParaRPr>
          </a:p>
        </p:txBody>
      </p:sp>
      <p:sp>
        <p:nvSpPr>
          <p:cNvPr id="5" name="ตัวแทนเนื้อหา 2"/>
          <p:cNvSpPr txBox="1">
            <a:spLocks/>
          </p:cNvSpPr>
          <p:nvPr/>
        </p:nvSpPr>
        <p:spPr>
          <a:xfrm>
            <a:off x="471653" y="1556792"/>
            <a:ext cx="8229600" cy="460851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th-TH" b="1" dirty="0" smtClean="0"/>
              <a:t>	เราจะใช้เครื่องหมาย </a:t>
            </a:r>
            <a:r>
              <a:rPr lang="en-US" b="1" dirty="0" smtClean="0"/>
              <a:t>&lt;!– </a:t>
            </a:r>
            <a:r>
              <a:rPr lang="th-TH" b="1" dirty="0" smtClean="0"/>
              <a:t>นำหน้าข้อความและปิดท้ายด้วยเครื่องหมาย </a:t>
            </a:r>
            <a:r>
              <a:rPr lang="en-US" b="1" dirty="0" smtClean="0"/>
              <a:t>--&gt;</a:t>
            </a:r>
          </a:p>
          <a:p>
            <a:pPr marL="0" indent="0">
              <a:buFont typeface="Arial" pitchFamily="34" charset="0"/>
              <a:buNone/>
            </a:pPr>
            <a:r>
              <a:rPr lang="th-TH" sz="3500" b="1" dirty="0" smtClean="0">
                <a:solidFill>
                  <a:srgbClr val="008000"/>
                </a:solidFill>
              </a:rPr>
              <a:t>ตัวอย่าง</a:t>
            </a:r>
          </a:p>
          <a:p>
            <a:pPr marL="0" indent="0">
              <a:buFont typeface="Arial" pitchFamily="34" charset="0"/>
              <a:buNone/>
            </a:pPr>
            <a:r>
              <a:rPr lang="th-TH" b="1" dirty="0"/>
              <a:t>	</a:t>
            </a:r>
            <a:r>
              <a:rPr lang="en-US" b="1" dirty="0" smtClean="0"/>
              <a:t>&lt;body&gt;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/>
              <a:t>	</a:t>
            </a:r>
            <a:r>
              <a:rPr lang="en-US" b="1" dirty="0" smtClean="0"/>
              <a:t>	&lt;p&gt;</a:t>
            </a:r>
            <a:r>
              <a:rPr lang="th-TH" b="1" dirty="0" smtClean="0"/>
              <a:t>ข้อความย่อหน้าแรก</a:t>
            </a:r>
            <a:r>
              <a:rPr lang="en-US" b="1" dirty="0" smtClean="0"/>
              <a:t>&lt;/p&gt;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/>
              <a:t>	</a:t>
            </a:r>
            <a:r>
              <a:rPr lang="en-US" b="1" dirty="0" smtClean="0"/>
              <a:t>	</a:t>
            </a:r>
            <a:r>
              <a:rPr lang="en-US" b="1" dirty="0" smtClean="0">
                <a:solidFill>
                  <a:srgbClr val="336600"/>
                </a:solidFill>
              </a:rPr>
              <a:t>&lt;!– </a:t>
            </a:r>
            <a:r>
              <a:rPr lang="th-TH" b="1" dirty="0" smtClean="0">
                <a:solidFill>
                  <a:srgbClr val="336600"/>
                </a:solidFill>
              </a:rPr>
              <a:t>หมายเหตุจะไม่แสดงในหน้า</a:t>
            </a:r>
            <a:r>
              <a:rPr lang="th-TH" b="1" dirty="0" err="1" smtClean="0">
                <a:solidFill>
                  <a:srgbClr val="336600"/>
                </a:solidFill>
              </a:rPr>
              <a:t>เพจ</a:t>
            </a:r>
            <a:r>
              <a:rPr lang="th-TH" b="1" dirty="0" smtClean="0">
                <a:solidFill>
                  <a:srgbClr val="336600"/>
                </a:solidFill>
              </a:rPr>
              <a:t> </a:t>
            </a:r>
            <a:r>
              <a:rPr lang="en-US" b="1" dirty="0" smtClean="0">
                <a:solidFill>
                  <a:srgbClr val="336600"/>
                </a:solidFill>
                <a:sym typeface="Wingdings" panose="05000000000000000000" pitchFamily="2" charset="2"/>
              </a:rPr>
              <a:t></a:t>
            </a:r>
          </a:p>
          <a:p>
            <a:pPr marL="0" indent="0">
              <a:buNone/>
            </a:pPr>
            <a:r>
              <a:rPr lang="en-US" b="1" dirty="0" smtClean="0">
                <a:sym typeface="Wingdings" panose="05000000000000000000" pitchFamily="2" charset="2"/>
              </a:rPr>
              <a:t>		</a:t>
            </a:r>
            <a:r>
              <a:rPr lang="en-US" b="1" dirty="0"/>
              <a:t>&lt;p&gt;</a:t>
            </a:r>
            <a:r>
              <a:rPr lang="th-TH" b="1" dirty="0" smtClean="0"/>
              <a:t>ข้อความย่อหน้าที่ 2</a:t>
            </a:r>
            <a:r>
              <a:rPr lang="en-US" b="1" dirty="0" smtClean="0"/>
              <a:t>&lt;/p&gt;</a:t>
            </a:r>
            <a:r>
              <a:rPr lang="en-US" b="1" dirty="0">
                <a:sym typeface="Wingdings" panose="05000000000000000000" pitchFamily="2" charset="2"/>
              </a:rPr>
              <a:t>	</a:t>
            </a:r>
            <a:r>
              <a:rPr lang="en-US" b="1" dirty="0" smtClean="0">
                <a:sym typeface="Wingdings" panose="05000000000000000000" pitchFamily="2" charset="2"/>
              </a:rPr>
              <a:t>	</a:t>
            </a:r>
            <a:endParaRPr lang="en-US" b="1" dirty="0" smtClean="0"/>
          </a:p>
          <a:p>
            <a:pPr marL="0" indent="0">
              <a:buFont typeface="Arial" pitchFamily="34" charset="0"/>
              <a:buNone/>
            </a:pPr>
            <a:r>
              <a:rPr lang="en-US" b="1" dirty="0"/>
              <a:t>	</a:t>
            </a:r>
            <a:r>
              <a:rPr lang="en-US" b="1" dirty="0" smtClean="0"/>
              <a:t>&lt;/body&gt;</a:t>
            </a: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2905878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4800" b="1" dirty="0" smtClean="0">
                <a:solidFill>
                  <a:srgbClr val="0066CC"/>
                </a:solidFill>
                <a:cs typeface="+mj-cs"/>
              </a:rPr>
              <a:t>การจัดรูปแบบฟอนต์</a:t>
            </a:r>
            <a:endParaRPr lang="th-TH" sz="4800" b="1" dirty="0">
              <a:solidFill>
                <a:srgbClr val="0066CC"/>
              </a:solidFill>
              <a:cs typeface="+mj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h-TH" b="1" dirty="0" smtClean="0"/>
              <a:t>     การ</a:t>
            </a:r>
            <a:r>
              <a:rPr lang="th-TH" b="1" dirty="0"/>
              <a:t>กำหนดแบบตัวอักษรเอกสามารถทำได้โดยใช้ </a:t>
            </a:r>
            <a:r>
              <a:rPr lang="en-US" sz="2800" b="1" dirty="0"/>
              <a:t>Tag&lt;font</a:t>
            </a:r>
            <a:r>
              <a:rPr lang="en-US" sz="2800" b="1" dirty="0" smtClean="0"/>
              <a:t>&gt;</a:t>
            </a:r>
            <a:endParaRPr lang="en-US" b="1" dirty="0" smtClean="0"/>
          </a:p>
          <a:p>
            <a:pPr marL="0" indent="0">
              <a:buNone/>
            </a:pPr>
            <a:r>
              <a:rPr lang="th-TH" b="1" dirty="0" smtClean="0">
                <a:solidFill>
                  <a:srgbClr val="CC0099"/>
                </a:solidFill>
              </a:rPr>
              <a:t>รูปแบบ</a:t>
            </a:r>
          </a:p>
          <a:p>
            <a:pPr marL="0" indent="0">
              <a:buNone/>
            </a:pPr>
            <a:r>
              <a:rPr lang="en-US" sz="2800" b="1" dirty="0"/>
              <a:t>&lt;font face</a:t>
            </a:r>
            <a:r>
              <a:rPr lang="en-US" sz="2800" b="1" dirty="0" smtClean="0"/>
              <a:t>=“</a:t>
            </a:r>
            <a:r>
              <a:rPr lang="th-TH" sz="2800" b="1" dirty="0" smtClean="0"/>
              <a:t>ชื่อฟอนต์</a:t>
            </a:r>
            <a:r>
              <a:rPr lang="en-US" sz="2800" b="1" dirty="0" smtClean="0"/>
              <a:t>“ </a:t>
            </a:r>
            <a:r>
              <a:rPr lang="en-US" sz="2800" b="1" dirty="0"/>
              <a:t>color</a:t>
            </a:r>
            <a:r>
              <a:rPr lang="en-US" sz="2800" b="1" dirty="0" smtClean="0"/>
              <a:t>=“</a:t>
            </a:r>
            <a:r>
              <a:rPr lang="th-TH" sz="2800" b="1" dirty="0" smtClean="0"/>
              <a:t>ชื่อสี</a:t>
            </a:r>
            <a:r>
              <a:rPr lang="en-US" sz="2800" b="1" dirty="0" smtClean="0"/>
              <a:t>/</a:t>
            </a:r>
            <a:r>
              <a:rPr lang="th-TH" sz="2800" b="1" dirty="0" smtClean="0"/>
              <a:t>รหัสสี</a:t>
            </a:r>
            <a:r>
              <a:rPr lang="en-US" sz="2800" b="1" dirty="0" smtClean="0"/>
              <a:t>” </a:t>
            </a:r>
          </a:p>
          <a:p>
            <a:pPr marL="0" indent="0">
              <a:buNone/>
            </a:pPr>
            <a:r>
              <a:rPr lang="en-US" sz="2800" b="1" dirty="0"/>
              <a:t>	</a:t>
            </a:r>
            <a:r>
              <a:rPr lang="en-US" sz="2800" b="1" dirty="0" smtClean="0"/>
              <a:t>		    size=“</a:t>
            </a:r>
            <a:r>
              <a:rPr lang="th-TH" sz="2800" b="1" dirty="0" smtClean="0"/>
              <a:t>ตัวเลขขนาด</a:t>
            </a:r>
            <a:r>
              <a:rPr lang="en-US" sz="2800" b="1" dirty="0" smtClean="0"/>
              <a:t>”&gt;</a:t>
            </a:r>
            <a:endParaRPr lang="th-TH" sz="2800" b="1" dirty="0"/>
          </a:p>
          <a:p>
            <a:pPr marL="0" indent="0">
              <a:buNone/>
            </a:pPr>
            <a:r>
              <a:rPr lang="th-TH" b="1" dirty="0" smtClean="0">
                <a:solidFill>
                  <a:srgbClr val="CC0099"/>
                </a:solidFill>
              </a:rPr>
              <a:t>ตัวอย่าง</a:t>
            </a:r>
          </a:p>
          <a:p>
            <a:pPr marL="0" indent="0">
              <a:buNone/>
            </a:pPr>
            <a:r>
              <a:rPr lang="en-US" sz="2800" b="1" dirty="0" smtClean="0"/>
              <a:t>&lt;font face="</a:t>
            </a:r>
            <a:r>
              <a:rPr lang="en-US" sz="2800" b="1" dirty="0" err="1" smtClean="0"/>
              <a:t>AngsanaUPC</a:t>
            </a:r>
            <a:r>
              <a:rPr lang="en-US" sz="2800" b="1" dirty="0" smtClean="0"/>
              <a:t>“ color=“red” size=“3”&gt;</a:t>
            </a:r>
          </a:p>
          <a:p>
            <a:pPr marL="0" indent="0">
              <a:buNone/>
            </a:pPr>
            <a:r>
              <a:rPr lang="en-US" sz="2800" b="1" dirty="0"/>
              <a:t>	</a:t>
            </a:r>
            <a:r>
              <a:rPr lang="th-TH" sz="2800" b="1" dirty="0" smtClean="0"/>
              <a:t>ข้อความที่แสดง</a:t>
            </a:r>
          </a:p>
          <a:p>
            <a:pPr marL="0" indent="0">
              <a:buNone/>
            </a:pPr>
            <a:r>
              <a:rPr lang="en-US" sz="2800" b="1" dirty="0" smtClean="0"/>
              <a:t>&lt;/font&gt;</a:t>
            </a:r>
            <a:endParaRPr lang="th-TH" sz="2800" b="1" dirty="0"/>
          </a:p>
        </p:txBody>
      </p:sp>
    </p:spTree>
    <p:extLst>
      <p:ext uri="{BB962C8B-B14F-4D97-AF65-F5344CB8AC3E}">
        <p14:creationId xmlns:p14="http://schemas.microsoft.com/office/powerpoint/2010/main" val="2105314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4800" b="1" dirty="0" smtClean="0">
                <a:solidFill>
                  <a:srgbClr val="0066CC"/>
                </a:solidFill>
                <a:cs typeface="+mj-cs"/>
              </a:rPr>
              <a:t>การกำหนดสีพื้น</a:t>
            </a:r>
            <a:r>
              <a:rPr lang="th-TH" sz="4800" b="1" dirty="0" err="1" smtClean="0">
                <a:solidFill>
                  <a:srgbClr val="0066CC"/>
                </a:solidFill>
                <a:cs typeface="+mj-cs"/>
              </a:rPr>
              <a:t>เพจ</a:t>
            </a:r>
            <a:endParaRPr lang="th-TH" sz="4800" b="1" dirty="0">
              <a:solidFill>
                <a:srgbClr val="0066CC"/>
              </a:solidFill>
              <a:cs typeface="+mj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h-TH" b="1" dirty="0" smtClean="0">
                <a:solidFill>
                  <a:srgbClr val="008000"/>
                </a:solidFill>
              </a:rPr>
              <a:t>รูปแบบ</a:t>
            </a:r>
            <a:endParaRPr lang="en-US" b="1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n-US" sz="2400" b="1" dirty="0" smtClean="0"/>
              <a:t>   &lt;body </a:t>
            </a:r>
            <a:r>
              <a:rPr lang="th-TH" sz="2400" b="1" dirty="0" smtClean="0"/>
              <a:t> </a:t>
            </a:r>
            <a:r>
              <a:rPr lang="en-US" sz="2400" b="1" dirty="0" err="1" smtClean="0"/>
              <a:t>bgcolor</a:t>
            </a:r>
            <a:r>
              <a:rPr lang="en-US" sz="2400" b="1" dirty="0" smtClean="0"/>
              <a:t> = "</a:t>
            </a:r>
            <a:r>
              <a:rPr lang="th-TH" sz="2400" b="1" dirty="0" smtClean="0"/>
              <a:t>ชื่อสี"&gt;</a:t>
            </a:r>
          </a:p>
          <a:p>
            <a:pPr marL="0" indent="0">
              <a:buNone/>
            </a:pPr>
            <a:r>
              <a:rPr lang="en-US" sz="2400" b="1" dirty="0" smtClean="0"/>
              <a:t>   </a:t>
            </a:r>
            <a:r>
              <a:rPr lang="en-US" sz="2400" b="1" dirty="0" err="1" smtClean="0"/>
              <a:t>bgcolor</a:t>
            </a:r>
            <a:r>
              <a:rPr lang="en-US" sz="2400" b="1" dirty="0" smtClean="0"/>
              <a:t> </a:t>
            </a:r>
            <a:r>
              <a:rPr lang="th-TH" sz="2400" b="1" dirty="0" smtClean="0"/>
              <a:t>ใช้กำหนดสี</a:t>
            </a:r>
            <a:r>
              <a:rPr lang="th-TH" sz="2400" b="1" dirty="0" err="1" smtClean="0"/>
              <a:t>แบล็ค</a:t>
            </a:r>
            <a:r>
              <a:rPr lang="th-TH" sz="2400" b="1" dirty="0" smtClean="0"/>
              <a:t>กราวด์ของเอกสาร กำหนดได้เพียงครั้งละหนึ่งสี</a:t>
            </a:r>
          </a:p>
          <a:p>
            <a:pPr marL="0" indent="0">
              <a:buNone/>
            </a:pPr>
            <a:r>
              <a:rPr lang="th-TH" sz="2400" b="1" dirty="0" smtClean="0"/>
              <a:t>   ชื่อสีสามารถใช้ชื่อ </a:t>
            </a:r>
            <a:r>
              <a:rPr lang="en-US" sz="2400" b="1" dirty="0" smtClean="0"/>
              <a:t>red, green, blue , yellow </a:t>
            </a:r>
            <a:r>
              <a:rPr lang="th-TH" sz="2400" b="1" dirty="0" smtClean="0"/>
              <a:t>ฯลฯ ได้ หรือใช้รหัสสีเลขฐาน 16</a:t>
            </a:r>
            <a:endParaRPr lang="th-TH" sz="2400" b="1" dirty="0"/>
          </a:p>
          <a:p>
            <a:pPr marL="0" indent="0">
              <a:buNone/>
            </a:pPr>
            <a:r>
              <a:rPr lang="th-TH" b="1" dirty="0" smtClean="0">
                <a:solidFill>
                  <a:srgbClr val="008000"/>
                </a:solidFill>
              </a:rPr>
              <a:t>ตัวอย่าง</a:t>
            </a:r>
          </a:p>
          <a:p>
            <a:pPr marL="0" indent="0">
              <a:buNone/>
            </a:pPr>
            <a:r>
              <a:rPr lang="en-US" sz="2400" b="1" dirty="0" smtClean="0"/>
              <a:t>	&lt;body  </a:t>
            </a:r>
            <a:r>
              <a:rPr lang="en-US" sz="2400" b="1" dirty="0" err="1" smtClean="0"/>
              <a:t>bgcolor</a:t>
            </a:r>
            <a:r>
              <a:rPr lang="en-US" sz="2400" b="1" dirty="0" smtClean="0"/>
              <a:t> = "</a:t>
            </a:r>
            <a:r>
              <a:rPr lang="en-US" sz="2400" b="1" dirty="0" err="1"/>
              <a:t>lightblue</a:t>
            </a:r>
            <a:r>
              <a:rPr lang="en-US" sz="2400" b="1" dirty="0"/>
              <a:t>"&gt;</a:t>
            </a:r>
          </a:p>
          <a:p>
            <a:pPr marL="0" indent="0">
              <a:buNone/>
            </a:pPr>
            <a:r>
              <a:rPr lang="en-US" sz="2400" b="1" dirty="0"/>
              <a:t>   </a:t>
            </a:r>
            <a:r>
              <a:rPr lang="en-US" sz="2400" b="1" dirty="0" smtClean="0"/>
              <a:t>	 </a:t>
            </a:r>
            <a:r>
              <a:rPr lang="th-TH" sz="2400" b="1" dirty="0"/>
              <a:t> </a:t>
            </a:r>
            <a:r>
              <a:rPr lang="th-TH" sz="2400" b="1" dirty="0" smtClean="0"/>
              <a:t> การกำหนดสีพื้น</a:t>
            </a:r>
            <a:r>
              <a:rPr lang="th-TH" sz="2400" b="1" dirty="0"/>
              <a:t>เป็นสี </a:t>
            </a:r>
            <a:r>
              <a:rPr lang="en-US" sz="2400" b="1" dirty="0" err="1"/>
              <a:t>lightblue</a:t>
            </a:r>
            <a:r>
              <a:rPr lang="en-US" sz="2400" b="1" dirty="0"/>
              <a:t> &lt;BR&gt;</a:t>
            </a:r>
          </a:p>
          <a:p>
            <a:pPr marL="0" indent="0">
              <a:buNone/>
            </a:pPr>
            <a:r>
              <a:rPr lang="en-US" sz="2400" b="1" dirty="0" smtClean="0"/>
              <a:t>	&lt;/body&gt;</a:t>
            </a:r>
            <a:endParaRPr lang="en-US" sz="2400" b="1" dirty="0"/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46589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88640"/>
            <a:ext cx="5522995" cy="6547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55411" y="2963942"/>
            <a:ext cx="1181734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Code </a:t>
            </a:r>
            <a:r>
              <a:rPr lang="th-TH" b="1" dirty="0" smtClean="0"/>
              <a:t>สี</a:t>
            </a: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1097316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422803"/>
            <a:ext cx="5544616" cy="6146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9854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HTML </a:t>
            </a:r>
            <a:r>
              <a:rPr lang="th-TH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และ 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Browser</a:t>
            </a:r>
            <a:endParaRPr lang="th-TH" sz="4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HTML </a:t>
            </a:r>
            <a:r>
              <a:rPr lang="th-TH" b="1" dirty="0" smtClean="0"/>
              <a:t>ย่อมาจาก </a:t>
            </a:r>
            <a:r>
              <a:rPr lang="en-US" b="1" dirty="0" smtClean="0"/>
              <a:t>Hypertext Markup Language </a:t>
            </a:r>
            <a:r>
              <a:rPr lang="th-TH" b="1" dirty="0" smtClean="0"/>
              <a:t>เป็นภาษาคอมพิวเตอร์ที่ใช้สร้างเว็บ</a:t>
            </a:r>
            <a:r>
              <a:rPr lang="th-TH" b="1" dirty="0" err="1" smtClean="0"/>
              <a:t>เพจ</a:t>
            </a:r>
            <a:r>
              <a:rPr lang="th-TH" b="1" dirty="0" smtClean="0"/>
              <a:t> มีนามสกุลไฟล์เป็น </a:t>
            </a:r>
            <a:r>
              <a:rPr lang="en-US" b="1" dirty="0" smtClean="0"/>
              <a:t>.</a:t>
            </a:r>
            <a:r>
              <a:rPr lang="en-US" b="1" dirty="0" err="1" smtClean="0"/>
              <a:t>htm</a:t>
            </a:r>
            <a:r>
              <a:rPr lang="en-US" b="1" dirty="0" smtClean="0"/>
              <a:t> </a:t>
            </a:r>
            <a:r>
              <a:rPr lang="th-TH" b="1" dirty="0" smtClean="0"/>
              <a:t>หรือ </a:t>
            </a:r>
            <a:r>
              <a:rPr lang="en-US" b="1" dirty="0" smtClean="0"/>
              <a:t>.html </a:t>
            </a:r>
            <a:r>
              <a:rPr lang="th-TH" b="1" dirty="0" smtClean="0"/>
              <a:t>ข้อความที่อยู่ในไฟล์ </a:t>
            </a:r>
            <a:r>
              <a:rPr lang="en-US" b="1" dirty="0" smtClean="0"/>
              <a:t>HTML </a:t>
            </a:r>
            <a:r>
              <a:rPr lang="th-TH" b="1" dirty="0" smtClean="0"/>
              <a:t>โดยจะใช้</a:t>
            </a:r>
            <a:r>
              <a:rPr lang="th-TH" b="1" dirty="0" err="1" smtClean="0"/>
              <a:t>แท็ก</a:t>
            </a:r>
            <a:r>
              <a:rPr lang="th-TH" b="1" dirty="0" smtClean="0"/>
              <a:t> (</a:t>
            </a:r>
            <a:r>
              <a:rPr lang="en-US" b="1" dirty="0" smtClean="0"/>
              <a:t>tag) </a:t>
            </a:r>
            <a:r>
              <a:rPr lang="th-TH" b="1" dirty="0" smtClean="0"/>
              <a:t>เป็นตัวกำหนรูปแบบการแสดงผล</a:t>
            </a:r>
          </a:p>
          <a:p>
            <a:r>
              <a:rPr lang="en-US" b="1" dirty="0" smtClean="0"/>
              <a:t>Browser </a:t>
            </a:r>
            <a:r>
              <a:rPr lang="th-TH" b="1" dirty="0" smtClean="0"/>
              <a:t>หรือ </a:t>
            </a:r>
            <a:r>
              <a:rPr lang="en-US" b="1" dirty="0" smtClean="0"/>
              <a:t>Web Browser </a:t>
            </a:r>
            <a:r>
              <a:rPr lang="th-TH" b="1" dirty="0" smtClean="0"/>
              <a:t>จะใช้แปลโค้ด </a:t>
            </a:r>
            <a:r>
              <a:rPr lang="en-US" b="1" dirty="0" smtClean="0"/>
              <a:t>html </a:t>
            </a:r>
            <a:r>
              <a:rPr lang="th-TH" b="1" dirty="0" smtClean="0"/>
              <a:t>ให้กลายเป็นเว็บ</a:t>
            </a:r>
            <a:r>
              <a:rPr lang="th-TH" b="1" dirty="0" err="1" smtClean="0"/>
              <a:t>เพจ</a:t>
            </a:r>
            <a:r>
              <a:rPr lang="th-TH" b="1" dirty="0" smtClean="0"/>
              <a:t> ตัวอย่าง เช่น </a:t>
            </a:r>
            <a:r>
              <a:rPr lang="en-US" b="1" dirty="0" smtClean="0"/>
              <a:t>Microsoft Edge, Chrome, Firefox, Opera </a:t>
            </a:r>
            <a:r>
              <a:rPr lang="th-TH" b="1" dirty="0" smtClean="0"/>
              <a:t>เป็นต้น</a:t>
            </a: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297065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60647"/>
            <a:ext cx="5472608" cy="6154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2000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4800" b="1" dirty="0" smtClean="0">
                <a:solidFill>
                  <a:srgbClr val="0066CC"/>
                </a:solidFill>
                <a:cs typeface="+mj-cs"/>
              </a:rPr>
              <a:t>การกำหนดรูปภาพพื้นหลัง</a:t>
            </a:r>
            <a:endParaRPr lang="th-TH" sz="4800" b="1" dirty="0">
              <a:solidFill>
                <a:srgbClr val="0066CC"/>
              </a:solidFill>
              <a:cs typeface="+mj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h-TH" b="1" dirty="0" smtClean="0">
                <a:solidFill>
                  <a:srgbClr val="008000"/>
                </a:solidFill>
              </a:rPr>
              <a:t>รูปแบบ</a:t>
            </a:r>
            <a:endParaRPr lang="en-US" b="1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n-US" sz="2400" b="1" dirty="0" smtClean="0"/>
              <a:t>   &lt;body </a:t>
            </a:r>
            <a:r>
              <a:rPr lang="th-TH" sz="2400" b="1" dirty="0" smtClean="0"/>
              <a:t> </a:t>
            </a:r>
            <a:r>
              <a:rPr lang="en-US" sz="2400" b="1" dirty="0" smtClean="0"/>
              <a:t>background ="</a:t>
            </a:r>
            <a:r>
              <a:rPr lang="th-TH" sz="2400" b="1" dirty="0" smtClean="0"/>
              <a:t>ชื่อรูปภาพ"&gt;</a:t>
            </a:r>
          </a:p>
          <a:p>
            <a:pPr marL="0" indent="0">
              <a:buNone/>
            </a:pPr>
            <a:r>
              <a:rPr lang="th-TH" b="1" dirty="0" smtClean="0">
                <a:solidFill>
                  <a:srgbClr val="008000"/>
                </a:solidFill>
              </a:rPr>
              <a:t>ตัวอย่าง</a:t>
            </a:r>
          </a:p>
          <a:p>
            <a:pPr marL="0" indent="0">
              <a:buNone/>
            </a:pPr>
            <a:r>
              <a:rPr lang="en-US" sz="2400" b="1" dirty="0" smtClean="0"/>
              <a:t>	&lt;body background =“001.jpg"&gt;</a:t>
            </a:r>
            <a:r>
              <a:rPr lang="en-US" sz="2400" b="1" dirty="0"/>
              <a:t> </a:t>
            </a:r>
            <a:endParaRPr lang="en-US" sz="2400" b="1" dirty="0" smtClean="0"/>
          </a:p>
          <a:p>
            <a:pPr marL="0" indent="0">
              <a:buNone/>
            </a:pPr>
            <a:r>
              <a:rPr lang="en-US" sz="2400" b="1" dirty="0" smtClean="0"/>
              <a:t>	</a:t>
            </a:r>
            <a:endParaRPr lang="en-US" sz="2400" b="1" dirty="0"/>
          </a:p>
          <a:p>
            <a:pPr marL="0" indent="0">
              <a:buNone/>
            </a:pPr>
            <a:r>
              <a:rPr lang="en-US" sz="2400" b="1" dirty="0" smtClean="0"/>
              <a:t>	&lt;/body&gt;</a:t>
            </a:r>
            <a:endParaRPr lang="en-US" sz="2400" b="1" dirty="0"/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819409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b="1" dirty="0" smtClean="0">
                <a:solidFill>
                  <a:srgbClr val="0066CC"/>
                </a:solidFill>
                <a:cs typeface="+mj-cs"/>
              </a:rPr>
              <a:t>แสดงรูปภาพด้วย</a:t>
            </a:r>
            <a:r>
              <a:rPr lang="th-TH" b="1" dirty="0" err="1" smtClean="0">
                <a:solidFill>
                  <a:srgbClr val="0066CC"/>
                </a:solidFill>
                <a:cs typeface="+mj-cs"/>
              </a:rPr>
              <a:t>แท็ก</a:t>
            </a:r>
            <a:r>
              <a:rPr lang="th-TH" b="1" dirty="0" smtClean="0">
                <a:solidFill>
                  <a:srgbClr val="0066CC"/>
                </a:solidFill>
                <a:cs typeface="+mj-cs"/>
              </a:rPr>
              <a:t> </a:t>
            </a:r>
            <a:r>
              <a:rPr lang="en-US" b="1" dirty="0" smtClean="0">
                <a:solidFill>
                  <a:srgbClr val="0066CC"/>
                </a:solidFill>
                <a:cs typeface="+mj-cs"/>
              </a:rPr>
              <a:t>&lt;</a:t>
            </a:r>
            <a:r>
              <a:rPr lang="en-US" b="1" dirty="0" err="1" smtClean="0">
                <a:solidFill>
                  <a:srgbClr val="0066CC"/>
                </a:solidFill>
                <a:cs typeface="+mj-cs"/>
              </a:rPr>
              <a:t>img</a:t>
            </a:r>
            <a:r>
              <a:rPr lang="en-US" b="1" dirty="0" smtClean="0">
                <a:solidFill>
                  <a:srgbClr val="0066CC"/>
                </a:solidFill>
                <a:cs typeface="+mj-cs"/>
              </a:rPr>
              <a:t>&gt;</a:t>
            </a:r>
            <a:endParaRPr lang="th-TH" b="1" dirty="0">
              <a:solidFill>
                <a:srgbClr val="0066CC"/>
              </a:solidFill>
              <a:cs typeface="+mj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h-TH" b="1" dirty="0">
                <a:solidFill>
                  <a:srgbClr val="008000"/>
                </a:solidFill>
              </a:rPr>
              <a:t>รูปแบบ</a:t>
            </a:r>
            <a:endParaRPr lang="en-US" b="1" dirty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n-US" b="1" dirty="0"/>
              <a:t>   </a:t>
            </a:r>
            <a:r>
              <a:rPr lang="en-US" b="1" dirty="0" smtClean="0"/>
              <a:t>&lt;</a:t>
            </a:r>
            <a:r>
              <a:rPr lang="en-US" b="1" dirty="0" err="1" smtClean="0"/>
              <a:t>img</a:t>
            </a:r>
            <a:r>
              <a:rPr lang="en-US" b="1" dirty="0" smtClean="0"/>
              <a:t> </a:t>
            </a:r>
            <a:r>
              <a:rPr lang="en-US" b="1" dirty="0" err="1" smtClean="0"/>
              <a:t>src</a:t>
            </a:r>
            <a:r>
              <a:rPr lang="en-US" b="1" dirty="0" smtClean="0"/>
              <a:t> </a:t>
            </a:r>
            <a:r>
              <a:rPr lang="en-US" b="1" dirty="0"/>
              <a:t>="</a:t>
            </a:r>
            <a:r>
              <a:rPr lang="th-TH" b="1" dirty="0"/>
              <a:t>ชื่อรูปภาพ"&gt;</a:t>
            </a:r>
          </a:p>
          <a:p>
            <a:pPr marL="0" indent="0">
              <a:buNone/>
            </a:pPr>
            <a:r>
              <a:rPr lang="th-TH" b="1" dirty="0">
                <a:solidFill>
                  <a:srgbClr val="008000"/>
                </a:solidFill>
              </a:rPr>
              <a:t>ตัวอย่าง</a:t>
            </a:r>
          </a:p>
          <a:p>
            <a:pPr marL="0" indent="0">
              <a:buNone/>
            </a:pPr>
            <a:r>
              <a:rPr lang="en-US" b="1" dirty="0"/>
              <a:t>	&lt;</a:t>
            </a:r>
            <a:r>
              <a:rPr lang="en-US" b="1" dirty="0" smtClean="0"/>
              <a:t>body&gt;</a:t>
            </a:r>
            <a:r>
              <a:rPr lang="en-US" b="1" dirty="0"/>
              <a:t> 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	&lt;</a:t>
            </a:r>
            <a:r>
              <a:rPr lang="en-US" b="1" dirty="0" err="1" smtClean="0"/>
              <a:t>img</a:t>
            </a:r>
            <a:r>
              <a:rPr lang="en-US" b="1" dirty="0" smtClean="0"/>
              <a:t> </a:t>
            </a:r>
            <a:r>
              <a:rPr lang="en-US" b="1" dirty="0" err="1" smtClean="0"/>
              <a:t>src</a:t>
            </a:r>
            <a:r>
              <a:rPr lang="en-US" b="1" dirty="0" smtClean="0"/>
              <a:t> = “P01.jpg”&gt;</a:t>
            </a:r>
            <a:endParaRPr lang="en-US" b="1" dirty="0"/>
          </a:p>
          <a:p>
            <a:pPr marL="0" indent="0">
              <a:buNone/>
            </a:pPr>
            <a:r>
              <a:rPr lang="en-US" b="1" dirty="0"/>
              <a:t>	&lt;/body&gt;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761471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b="1" dirty="0" smtClean="0">
                <a:solidFill>
                  <a:srgbClr val="0066CC"/>
                </a:solidFill>
                <a:cs typeface="+mj-cs"/>
              </a:rPr>
              <a:t>สร้าง</a:t>
            </a:r>
            <a:r>
              <a:rPr lang="th-TH" b="1" dirty="0" err="1" smtClean="0">
                <a:solidFill>
                  <a:srgbClr val="0066CC"/>
                </a:solidFill>
                <a:cs typeface="+mj-cs"/>
              </a:rPr>
              <a:t>ลิงก์</a:t>
            </a:r>
            <a:r>
              <a:rPr lang="th-TH" b="1" dirty="0" smtClean="0">
                <a:solidFill>
                  <a:srgbClr val="0066CC"/>
                </a:solidFill>
                <a:cs typeface="+mj-cs"/>
              </a:rPr>
              <a:t>ด้วย</a:t>
            </a:r>
            <a:r>
              <a:rPr lang="th-TH" b="1" dirty="0" err="1" smtClean="0">
                <a:solidFill>
                  <a:srgbClr val="0066CC"/>
                </a:solidFill>
                <a:cs typeface="+mj-cs"/>
              </a:rPr>
              <a:t>แท็ก</a:t>
            </a:r>
            <a:r>
              <a:rPr lang="th-TH" b="1" dirty="0" smtClean="0">
                <a:solidFill>
                  <a:srgbClr val="0066CC"/>
                </a:solidFill>
                <a:cs typeface="+mj-cs"/>
              </a:rPr>
              <a:t> </a:t>
            </a:r>
            <a:r>
              <a:rPr lang="en-US" b="1" dirty="0" smtClean="0">
                <a:solidFill>
                  <a:srgbClr val="0066CC"/>
                </a:solidFill>
                <a:cs typeface="+mj-cs"/>
              </a:rPr>
              <a:t>&lt;a&gt;</a:t>
            </a:r>
            <a:endParaRPr lang="th-TH" b="1" dirty="0">
              <a:solidFill>
                <a:srgbClr val="0066CC"/>
              </a:solidFill>
              <a:cs typeface="+mj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1125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h-TH" b="1" dirty="0" smtClean="0"/>
              <a:t>	การสร้าง</a:t>
            </a:r>
            <a:r>
              <a:rPr lang="th-TH" b="1" dirty="0" err="1" smtClean="0"/>
              <a:t>ลิงก์</a:t>
            </a:r>
            <a:r>
              <a:rPr lang="th-TH" b="1" dirty="0" smtClean="0"/>
              <a:t>เพื่อเชื่อมโยงระหว่าง</a:t>
            </a:r>
            <a:r>
              <a:rPr lang="th-TH" b="1" dirty="0" err="1" smtClean="0"/>
              <a:t>เพจ</a:t>
            </a:r>
            <a:r>
              <a:rPr lang="th-TH" b="1" dirty="0" smtClean="0"/>
              <a:t>ใช้</a:t>
            </a:r>
            <a:r>
              <a:rPr lang="th-TH" b="1" dirty="0" err="1" smtClean="0"/>
              <a:t>แท็ก</a:t>
            </a:r>
            <a:r>
              <a:rPr lang="th-TH" b="1" dirty="0" smtClean="0"/>
              <a:t> </a:t>
            </a:r>
            <a:r>
              <a:rPr lang="en-US" b="1" dirty="0" smtClean="0"/>
              <a:t>&lt;a&gt;</a:t>
            </a:r>
          </a:p>
          <a:p>
            <a:pPr marL="0" indent="0">
              <a:buNone/>
            </a:pPr>
            <a:r>
              <a:rPr lang="th-TH" b="1" dirty="0" smtClean="0">
                <a:solidFill>
                  <a:srgbClr val="008000"/>
                </a:solidFill>
              </a:rPr>
              <a:t>รูปแบบ</a:t>
            </a:r>
            <a:endParaRPr lang="en-US" b="1" dirty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th-TH" b="1" dirty="0" smtClean="0"/>
              <a:t>	</a:t>
            </a:r>
            <a:r>
              <a:rPr lang="en-US" b="1" dirty="0" smtClean="0"/>
              <a:t>&lt;a </a:t>
            </a:r>
            <a:r>
              <a:rPr lang="en-US" b="1" dirty="0" err="1" smtClean="0"/>
              <a:t>href</a:t>
            </a:r>
            <a:r>
              <a:rPr lang="en-US" b="1" dirty="0" smtClean="0"/>
              <a:t> = “</a:t>
            </a:r>
            <a:r>
              <a:rPr lang="th-TH" b="1" dirty="0" smtClean="0"/>
              <a:t>ไฟล์</a:t>
            </a:r>
            <a:r>
              <a:rPr lang="th-TH" b="1" dirty="0" err="1" smtClean="0"/>
              <a:t>เพจ</a:t>
            </a:r>
            <a:r>
              <a:rPr lang="en-US" b="1" dirty="0"/>
              <a:t>/</a:t>
            </a:r>
            <a:r>
              <a:rPr lang="en-US" b="1" dirty="0" err="1" smtClean="0"/>
              <a:t>url</a:t>
            </a:r>
            <a:r>
              <a:rPr lang="en-US" b="1" dirty="0" smtClean="0"/>
              <a:t>”&gt;</a:t>
            </a:r>
            <a:r>
              <a:rPr lang="th-TH" b="1" dirty="0" smtClean="0"/>
              <a:t>ข้อความ</a:t>
            </a:r>
            <a:r>
              <a:rPr lang="en-US" b="1" dirty="0" smtClean="0"/>
              <a:t>&lt;/a&gt;</a:t>
            </a:r>
          </a:p>
          <a:p>
            <a:pPr marL="0" indent="0">
              <a:buNone/>
            </a:pPr>
            <a:r>
              <a:rPr lang="th-TH" b="1" dirty="0" smtClean="0">
                <a:solidFill>
                  <a:srgbClr val="008000"/>
                </a:solidFill>
              </a:rPr>
              <a:t>ตัวอย่าง</a:t>
            </a:r>
          </a:p>
          <a:p>
            <a:pPr marL="457200" lvl="1" indent="0">
              <a:buNone/>
            </a:pPr>
            <a:r>
              <a:rPr lang="en-US" b="1" dirty="0" smtClean="0"/>
              <a:t>&lt;a </a:t>
            </a:r>
            <a:r>
              <a:rPr lang="en-US" b="1" dirty="0" err="1" smtClean="0"/>
              <a:t>href</a:t>
            </a:r>
            <a:r>
              <a:rPr lang="en-US" b="1" dirty="0" smtClean="0"/>
              <a:t> = “display.html”&gt;</a:t>
            </a:r>
            <a:r>
              <a:rPr lang="th-TH" b="1" dirty="0" smtClean="0"/>
              <a:t>เชื่องโยงไป</a:t>
            </a:r>
            <a:r>
              <a:rPr lang="th-TH" b="1" dirty="0" err="1" smtClean="0"/>
              <a:t>เพจ</a:t>
            </a:r>
            <a:r>
              <a:rPr lang="en-US" b="1" dirty="0" smtClean="0"/>
              <a:t>&lt;/a&gt;</a:t>
            </a:r>
          </a:p>
          <a:p>
            <a:pPr marL="457200" lvl="1" indent="0">
              <a:buNone/>
            </a:pPr>
            <a:r>
              <a:rPr lang="en-US" b="1" dirty="0" smtClean="0"/>
              <a:t>&lt;</a:t>
            </a:r>
            <a:r>
              <a:rPr lang="en-US" b="1" dirty="0" err="1" smtClean="0"/>
              <a:t>br</a:t>
            </a:r>
            <a:r>
              <a:rPr lang="en-US" b="1" dirty="0" smtClean="0"/>
              <a:t>&gt;</a:t>
            </a:r>
          </a:p>
          <a:p>
            <a:pPr marL="457200" lvl="1" indent="0">
              <a:buNone/>
            </a:pPr>
            <a:r>
              <a:rPr lang="en-US" b="1" dirty="0" smtClean="0">
                <a:solidFill>
                  <a:srgbClr val="002060"/>
                </a:solidFill>
              </a:rPr>
              <a:t>&lt;a </a:t>
            </a:r>
            <a:r>
              <a:rPr lang="en-US" b="1" dirty="0" err="1" smtClean="0">
                <a:solidFill>
                  <a:srgbClr val="002060"/>
                </a:solidFill>
              </a:rPr>
              <a:t>href</a:t>
            </a:r>
            <a:r>
              <a:rPr lang="en-US" b="1" dirty="0" smtClean="0">
                <a:solidFill>
                  <a:srgbClr val="002060"/>
                </a:solidFill>
              </a:rPr>
              <a:t> = “https://google.com”</a:t>
            </a:r>
          </a:p>
          <a:p>
            <a:pPr marL="457200" lvl="1" indent="0">
              <a:buNone/>
            </a:pPr>
            <a:r>
              <a:rPr lang="en-US" b="1" dirty="0" smtClean="0">
                <a:solidFill>
                  <a:srgbClr val="002060"/>
                </a:solidFill>
              </a:rPr>
              <a:t> target = “_blank”&gt;www.google.com&lt;/a&gt;</a:t>
            </a:r>
          </a:p>
          <a:p>
            <a:pPr marL="457200" lvl="1" indent="0">
              <a:buNone/>
            </a:pPr>
            <a:r>
              <a:rPr lang="en-US" b="1" dirty="0" smtClean="0"/>
              <a:t>&lt;</a:t>
            </a:r>
            <a:r>
              <a:rPr lang="en-US" b="1" dirty="0" err="1" smtClean="0"/>
              <a:t>br</a:t>
            </a:r>
            <a:r>
              <a:rPr lang="en-US" b="1" dirty="0" smtClean="0"/>
              <a:t>&gt;</a:t>
            </a:r>
          </a:p>
          <a:p>
            <a:pPr marL="457200" lvl="1" indent="0">
              <a:buNone/>
            </a:pPr>
            <a:r>
              <a:rPr lang="en-US" b="1" dirty="0" smtClean="0"/>
              <a:t>&lt;a </a:t>
            </a:r>
            <a:r>
              <a:rPr lang="en-US" b="1" dirty="0" err="1" smtClean="0"/>
              <a:t>href</a:t>
            </a:r>
            <a:r>
              <a:rPr lang="en-US" b="1" dirty="0" smtClean="0"/>
              <a:t> = “view.html”&gt;&lt;</a:t>
            </a:r>
            <a:r>
              <a:rPr lang="en-US" b="1" dirty="0" err="1" smtClean="0"/>
              <a:t>img</a:t>
            </a:r>
            <a:r>
              <a:rPr lang="en-US" b="1" dirty="0" smtClean="0"/>
              <a:t> </a:t>
            </a:r>
            <a:r>
              <a:rPr lang="en-US" b="1" dirty="0" err="1" smtClean="0"/>
              <a:t>src</a:t>
            </a:r>
            <a:r>
              <a:rPr lang="en-US" b="1" dirty="0" smtClean="0"/>
              <a:t>=“view.jpg”&gt;&lt;/a&gt;</a:t>
            </a:r>
          </a:p>
          <a:p>
            <a:pPr marL="457200" lvl="1" indent="0">
              <a:buNone/>
            </a:pP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3413464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b="1" dirty="0" smtClean="0">
                <a:solidFill>
                  <a:srgbClr val="0066CC"/>
                </a:solidFill>
                <a:cs typeface="+mj-cs"/>
              </a:rPr>
              <a:t>แสดงไฟล์เสียงด้วย</a:t>
            </a:r>
            <a:r>
              <a:rPr lang="th-TH" b="1" dirty="0" err="1" smtClean="0">
                <a:solidFill>
                  <a:srgbClr val="0066CC"/>
                </a:solidFill>
                <a:cs typeface="+mj-cs"/>
              </a:rPr>
              <a:t>แท็ก</a:t>
            </a:r>
            <a:r>
              <a:rPr lang="th-TH" b="1" dirty="0" smtClean="0">
                <a:solidFill>
                  <a:srgbClr val="0066CC"/>
                </a:solidFill>
                <a:cs typeface="+mj-cs"/>
              </a:rPr>
              <a:t> </a:t>
            </a:r>
            <a:r>
              <a:rPr lang="en-US" sz="4000" b="1" dirty="0" smtClean="0">
                <a:solidFill>
                  <a:srgbClr val="0066CC"/>
                </a:solidFill>
                <a:cs typeface="+mj-cs"/>
              </a:rPr>
              <a:t>&lt;audio&gt;</a:t>
            </a:r>
            <a:endParaRPr lang="th-TH" sz="4000" b="1" dirty="0">
              <a:solidFill>
                <a:srgbClr val="0066CC"/>
              </a:solidFill>
              <a:cs typeface="+mj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pPr marL="0" indent="0">
              <a:buNone/>
            </a:pPr>
            <a:r>
              <a:rPr lang="th-TH" sz="2800" b="1" dirty="0">
                <a:solidFill>
                  <a:srgbClr val="008000"/>
                </a:solidFill>
              </a:rPr>
              <a:t>รูปแบบ</a:t>
            </a:r>
            <a:endParaRPr lang="en-US" sz="2800" b="1" dirty="0">
              <a:solidFill>
                <a:srgbClr val="008000"/>
              </a:solidFill>
            </a:endParaRPr>
          </a:p>
          <a:p>
            <a:pPr marL="0" indent="0" algn="ctr">
              <a:buNone/>
            </a:pPr>
            <a:r>
              <a:rPr lang="en-US" sz="2400" b="1" dirty="0" smtClean="0"/>
              <a:t>&lt;audio </a:t>
            </a:r>
            <a:r>
              <a:rPr lang="en-US" sz="2400" b="1" dirty="0" err="1"/>
              <a:t>src</a:t>
            </a:r>
            <a:r>
              <a:rPr lang="en-US" sz="2400" b="1" dirty="0"/>
              <a:t> = “</a:t>
            </a:r>
            <a:r>
              <a:rPr lang="th-TH" sz="2400" b="1" dirty="0"/>
              <a:t>ชื่อ</a:t>
            </a:r>
            <a:r>
              <a:rPr lang="th-TH" sz="2400" b="1" dirty="0" smtClean="0"/>
              <a:t>ไฟล์เสียง</a:t>
            </a:r>
            <a:r>
              <a:rPr lang="en-US" sz="2400" b="1" dirty="0" smtClean="0"/>
              <a:t>”  </a:t>
            </a:r>
            <a:r>
              <a:rPr lang="en-US" sz="2400" b="1" dirty="0"/>
              <a:t>controls = “controls</a:t>
            </a:r>
            <a:r>
              <a:rPr lang="en-US" sz="2400" b="1" dirty="0" smtClean="0"/>
              <a:t>”&gt;&lt;/audio&gt;</a:t>
            </a:r>
            <a:endParaRPr lang="en-US" sz="2400" b="1" dirty="0"/>
          </a:p>
          <a:p>
            <a:pPr marL="0" indent="0">
              <a:buNone/>
            </a:pPr>
            <a:r>
              <a:rPr lang="th-TH" sz="2800" b="1" dirty="0" smtClean="0">
                <a:solidFill>
                  <a:srgbClr val="CC0099"/>
                </a:solidFill>
              </a:rPr>
              <a:t>ตัวอย่าง</a:t>
            </a:r>
            <a:endParaRPr lang="th-TH" sz="2800" b="1" dirty="0">
              <a:solidFill>
                <a:srgbClr val="CC0099"/>
              </a:solidFill>
            </a:endParaRPr>
          </a:p>
          <a:p>
            <a:pPr marL="0" indent="0">
              <a:buNone/>
            </a:pPr>
            <a:r>
              <a:rPr lang="th-TH" sz="2800" b="1" dirty="0"/>
              <a:t>     </a:t>
            </a:r>
            <a:r>
              <a:rPr lang="en-US" sz="2400" b="1" dirty="0" smtClean="0"/>
              <a:t>&lt;audio </a:t>
            </a:r>
            <a:r>
              <a:rPr lang="en-US" sz="2400" b="1" dirty="0" err="1"/>
              <a:t>src</a:t>
            </a:r>
            <a:r>
              <a:rPr lang="en-US" sz="2400" b="1" dirty="0" smtClean="0"/>
              <a:t>=“sound.mp3” </a:t>
            </a:r>
            <a:r>
              <a:rPr lang="en-US" sz="2400" b="1" dirty="0"/>
              <a:t>controls=“controls</a:t>
            </a:r>
            <a:r>
              <a:rPr lang="en-US" sz="2400" b="1" smtClean="0"/>
              <a:t>”&gt;&lt;/audio&gt;</a:t>
            </a:r>
            <a:endParaRPr lang="en-US" sz="2400" b="1" dirty="0"/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73535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b="1" dirty="0" smtClean="0">
                <a:solidFill>
                  <a:srgbClr val="0066CC"/>
                </a:solidFill>
                <a:cs typeface="+mj-cs"/>
              </a:rPr>
              <a:t>แสดงไฟล์วิดีโอด้วย</a:t>
            </a:r>
            <a:r>
              <a:rPr lang="th-TH" b="1" dirty="0" err="1" smtClean="0">
                <a:solidFill>
                  <a:srgbClr val="0066CC"/>
                </a:solidFill>
                <a:cs typeface="+mj-cs"/>
              </a:rPr>
              <a:t>แท็ก</a:t>
            </a:r>
            <a:r>
              <a:rPr lang="th-TH" b="1" dirty="0" smtClean="0">
                <a:solidFill>
                  <a:srgbClr val="0066CC"/>
                </a:solidFill>
                <a:cs typeface="+mj-cs"/>
              </a:rPr>
              <a:t> </a:t>
            </a:r>
            <a:r>
              <a:rPr lang="en-US" b="1" dirty="0" smtClean="0">
                <a:solidFill>
                  <a:srgbClr val="0066CC"/>
                </a:solidFill>
                <a:cs typeface="+mj-cs"/>
              </a:rPr>
              <a:t>&lt;video&gt;</a:t>
            </a:r>
            <a:endParaRPr lang="th-TH" b="1" dirty="0">
              <a:solidFill>
                <a:srgbClr val="0066CC"/>
              </a:solidFill>
              <a:cs typeface="+mj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b="1" dirty="0" smtClean="0">
                <a:solidFill>
                  <a:srgbClr val="008000"/>
                </a:solidFill>
              </a:rPr>
              <a:t>รูปแบบ</a:t>
            </a:r>
            <a:endParaRPr lang="en-US" b="1" dirty="0" smtClean="0">
              <a:solidFill>
                <a:srgbClr val="008000"/>
              </a:solidFill>
            </a:endParaRPr>
          </a:p>
          <a:p>
            <a:pPr marL="0" indent="0" algn="ctr">
              <a:buNone/>
            </a:pPr>
            <a:r>
              <a:rPr lang="en-US" sz="2500" b="1" dirty="0" smtClean="0"/>
              <a:t>&lt;video </a:t>
            </a:r>
            <a:r>
              <a:rPr lang="en-US" sz="2500" b="1" dirty="0" err="1" smtClean="0"/>
              <a:t>src</a:t>
            </a:r>
            <a:r>
              <a:rPr lang="en-US" sz="2500" b="1" dirty="0" smtClean="0"/>
              <a:t> = “</a:t>
            </a:r>
            <a:r>
              <a:rPr lang="th-TH" sz="2500" b="1" dirty="0" smtClean="0"/>
              <a:t>ชื่อไฟล์วิดีโอ</a:t>
            </a:r>
            <a:r>
              <a:rPr lang="en-US" sz="2500" b="1" dirty="0" smtClean="0"/>
              <a:t>”  controls = “controls”&gt;&lt;/video&gt;</a:t>
            </a:r>
          </a:p>
          <a:p>
            <a:pPr marL="0" indent="0">
              <a:buNone/>
            </a:pPr>
            <a:r>
              <a:rPr lang="th-TH" sz="2800" b="1" dirty="0" smtClean="0">
                <a:solidFill>
                  <a:srgbClr val="CC0099"/>
                </a:solidFill>
              </a:rPr>
              <a:t>ตัวอย่างที่ 1</a:t>
            </a:r>
          </a:p>
          <a:p>
            <a:pPr marL="0" indent="0">
              <a:buNone/>
            </a:pPr>
            <a:r>
              <a:rPr lang="th-TH" sz="2500" b="1" dirty="0" smtClean="0"/>
              <a:t>     </a:t>
            </a:r>
            <a:r>
              <a:rPr lang="en-US" sz="2500" b="1" dirty="0" smtClean="0"/>
              <a:t>&lt;video </a:t>
            </a:r>
            <a:r>
              <a:rPr lang="en-US" sz="2500" b="1" dirty="0" err="1" smtClean="0"/>
              <a:t>src</a:t>
            </a:r>
            <a:r>
              <a:rPr lang="en-US" sz="2500" b="1" dirty="0" smtClean="0"/>
              <a:t>=“car.mp4” controls=“controls”&gt;&lt;/video&gt;</a:t>
            </a:r>
          </a:p>
          <a:p>
            <a:pPr marL="0" indent="0">
              <a:buNone/>
            </a:pPr>
            <a:r>
              <a:rPr lang="th-TH" sz="2800" b="1" dirty="0">
                <a:solidFill>
                  <a:srgbClr val="CC0099"/>
                </a:solidFill>
              </a:rPr>
              <a:t>ตัวอย่างที่ </a:t>
            </a:r>
            <a:r>
              <a:rPr lang="th-TH" sz="2800" b="1" dirty="0" smtClean="0">
                <a:solidFill>
                  <a:srgbClr val="CC0099"/>
                </a:solidFill>
              </a:rPr>
              <a:t>2</a:t>
            </a:r>
            <a:endParaRPr lang="th-TH" sz="2800" b="1" dirty="0">
              <a:solidFill>
                <a:srgbClr val="CC0099"/>
              </a:solidFill>
            </a:endParaRPr>
          </a:p>
          <a:p>
            <a:pPr marL="0" indent="0">
              <a:buNone/>
            </a:pPr>
            <a:r>
              <a:rPr lang="th-TH" sz="2500" b="1" dirty="0"/>
              <a:t>     </a:t>
            </a:r>
            <a:r>
              <a:rPr lang="en-US" sz="2500" b="1" dirty="0"/>
              <a:t>&lt;video </a:t>
            </a:r>
            <a:r>
              <a:rPr lang="en-US" sz="2500" b="1" dirty="0" err="1"/>
              <a:t>src</a:t>
            </a:r>
            <a:r>
              <a:rPr lang="en-US" sz="2500" b="1" dirty="0"/>
              <a:t>=“car.mp4” controls=“controls</a:t>
            </a:r>
            <a:r>
              <a:rPr lang="en-US" sz="2500" b="1" dirty="0" smtClean="0"/>
              <a:t>” preload=“auto” </a:t>
            </a:r>
            <a:r>
              <a:rPr lang="en-US" sz="2500" b="1" dirty="0" err="1" smtClean="0"/>
              <a:t>autoplay</a:t>
            </a:r>
            <a:r>
              <a:rPr lang="en-US" sz="2500" b="1" dirty="0" smtClean="0"/>
              <a:t> loop&gt;&lt;/</a:t>
            </a:r>
            <a:r>
              <a:rPr lang="en-US" sz="2500" b="1" dirty="0"/>
              <a:t>video&gt;</a:t>
            </a:r>
          </a:p>
          <a:p>
            <a:pPr marL="0" indent="0">
              <a:buNone/>
            </a:pPr>
            <a:r>
              <a:rPr lang="th-TH" sz="2800" b="1" dirty="0">
                <a:solidFill>
                  <a:srgbClr val="CC0099"/>
                </a:solidFill>
              </a:rPr>
              <a:t>ตัวอย่างที่ </a:t>
            </a:r>
            <a:r>
              <a:rPr lang="th-TH" sz="2800" b="1" dirty="0" smtClean="0">
                <a:solidFill>
                  <a:srgbClr val="CC0099"/>
                </a:solidFill>
              </a:rPr>
              <a:t>3</a:t>
            </a:r>
            <a:endParaRPr lang="th-TH" sz="2800" b="1" dirty="0">
              <a:solidFill>
                <a:srgbClr val="CC0099"/>
              </a:solidFill>
            </a:endParaRPr>
          </a:p>
          <a:p>
            <a:pPr marL="0" indent="0">
              <a:buNone/>
            </a:pPr>
            <a:r>
              <a:rPr lang="th-TH" sz="2500" b="1" dirty="0"/>
              <a:t>     </a:t>
            </a:r>
            <a:r>
              <a:rPr lang="en-US" sz="2500" b="1" dirty="0"/>
              <a:t>&lt;video </a:t>
            </a:r>
            <a:r>
              <a:rPr lang="en-US" sz="2500" b="1" dirty="0" err="1"/>
              <a:t>src</a:t>
            </a:r>
            <a:r>
              <a:rPr lang="en-US" sz="2500" b="1" dirty="0"/>
              <a:t>=“car.mp4” controls=“controls</a:t>
            </a:r>
            <a:r>
              <a:rPr lang="en-US" sz="2500" b="1" dirty="0" smtClean="0"/>
              <a:t>” poster=“car.jpg”&gt;&lt;/</a:t>
            </a:r>
            <a:r>
              <a:rPr lang="en-US" sz="2500" b="1" dirty="0"/>
              <a:t>video&gt;</a:t>
            </a:r>
          </a:p>
          <a:p>
            <a:pPr marL="0" indent="0">
              <a:buNone/>
            </a:pPr>
            <a:endParaRPr lang="th-TH" sz="2500" b="1" dirty="0" smtClean="0"/>
          </a:p>
          <a:p>
            <a:pPr marL="0" indent="0">
              <a:buNone/>
            </a:pPr>
            <a:endParaRPr lang="th-TH" sz="2500" b="1" dirty="0"/>
          </a:p>
        </p:txBody>
      </p:sp>
    </p:spTree>
    <p:extLst>
      <p:ext uri="{BB962C8B-B14F-4D97-AF65-F5344CB8AC3E}">
        <p14:creationId xmlns:p14="http://schemas.microsoft.com/office/powerpoint/2010/main" val="348371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2800" b="1" dirty="0" smtClean="0">
                <a:solidFill>
                  <a:srgbClr val="CC0099"/>
                </a:solidFill>
              </a:rPr>
              <a:t>ตัวอย่าง</a:t>
            </a:r>
            <a:r>
              <a:rPr lang="th-TH" sz="2800" b="1" dirty="0">
                <a:solidFill>
                  <a:srgbClr val="CC0099"/>
                </a:solidFill>
              </a:rPr>
              <a:t>ที่ </a:t>
            </a:r>
            <a:r>
              <a:rPr lang="th-TH" sz="2800" b="1" dirty="0" smtClean="0">
                <a:solidFill>
                  <a:srgbClr val="CC0099"/>
                </a:solidFill>
              </a:rPr>
              <a:t>4</a:t>
            </a:r>
            <a:endParaRPr lang="th-TH" sz="2800" b="1" dirty="0">
              <a:solidFill>
                <a:srgbClr val="CC0099"/>
              </a:solidFill>
            </a:endParaRPr>
          </a:p>
          <a:p>
            <a:pPr marL="0" indent="0">
              <a:buNone/>
            </a:pPr>
            <a:r>
              <a:rPr lang="th-TH" sz="2500" b="1" dirty="0"/>
              <a:t>     </a:t>
            </a:r>
            <a:r>
              <a:rPr lang="en-US" sz="2500" b="1" dirty="0"/>
              <a:t>&lt;video </a:t>
            </a:r>
            <a:r>
              <a:rPr lang="en-US" sz="2500" b="1" dirty="0" err="1"/>
              <a:t>src</a:t>
            </a:r>
            <a:r>
              <a:rPr lang="en-US" sz="2500" b="1" dirty="0"/>
              <a:t>=“car.mp4” controls=“controls</a:t>
            </a:r>
            <a:r>
              <a:rPr lang="en-US" sz="2500" b="1" dirty="0" smtClean="0"/>
              <a:t>” width = “320” </a:t>
            </a:r>
          </a:p>
          <a:p>
            <a:pPr marL="0" indent="0">
              <a:buNone/>
            </a:pPr>
            <a:r>
              <a:rPr lang="en-US" sz="2500" b="1" dirty="0" smtClean="0"/>
              <a:t>height = “240”&gt;&lt;/</a:t>
            </a:r>
            <a:r>
              <a:rPr lang="en-US" sz="2500" b="1" dirty="0"/>
              <a:t>video</a:t>
            </a:r>
            <a:r>
              <a:rPr lang="en-US" sz="2500" b="1" dirty="0" smtClean="0"/>
              <a:t>&gt;</a:t>
            </a:r>
          </a:p>
          <a:p>
            <a:pPr marL="0" indent="0">
              <a:buNone/>
            </a:pPr>
            <a:endParaRPr lang="en-US" sz="2500" b="1" dirty="0" smtClean="0"/>
          </a:p>
          <a:p>
            <a:pPr marL="0" indent="0">
              <a:buNone/>
            </a:pPr>
            <a:r>
              <a:rPr lang="th-TH" sz="2800" b="1" dirty="0">
                <a:solidFill>
                  <a:srgbClr val="CC0099"/>
                </a:solidFill>
              </a:rPr>
              <a:t>ตัวอย่างที่ </a:t>
            </a:r>
            <a:r>
              <a:rPr lang="th-TH" sz="2800" b="1" dirty="0" smtClean="0">
                <a:solidFill>
                  <a:srgbClr val="CC0099"/>
                </a:solidFill>
              </a:rPr>
              <a:t>5   (แสดงวิดีโอจาก </a:t>
            </a:r>
            <a:r>
              <a:rPr lang="en-US" sz="2800" b="1" dirty="0" err="1" smtClean="0">
                <a:solidFill>
                  <a:srgbClr val="CC0099"/>
                </a:solidFill>
              </a:rPr>
              <a:t>youtube</a:t>
            </a:r>
            <a:r>
              <a:rPr lang="th-TH" sz="2800" b="1" dirty="0" smtClean="0">
                <a:solidFill>
                  <a:srgbClr val="CC0099"/>
                </a:solidFill>
              </a:rPr>
              <a:t>)</a:t>
            </a:r>
            <a:endParaRPr lang="th-TH" sz="2800" b="1" dirty="0">
              <a:solidFill>
                <a:srgbClr val="CC0099"/>
              </a:solidFill>
            </a:endParaRPr>
          </a:p>
          <a:p>
            <a:pPr marL="0" indent="0">
              <a:buNone/>
            </a:pPr>
            <a:r>
              <a:rPr lang="en-US" sz="2500" b="1" smtClean="0"/>
              <a:t> </a:t>
            </a:r>
            <a:r>
              <a:rPr lang="en-US" sz="2500" b="1" dirty="0"/>
              <a:t>&lt;iframe width="420" height="315"</a:t>
            </a:r>
          </a:p>
          <a:p>
            <a:pPr marL="0" indent="0">
              <a:buNone/>
            </a:pPr>
            <a:r>
              <a:rPr lang="en-US" sz="2500" b="1" dirty="0" err="1"/>
              <a:t>src</a:t>
            </a:r>
            <a:r>
              <a:rPr lang="en-US" sz="2500" b="1" dirty="0"/>
              <a:t>="https://www.youtube.com/embed/tgbNymZ7vqY"&gt;</a:t>
            </a:r>
          </a:p>
          <a:p>
            <a:pPr marL="0" indent="0">
              <a:buNone/>
            </a:pPr>
            <a:r>
              <a:rPr lang="en-US" sz="2500" b="1" dirty="0"/>
              <a:t>&lt;/iframe&gt; </a:t>
            </a:r>
            <a:endParaRPr lang="th-TH" sz="2500" b="1" dirty="0" smtClean="0"/>
          </a:p>
          <a:p>
            <a:pPr marL="0" indent="0">
              <a:buNone/>
            </a:pPr>
            <a:endParaRPr lang="th-TH" sz="2500" b="1" dirty="0"/>
          </a:p>
        </p:txBody>
      </p:sp>
    </p:spTree>
    <p:extLst>
      <p:ext uri="{BB962C8B-B14F-4D97-AF65-F5344CB8AC3E}">
        <p14:creationId xmlns:p14="http://schemas.microsoft.com/office/powerpoint/2010/main" val="3701218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b="1" dirty="0" smtClean="0">
                <a:solidFill>
                  <a:srgbClr val="0066CC"/>
                </a:solidFill>
                <a:cs typeface="+mj-cs"/>
              </a:rPr>
              <a:t>การสร้างตารางด้วย</a:t>
            </a:r>
            <a:r>
              <a:rPr lang="th-TH" b="1" dirty="0" err="1" smtClean="0">
                <a:solidFill>
                  <a:srgbClr val="0066CC"/>
                </a:solidFill>
                <a:cs typeface="+mj-cs"/>
              </a:rPr>
              <a:t>แท็ก</a:t>
            </a:r>
            <a:r>
              <a:rPr lang="th-TH" b="1" dirty="0" smtClean="0">
                <a:solidFill>
                  <a:srgbClr val="0066CC"/>
                </a:solidFill>
                <a:cs typeface="+mj-cs"/>
              </a:rPr>
              <a:t> </a:t>
            </a:r>
            <a:r>
              <a:rPr lang="en-US" b="1" dirty="0" smtClean="0">
                <a:solidFill>
                  <a:srgbClr val="0066CC"/>
                </a:solidFill>
                <a:cs typeface="+mj-cs"/>
              </a:rPr>
              <a:t>&lt;table&gt;</a:t>
            </a:r>
            <a:endParaRPr lang="th-TH" b="1" dirty="0">
              <a:solidFill>
                <a:srgbClr val="0066CC"/>
              </a:solidFill>
              <a:cs typeface="+mj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h-TH" sz="3500" b="1" dirty="0" smtClean="0">
                <a:solidFill>
                  <a:srgbClr val="CC0099"/>
                </a:solidFill>
              </a:rPr>
              <a:t>รูปแบบ</a:t>
            </a:r>
          </a:p>
          <a:p>
            <a:pPr marL="0" indent="0">
              <a:buNone/>
            </a:pPr>
            <a:r>
              <a:rPr lang="th-TH" b="1" dirty="0"/>
              <a:t>	</a:t>
            </a:r>
            <a:r>
              <a:rPr lang="en-US" b="1" dirty="0" smtClean="0"/>
              <a:t>&lt;table&gt;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	&lt;</a:t>
            </a:r>
            <a:r>
              <a:rPr lang="en-US" b="1" dirty="0" err="1" smtClean="0"/>
              <a:t>th</a:t>
            </a:r>
            <a:r>
              <a:rPr lang="en-US" b="1" dirty="0" smtClean="0"/>
              <a:t>&gt;</a:t>
            </a:r>
            <a:r>
              <a:rPr lang="th-TH" b="1" dirty="0" smtClean="0"/>
              <a:t>หัวคอลัมน์1</a:t>
            </a:r>
            <a:r>
              <a:rPr lang="en-US" b="1" dirty="0" smtClean="0"/>
              <a:t>&lt;/</a:t>
            </a:r>
            <a:r>
              <a:rPr lang="en-US" b="1" dirty="0" err="1" smtClean="0"/>
              <a:t>th</a:t>
            </a:r>
            <a:r>
              <a:rPr lang="en-US" b="1" dirty="0" smtClean="0"/>
              <a:t>&gt;&lt;</a:t>
            </a:r>
            <a:r>
              <a:rPr lang="en-US" b="1" dirty="0" err="1" smtClean="0"/>
              <a:t>th</a:t>
            </a:r>
            <a:r>
              <a:rPr lang="en-US" b="1" dirty="0" smtClean="0"/>
              <a:t>&gt;</a:t>
            </a:r>
            <a:r>
              <a:rPr lang="th-TH" b="1" dirty="0" smtClean="0"/>
              <a:t>หัวคอลัมน์2</a:t>
            </a:r>
            <a:r>
              <a:rPr lang="en-US" b="1" dirty="0" smtClean="0"/>
              <a:t>&lt;/</a:t>
            </a:r>
            <a:r>
              <a:rPr lang="en-US" b="1" dirty="0" err="1" smtClean="0"/>
              <a:t>th</a:t>
            </a:r>
            <a:r>
              <a:rPr lang="en-US" b="1" smtClean="0"/>
              <a:t>&gt;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	&lt;</a:t>
            </a:r>
            <a:r>
              <a:rPr lang="en-US" b="1" dirty="0" err="1" smtClean="0"/>
              <a:t>tr</a:t>
            </a:r>
            <a:r>
              <a:rPr lang="en-US" b="1" dirty="0" smtClean="0"/>
              <a:t>&gt;         </a:t>
            </a:r>
            <a:r>
              <a:rPr lang="en-US" b="1" dirty="0" smtClean="0">
                <a:solidFill>
                  <a:srgbClr val="008000"/>
                </a:solidFill>
              </a:rPr>
              <a:t>// </a:t>
            </a:r>
            <a:r>
              <a:rPr lang="th-TH" b="1" dirty="0" smtClean="0">
                <a:solidFill>
                  <a:srgbClr val="008000"/>
                </a:solidFill>
              </a:rPr>
              <a:t>แถว1</a:t>
            </a:r>
            <a:endParaRPr lang="en-US" b="1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		&lt;td&gt;</a:t>
            </a:r>
            <a:r>
              <a:rPr lang="th-TH" b="1" dirty="0" smtClean="0"/>
              <a:t>ข้อมูลคอลัมน์</a:t>
            </a:r>
            <a:r>
              <a:rPr lang="th-TH" b="1" dirty="0"/>
              <a:t>1</a:t>
            </a:r>
            <a:r>
              <a:rPr lang="en-US" b="1" dirty="0" smtClean="0"/>
              <a:t>&lt;/td&gt;    </a:t>
            </a:r>
            <a:r>
              <a:rPr lang="en-US" b="1" dirty="0" smtClean="0">
                <a:solidFill>
                  <a:srgbClr val="008000"/>
                </a:solidFill>
              </a:rPr>
              <a:t>//</a:t>
            </a:r>
            <a:r>
              <a:rPr lang="th-TH" b="1" dirty="0" smtClean="0">
                <a:solidFill>
                  <a:srgbClr val="008000"/>
                </a:solidFill>
              </a:rPr>
              <a:t>คอลัมน์</a:t>
            </a:r>
          </a:p>
          <a:p>
            <a:pPr marL="0" indent="0">
              <a:buNone/>
            </a:pPr>
            <a:r>
              <a:rPr lang="th-TH" b="1" dirty="0"/>
              <a:t>	</a:t>
            </a:r>
            <a:r>
              <a:rPr lang="th-TH" b="1" dirty="0" smtClean="0"/>
              <a:t>		</a:t>
            </a:r>
            <a:r>
              <a:rPr lang="en-US" b="1" dirty="0" smtClean="0"/>
              <a:t>&lt;td&gt;</a:t>
            </a:r>
            <a:r>
              <a:rPr lang="th-TH" b="1" dirty="0" smtClean="0"/>
              <a:t>ข้อมูลคอลัมน์2</a:t>
            </a:r>
            <a:r>
              <a:rPr lang="en-US" b="1" dirty="0" smtClean="0"/>
              <a:t>&lt;/td&gt;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	&lt;/</a:t>
            </a:r>
            <a:r>
              <a:rPr lang="en-US" b="1" dirty="0" err="1" smtClean="0"/>
              <a:t>tr</a:t>
            </a:r>
            <a:r>
              <a:rPr lang="en-US" b="1" dirty="0" smtClean="0"/>
              <a:t>&gt;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	&lt;</a:t>
            </a:r>
            <a:r>
              <a:rPr lang="en-US" b="1" dirty="0" err="1" smtClean="0"/>
              <a:t>tr</a:t>
            </a:r>
            <a:r>
              <a:rPr lang="en-US" b="1" dirty="0" smtClean="0"/>
              <a:t>&gt;        </a:t>
            </a:r>
            <a:r>
              <a:rPr lang="en-US" b="1" dirty="0" smtClean="0">
                <a:solidFill>
                  <a:srgbClr val="008000"/>
                </a:solidFill>
              </a:rPr>
              <a:t>// </a:t>
            </a:r>
            <a:r>
              <a:rPr lang="th-TH" b="1" dirty="0" smtClean="0">
                <a:solidFill>
                  <a:srgbClr val="008000"/>
                </a:solidFill>
              </a:rPr>
              <a:t>แถว...</a:t>
            </a:r>
            <a:endParaRPr lang="en-US" b="1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		&lt;td&gt;……&lt;/td&gt;&lt;td&gt;….&lt;/td&gt;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	&lt;/</a:t>
            </a:r>
            <a:r>
              <a:rPr lang="en-US" b="1" dirty="0" err="1" smtClean="0"/>
              <a:t>tr</a:t>
            </a:r>
            <a:r>
              <a:rPr lang="en-US" b="1" dirty="0" smtClean="0"/>
              <a:t>&gt;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&lt;/table&gt;</a:t>
            </a: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78287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0060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&lt;table&gt;</a:t>
            </a:r>
          </a:p>
          <a:p>
            <a:pPr marL="0" indent="0">
              <a:buNone/>
            </a:pPr>
            <a:r>
              <a:rPr lang="en-US" b="1" dirty="0" smtClean="0"/>
              <a:t>&lt;</a:t>
            </a:r>
            <a:r>
              <a:rPr lang="en-US" b="1" dirty="0" err="1" smtClean="0"/>
              <a:t>tr</a:t>
            </a:r>
            <a:r>
              <a:rPr lang="en-US" b="1" dirty="0" smtClean="0"/>
              <a:t>&gt;         </a:t>
            </a:r>
          </a:p>
          <a:p>
            <a:pPr marL="0" indent="0">
              <a:buNone/>
            </a:pPr>
            <a:r>
              <a:rPr lang="en-US" b="1" dirty="0" smtClean="0"/>
              <a:t>	&lt;td&gt;HTML5&lt;/td&gt; &lt;td&gt;CSS&lt;/td&gt;</a:t>
            </a:r>
          </a:p>
          <a:p>
            <a:pPr marL="0" indent="0">
              <a:buNone/>
            </a:pPr>
            <a:r>
              <a:rPr lang="en-US" b="1" dirty="0" smtClean="0"/>
              <a:t>&lt;/</a:t>
            </a:r>
            <a:r>
              <a:rPr lang="en-US" b="1" dirty="0" err="1" smtClean="0"/>
              <a:t>tr</a:t>
            </a:r>
            <a:r>
              <a:rPr lang="en-US" b="1" dirty="0" smtClean="0"/>
              <a:t>&gt;</a:t>
            </a:r>
          </a:p>
          <a:p>
            <a:pPr marL="0" indent="0">
              <a:buNone/>
            </a:pPr>
            <a:r>
              <a:rPr lang="en-US" b="1" dirty="0" smtClean="0"/>
              <a:t>&lt;</a:t>
            </a:r>
            <a:r>
              <a:rPr lang="en-US" b="1" dirty="0" err="1" smtClean="0"/>
              <a:t>tr</a:t>
            </a:r>
            <a:r>
              <a:rPr lang="en-US" b="1" dirty="0" smtClean="0"/>
              <a:t>&gt;</a:t>
            </a:r>
          </a:p>
          <a:p>
            <a:pPr marL="0" indent="0">
              <a:buNone/>
            </a:pPr>
            <a:r>
              <a:rPr lang="en-US" b="1" dirty="0" smtClean="0"/>
              <a:t>	&lt;td&gt;JavaScript&lt;/td&gt;&lt;td&gt;</a:t>
            </a:r>
            <a:r>
              <a:rPr lang="en-US" b="1" dirty="0" err="1" smtClean="0"/>
              <a:t>Bootraps</a:t>
            </a:r>
            <a:r>
              <a:rPr lang="en-US" b="1" dirty="0" smtClean="0"/>
              <a:t>&lt;/td&gt;</a:t>
            </a:r>
          </a:p>
          <a:p>
            <a:pPr marL="0" indent="0">
              <a:buNone/>
            </a:pPr>
            <a:r>
              <a:rPr lang="en-US" b="1" dirty="0" smtClean="0"/>
              <a:t>&lt;/</a:t>
            </a:r>
            <a:r>
              <a:rPr lang="en-US" b="1" dirty="0" err="1" smtClean="0"/>
              <a:t>tr</a:t>
            </a:r>
            <a:r>
              <a:rPr lang="en-US" b="1" dirty="0" smtClean="0"/>
              <a:t>&gt;</a:t>
            </a:r>
          </a:p>
          <a:p>
            <a:pPr marL="0" indent="0">
              <a:buNone/>
            </a:pPr>
            <a:r>
              <a:rPr lang="en-US" b="1" dirty="0" smtClean="0"/>
              <a:t>&lt;/table&gt;</a:t>
            </a:r>
            <a:endParaRPr lang="th-TH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334397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600" b="1" dirty="0" smtClean="0">
                <a:solidFill>
                  <a:srgbClr val="0066CC"/>
                </a:solidFill>
              </a:rPr>
              <a:t>ตัวอย่างที่ 1</a:t>
            </a:r>
            <a:endParaRPr lang="th-TH" sz="3600" b="1" dirty="0">
              <a:solidFill>
                <a:srgbClr val="0066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81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0060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&lt;table </a:t>
            </a:r>
            <a:r>
              <a:rPr lang="en-US" b="1" dirty="0" err="1" smtClean="0"/>
              <a:t>bgcolor</a:t>
            </a:r>
            <a:r>
              <a:rPr lang="en-US" b="1" dirty="0" smtClean="0"/>
              <a:t>=“green” border=“2” </a:t>
            </a:r>
            <a:r>
              <a:rPr lang="en-US" b="1" dirty="0" err="1" smtClean="0"/>
              <a:t>bordercolor</a:t>
            </a:r>
            <a:r>
              <a:rPr lang="en-US" b="1" dirty="0" smtClean="0"/>
              <a:t>=“blue” &gt;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&lt;caption&gt;</a:t>
            </a:r>
            <a:r>
              <a:rPr lang="th-TH" b="1" dirty="0" smtClean="0"/>
              <a:t>แสดงชื่อตาราง</a:t>
            </a:r>
            <a:r>
              <a:rPr lang="en-US" b="1" dirty="0" smtClean="0"/>
              <a:t>&lt;/caption&gt;</a:t>
            </a:r>
          </a:p>
          <a:p>
            <a:pPr marL="0" indent="0">
              <a:buNone/>
            </a:pPr>
            <a:r>
              <a:rPr lang="en-US" b="1" dirty="0" smtClean="0"/>
              <a:t>&lt;</a:t>
            </a:r>
            <a:r>
              <a:rPr lang="en-US" b="1" dirty="0" err="1" smtClean="0"/>
              <a:t>tr</a:t>
            </a:r>
            <a:r>
              <a:rPr lang="en-US" b="1" dirty="0" smtClean="0"/>
              <a:t>&gt;&lt;td </a:t>
            </a:r>
            <a:r>
              <a:rPr lang="en-US" b="1" dirty="0" err="1" smtClean="0"/>
              <a:t>colspan</a:t>
            </a:r>
            <a:r>
              <a:rPr lang="en-US" b="1" dirty="0" smtClean="0"/>
              <a:t>=“3”&gt;</a:t>
            </a:r>
            <a:r>
              <a:rPr lang="th-TH" b="1" dirty="0" smtClean="0"/>
              <a:t>รายการ</a:t>
            </a:r>
            <a:r>
              <a:rPr lang="en-US" b="1" dirty="0" smtClean="0"/>
              <a:t>&lt;/td&gt;&lt;/</a:t>
            </a:r>
            <a:r>
              <a:rPr lang="en-US" b="1" dirty="0" err="1" smtClean="0"/>
              <a:t>tr</a:t>
            </a:r>
            <a:r>
              <a:rPr lang="en-US" b="1" dirty="0" smtClean="0"/>
              <a:t>&gt;</a:t>
            </a:r>
          </a:p>
          <a:p>
            <a:pPr marL="0" indent="0">
              <a:buNone/>
            </a:pPr>
            <a:r>
              <a:rPr lang="en-US" b="1" dirty="0" smtClean="0"/>
              <a:t>&lt;</a:t>
            </a:r>
            <a:r>
              <a:rPr lang="en-US" b="1" dirty="0" err="1" smtClean="0"/>
              <a:t>tr</a:t>
            </a:r>
            <a:r>
              <a:rPr lang="en-US" b="1" dirty="0" smtClean="0"/>
              <a:t>&gt;   </a:t>
            </a:r>
            <a:r>
              <a:rPr lang="en-US" b="1" dirty="0" smtClean="0">
                <a:solidFill>
                  <a:srgbClr val="0070C0"/>
                </a:solidFill>
              </a:rPr>
              <a:t>&lt;td&gt;data1&lt;/td&gt;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&lt;td&gt;data2&lt;/td&gt;</a:t>
            </a:r>
            <a:r>
              <a:rPr lang="en-US" b="1" dirty="0" smtClean="0">
                <a:solidFill>
                  <a:srgbClr val="008000"/>
                </a:solidFill>
              </a:rPr>
              <a:t>&lt;td&gt;data3&lt;/td&gt;</a:t>
            </a:r>
          </a:p>
          <a:p>
            <a:pPr marL="0" indent="0">
              <a:buNone/>
            </a:pPr>
            <a:r>
              <a:rPr lang="en-US" b="1" dirty="0" smtClean="0"/>
              <a:t>&lt;/</a:t>
            </a:r>
            <a:r>
              <a:rPr lang="en-US" b="1" dirty="0" err="1" smtClean="0"/>
              <a:t>tr</a:t>
            </a:r>
            <a:r>
              <a:rPr lang="en-US" b="1" dirty="0" smtClean="0"/>
              <a:t>&gt;</a:t>
            </a:r>
          </a:p>
          <a:p>
            <a:pPr marL="0" indent="0">
              <a:buNone/>
            </a:pPr>
            <a:r>
              <a:rPr lang="en-US" b="1" dirty="0"/>
              <a:t>&lt;</a:t>
            </a:r>
            <a:r>
              <a:rPr lang="en-US" b="1" dirty="0" err="1"/>
              <a:t>tr</a:t>
            </a:r>
            <a:r>
              <a:rPr lang="en-US" b="1" dirty="0"/>
              <a:t>&gt;   </a:t>
            </a:r>
            <a:r>
              <a:rPr lang="en-US" b="1" dirty="0">
                <a:solidFill>
                  <a:srgbClr val="0070C0"/>
                </a:solidFill>
              </a:rPr>
              <a:t>&lt;</a:t>
            </a:r>
            <a:r>
              <a:rPr lang="en-US" b="1" dirty="0" smtClean="0">
                <a:solidFill>
                  <a:srgbClr val="0070C0"/>
                </a:solidFill>
              </a:rPr>
              <a:t>td&gt;data4&lt;/</a:t>
            </a:r>
            <a:r>
              <a:rPr lang="en-US" b="1" dirty="0">
                <a:solidFill>
                  <a:srgbClr val="0070C0"/>
                </a:solidFill>
              </a:rPr>
              <a:t>td&gt;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&lt;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td&gt;data5&lt;/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td&gt;</a:t>
            </a:r>
            <a:r>
              <a:rPr lang="en-US" b="1" dirty="0">
                <a:solidFill>
                  <a:srgbClr val="008000"/>
                </a:solidFill>
              </a:rPr>
              <a:t>&lt;</a:t>
            </a:r>
            <a:r>
              <a:rPr lang="en-US" b="1" dirty="0" smtClean="0">
                <a:solidFill>
                  <a:srgbClr val="008000"/>
                </a:solidFill>
              </a:rPr>
              <a:t>td&gt;data6&lt;/</a:t>
            </a:r>
            <a:r>
              <a:rPr lang="en-US" b="1" dirty="0">
                <a:solidFill>
                  <a:srgbClr val="008000"/>
                </a:solidFill>
              </a:rPr>
              <a:t>td&gt;</a:t>
            </a:r>
          </a:p>
          <a:p>
            <a:pPr marL="0" indent="0">
              <a:buNone/>
            </a:pPr>
            <a:r>
              <a:rPr lang="en-US" b="1" dirty="0"/>
              <a:t>&lt;/</a:t>
            </a:r>
            <a:r>
              <a:rPr lang="en-US" b="1" dirty="0" err="1"/>
              <a:t>tr</a:t>
            </a:r>
            <a:r>
              <a:rPr lang="en-US" b="1" dirty="0" smtClean="0"/>
              <a:t>&gt;</a:t>
            </a:r>
          </a:p>
          <a:p>
            <a:pPr marL="0" indent="0">
              <a:buNone/>
            </a:pPr>
            <a:r>
              <a:rPr lang="en-US" b="1" dirty="0" smtClean="0"/>
              <a:t>&lt;/table&gt;</a:t>
            </a:r>
            <a:endParaRPr lang="th-TH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334397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600" b="1" dirty="0" smtClean="0">
                <a:solidFill>
                  <a:srgbClr val="0066CC"/>
                </a:solidFill>
              </a:rPr>
              <a:t>ตัวอย่างที่ 2</a:t>
            </a:r>
            <a:endParaRPr lang="th-TH" sz="3600" b="1" dirty="0">
              <a:solidFill>
                <a:srgbClr val="0066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9558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h-TH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เอลิ</a:t>
            </a:r>
            <a:r>
              <a:rPr lang="th-TH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เมนต์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(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Element) </a:t>
            </a:r>
            <a:r>
              <a:rPr lang="th-TH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และการใช้</a:t>
            </a:r>
            <a:r>
              <a:rPr lang="th-TH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แท็ก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(Tag)</a:t>
            </a:r>
            <a:endParaRPr lang="th-TH" sz="4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b="1" dirty="0" smtClean="0"/>
              <a:t>เอลิ</a:t>
            </a:r>
            <a:r>
              <a:rPr lang="th-TH" b="1" dirty="0" err="1" smtClean="0"/>
              <a:t>เมนต์</a:t>
            </a:r>
            <a:r>
              <a:rPr lang="th-TH" b="1" dirty="0" smtClean="0"/>
              <a:t> คือ ส่วนประกอบที่เป็นหน่วยย่อยของโครงสร้าง </a:t>
            </a:r>
            <a:r>
              <a:rPr lang="en-US" b="1" dirty="0" smtClean="0"/>
              <a:t>HTML  </a:t>
            </a:r>
            <a:r>
              <a:rPr lang="th-TH" b="1" dirty="0" smtClean="0"/>
              <a:t>ในแต่ละเอลิ</a:t>
            </a:r>
            <a:r>
              <a:rPr lang="th-TH" b="1" dirty="0" err="1" smtClean="0"/>
              <a:t>เมนต์</a:t>
            </a:r>
            <a:r>
              <a:rPr lang="th-TH" b="1" dirty="0" smtClean="0"/>
              <a:t>จะใช้</a:t>
            </a:r>
            <a:r>
              <a:rPr lang="th-TH" b="1" dirty="0" err="1" smtClean="0"/>
              <a:t>แท็ก</a:t>
            </a:r>
            <a:r>
              <a:rPr lang="en-US" b="1" dirty="0"/>
              <a:t> </a:t>
            </a:r>
            <a:r>
              <a:rPr lang="en-US" b="1" dirty="0" smtClean="0"/>
              <a:t>(tag) </a:t>
            </a:r>
            <a:r>
              <a:rPr lang="th-TH" b="1" dirty="0" smtClean="0"/>
              <a:t>เพื่อบอกให้ทราบว่าแต่ละเอลิ</a:t>
            </a:r>
            <a:r>
              <a:rPr lang="th-TH" b="1" dirty="0" err="1" smtClean="0"/>
              <a:t>เมนต์</a:t>
            </a:r>
            <a:r>
              <a:rPr lang="th-TH" b="1" dirty="0" smtClean="0"/>
              <a:t>มีหน้าที่และมีโครงสร้างเป็นเช่นไร</a:t>
            </a:r>
          </a:p>
          <a:p>
            <a:pPr marL="457200" lvl="1" indent="0">
              <a:buNone/>
            </a:pPr>
            <a:r>
              <a:rPr lang="th-TH" b="1" dirty="0" smtClean="0"/>
              <a:t>	เช่น เอลิ</a:t>
            </a:r>
            <a:r>
              <a:rPr lang="th-TH" b="1" dirty="0" err="1" smtClean="0"/>
              <a:t>เมนต์</a:t>
            </a:r>
            <a:r>
              <a:rPr lang="th-TH" b="1" dirty="0" smtClean="0"/>
              <a:t> </a:t>
            </a:r>
            <a:r>
              <a:rPr lang="en-US" b="1" dirty="0" smtClean="0"/>
              <a:t>html </a:t>
            </a:r>
            <a:r>
              <a:rPr lang="th-TH" b="1" dirty="0" smtClean="0"/>
              <a:t>ประกอบไปด้วย </a:t>
            </a:r>
            <a:r>
              <a:rPr lang="en-US" b="1" dirty="0" smtClean="0"/>
              <a:t>tag </a:t>
            </a:r>
            <a:r>
              <a:rPr lang="th-TH" b="1" dirty="0" smtClean="0"/>
              <a:t>เปิด เพื่อบอกจุดเริ่มต้น </a:t>
            </a:r>
          </a:p>
          <a:p>
            <a:pPr marL="457200" lvl="1" indent="0">
              <a:buNone/>
            </a:pPr>
            <a:r>
              <a:rPr lang="th-TH" b="1" dirty="0" smtClean="0"/>
              <a:t>และ </a:t>
            </a:r>
            <a:r>
              <a:rPr lang="en-US" b="1" dirty="0" smtClean="0"/>
              <a:t>tag </a:t>
            </a:r>
            <a:r>
              <a:rPr lang="th-TH" b="1" dirty="0" smtClean="0"/>
              <a:t>ปิดเพื่อบอกจุดสิ้นสุดของเอลิ</a:t>
            </a:r>
            <a:r>
              <a:rPr lang="th-TH" b="1" dirty="0" err="1" smtClean="0"/>
              <a:t>เมนต์</a:t>
            </a:r>
            <a:r>
              <a:rPr lang="th-TH" b="1" dirty="0" smtClean="0"/>
              <a:t> ดังนี้</a:t>
            </a:r>
          </a:p>
          <a:p>
            <a:pPr marL="457200" lvl="1" indent="0">
              <a:buNone/>
            </a:pPr>
            <a:r>
              <a:rPr lang="th-TH" b="1" dirty="0"/>
              <a:t>	</a:t>
            </a:r>
            <a:r>
              <a:rPr lang="en-US" b="1" dirty="0" smtClean="0"/>
              <a:t>&lt;html&gt;</a:t>
            </a:r>
          </a:p>
          <a:p>
            <a:pPr marL="457200" lvl="1" indent="0">
              <a:buNone/>
            </a:pPr>
            <a:r>
              <a:rPr lang="en-US" b="1" dirty="0" smtClean="0"/>
              <a:t>		// </a:t>
            </a:r>
            <a:r>
              <a:rPr lang="th-TH" b="1" dirty="0" smtClean="0"/>
              <a:t>โค้ด </a:t>
            </a:r>
            <a:r>
              <a:rPr lang="en-US" b="1" dirty="0" smtClean="0"/>
              <a:t>html</a:t>
            </a:r>
          </a:p>
          <a:p>
            <a:pPr marL="457200" lvl="1" indent="0">
              <a:buNone/>
            </a:pPr>
            <a:r>
              <a:rPr lang="en-US" b="1" dirty="0"/>
              <a:t> </a:t>
            </a:r>
            <a:r>
              <a:rPr lang="en-US" b="1" dirty="0" smtClean="0"/>
              <a:t>	&lt;/html&gt;</a:t>
            </a:r>
            <a:endParaRPr lang="th-TH" b="1" dirty="0" smtClean="0"/>
          </a:p>
        </p:txBody>
      </p:sp>
    </p:spTree>
    <p:extLst>
      <p:ext uri="{BB962C8B-B14F-4D97-AF65-F5344CB8AC3E}">
        <p14:creationId xmlns:p14="http://schemas.microsoft.com/office/powerpoint/2010/main" val="684201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b="1" dirty="0" err="1" smtClean="0">
                <a:solidFill>
                  <a:srgbClr val="0066CC"/>
                </a:solidFill>
                <a:cs typeface="+mj-cs"/>
              </a:rPr>
              <a:t>แท็ก</a:t>
            </a:r>
            <a:r>
              <a:rPr lang="th-TH" b="1" dirty="0" smtClean="0">
                <a:solidFill>
                  <a:srgbClr val="0066CC"/>
                </a:solidFill>
                <a:cs typeface="+mj-cs"/>
              </a:rPr>
              <a:t>ในการจัด </a:t>
            </a:r>
            <a:r>
              <a:rPr lang="en-US" b="1" dirty="0" smtClean="0">
                <a:solidFill>
                  <a:srgbClr val="0066CC"/>
                </a:solidFill>
                <a:cs typeface="+mj-cs"/>
              </a:rPr>
              <a:t>Layout </a:t>
            </a:r>
            <a:r>
              <a:rPr lang="th-TH" b="1" dirty="0" smtClean="0">
                <a:solidFill>
                  <a:srgbClr val="0066CC"/>
                </a:solidFill>
                <a:cs typeface="+mj-cs"/>
              </a:rPr>
              <a:t>ที่เพิ่มขึ้นมาใน </a:t>
            </a:r>
            <a:r>
              <a:rPr lang="en-US" b="1" dirty="0" smtClean="0">
                <a:solidFill>
                  <a:srgbClr val="0066CC"/>
                </a:solidFill>
                <a:cs typeface="+mj-cs"/>
              </a:rPr>
              <a:t>html5</a:t>
            </a:r>
            <a:endParaRPr lang="th-TH" b="1" dirty="0">
              <a:solidFill>
                <a:srgbClr val="0066CC"/>
              </a:solidFill>
              <a:cs typeface="+mj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rmAutofit/>
          </a:bodyPr>
          <a:lstStyle/>
          <a:p>
            <a:r>
              <a:rPr lang="en-US" b="1" dirty="0" smtClean="0"/>
              <a:t>&lt;header&gt;&lt;/header&gt;</a:t>
            </a:r>
          </a:p>
          <a:p>
            <a:r>
              <a:rPr lang="en-US" b="1" dirty="0" smtClean="0"/>
              <a:t>&lt;footer&gt;&lt;/footer&gt;</a:t>
            </a:r>
          </a:p>
          <a:p>
            <a:r>
              <a:rPr lang="en-US" b="1" dirty="0" smtClean="0"/>
              <a:t>&lt;section&gt;&lt;/section&gt;</a:t>
            </a:r>
          </a:p>
          <a:p>
            <a:r>
              <a:rPr lang="en-US" b="1" dirty="0" smtClean="0"/>
              <a:t>&lt;</a:t>
            </a:r>
            <a:r>
              <a:rPr lang="en-US" b="1" dirty="0" err="1" smtClean="0"/>
              <a:t>nav</a:t>
            </a:r>
            <a:r>
              <a:rPr lang="en-US" b="1" dirty="0" smtClean="0"/>
              <a:t>&gt;&lt;/</a:t>
            </a:r>
            <a:r>
              <a:rPr lang="en-US" b="1" dirty="0" err="1" smtClean="0"/>
              <a:t>nav</a:t>
            </a:r>
            <a:r>
              <a:rPr lang="en-US" b="1" dirty="0" smtClean="0"/>
              <a:t>&gt;</a:t>
            </a:r>
          </a:p>
          <a:p>
            <a:r>
              <a:rPr lang="en-US" b="1" dirty="0" smtClean="0"/>
              <a:t>&lt;aside&gt;&lt;/aside&gt;</a:t>
            </a:r>
          </a:p>
          <a:p>
            <a:r>
              <a:rPr lang="en-US" b="1" dirty="0" smtClean="0"/>
              <a:t>&lt;article&gt;&lt;/article&gt;</a:t>
            </a:r>
          </a:p>
          <a:p>
            <a:r>
              <a:rPr lang="en-US" b="1" dirty="0" smtClean="0"/>
              <a:t>&lt;</a:t>
            </a:r>
            <a:r>
              <a:rPr lang="en-US" b="1" dirty="0" err="1" smtClean="0"/>
              <a:t>hgroup</a:t>
            </a:r>
            <a:r>
              <a:rPr lang="en-US" b="1" dirty="0" smtClean="0"/>
              <a:t>&gt;&lt;/</a:t>
            </a:r>
            <a:r>
              <a:rPr lang="en-US" b="1" dirty="0" err="1" smtClean="0"/>
              <a:t>hgroup</a:t>
            </a:r>
            <a:r>
              <a:rPr lang="en-US" b="1" dirty="0" smtClean="0"/>
              <a:t>&gt;</a:t>
            </a:r>
          </a:p>
          <a:p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265538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ประเภทของเอลิ</a:t>
            </a:r>
            <a:r>
              <a:rPr lang="th-TH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เมนต์</a:t>
            </a:r>
            <a:endParaRPr lang="th-TH" sz="4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h-TH" b="1" dirty="0" smtClean="0">
                <a:solidFill>
                  <a:srgbClr val="336600"/>
                </a:solidFill>
              </a:rPr>
              <a:t>แบบที่ 1 </a:t>
            </a:r>
            <a:r>
              <a:rPr lang="en-US" b="1" dirty="0">
                <a:solidFill>
                  <a:srgbClr val="336600"/>
                </a:solidFill>
              </a:rPr>
              <a:t>V</a:t>
            </a:r>
            <a:r>
              <a:rPr lang="en-US" b="1" dirty="0" smtClean="0">
                <a:solidFill>
                  <a:srgbClr val="336600"/>
                </a:solidFill>
              </a:rPr>
              <a:t>oid Elements </a:t>
            </a:r>
            <a:r>
              <a:rPr lang="th-TH" b="1" dirty="0" smtClean="0"/>
              <a:t>จะมี</a:t>
            </a:r>
            <a:r>
              <a:rPr lang="th-TH" b="1" dirty="0" err="1" smtClean="0"/>
              <a:t>แท็ก</a:t>
            </a:r>
            <a:r>
              <a:rPr lang="th-TH" b="1" dirty="0" smtClean="0"/>
              <a:t>เปิดเพียงอย่างเดียว เช่น </a:t>
            </a:r>
            <a:r>
              <a:rPr lang="en-US" b="1" dirty="0" smtClean="0"/>
              <a:t>&lt;</a:t>
            </a:r>
            <a:r>
              <a:rPr lang="en-US" b="1" dirty="0" err="1" smtClean="0"/>
              <a:t>br</a:t>
            </a:r>
            <a:r>
              <a:rPr lang="en-US" b="1" dirty="0" smtClean="0"/>
              <a:t>&gt; </a:t>
            </a:r>
            <a:r>
              <a:rPr lang="th-TH" b="1" dirty="0" smtClean="0"/>
              <a:t>ใช้ขึ้นบรรทัดใหม่ หรือ </a:t>
            </a:r>
            <a:r>
              <a:rPr lang="en-US" b="1" dirty="0" smtClean="0"/>
              <a:t>&lt;</a:t>
            </a:r>
            <a:r>
              <a:rPr lang="en-US" b="1" dirty="0" err="1" smtClean="0"/>
              <a:t>hr</a:t>
            </a:r>
            <a:r>
              <a:rPr lang="en-US" b="1" dirty="0" smtClean="0"/>
              <a:t>&gt; </a:t>
            </a:r>
            <a:r>
              <a:rPr lang="th-TH" b="1" dirty="0" smtClean="0"/>
              <a:t>ใช้แสดงเส้นแนวนอน</a:t>
            </a:r>
          </a:p>
          <a:p>
            <a:r>
              <a:rPr lang="th-TH" b="1" dirty="0" smtClean="0">
                <a:solidFill>
                  <a:srgbClr val="336600"/>
                </a:solidFill>
              </a:rPr>
              <a:t>แบบที่ 2 </a:t>
            </a:r>
            <a:r>
              <a:rPr lang="en-US" b="1" dirty="0" smtClean="0">
                <a:solidFill>
                  <a:srgbClr val="336600"/>
                </a:solidFill>
              </a:rPr>
              <a:t>Raw Text Elements </a:t>
            </a:r>
            <a:r>
              <a:rPr lang="th-TH" b="1" dirty="0" smtClean="0"/>
              <a:t>ประกอบไปด้วย</a:t>
            </a:r>
          </a:p>
          <a:p>
            <a:pPr marL="457200" lvl="1" indent="0">
              <a:buNone/>
            </a:pPr>
            <a:r>
              <a:rPr lang="en-US" b="1" dirty="0" smtClean="0"/>
              <a:t>		&lt;</a:t>
            </a:r>
            <a:r>
              <a:rPr lang="th-TH" b="1" dirty="0" err="1" smtClean="0"/>
              <a:t>แท็ก</a:t>
            </a:r>
            <a:r>
              <a:rPr lang="th-TH" b="1" dirty="0" smtClean="0"/>
              <a:t>เปิด</a:t>
            </a:r>
            <a:r>
              <a:rPr lang="en-US" b="1" dirty="0" smtClean="0"/>
              <a:t>&gt; </a:t>
            </a:r>
            <a:r>
              <a:rPr lang="th-TH" b="1" dirty="0" smtClean="0"/>
              <a:t> ข้อความ </a:t>
            </a:r>
            <a:r>
              <a:rPr lang="en-US" b="1" dirty="0" smtClean="0"/>
              <a:t>&lt;/</a:t>
            </a:r>
            <a:r>
              <a:rPr lang="th-TH" b="1" dirty="0" err="1" smtClean="0"/>
              <a:t>แท็กปิด</a:t>
            </a:r>
            <a:r>
              <a:rPr lang="en-US" b="1" dirty="0" smtClean="0"/>
              <a:t>&gt;</a:t>
            </a:r>
            <a:endParaRPr lang="th-TH" b="1" dirty="0" smtClean="0"/>
          </a:p>
          <a:p>
            <a:pPr marL="914400" lvl="2" indent="0">
              <a:buNone/>
            </a:pPr>
            <a:r>
              <a:rPr lang="th-TH" b="1" dirty="0" smtClean="0"/>
              <a:t>ตัวอย่าง เช่น   </a:t>
            </a:r>
            <a:r>
              <a:rPr lang="en-US" b="1" dirty="0" smtClean="0"/>
              <a:t>&lt;head&gt; </a:t>
            </a:r>
            <a:r>
              <a:rPr lang="th-TH" b="1" dirty="0" smtClean="0"/>
              <a:t>เนื้อหาส่วนหัวเว็บ</a:t>
            </a:r>
            <a:r>
              <a:rPr lang="th-TH" b="1" dirty="0" err="1" smtClean="0"/>
              <a:t>เพจ</a:t>
            </a:r>
            <a:r>
              <a:rPr lang="th-TH" b="1" dirty="0" smtClean="0"/>
              <a:t> </a:t>
            </a:r>
            <a:r>
              <a:rPr lang="en-US" b="1" dirty="0" smtClean="0"/>
              <a:t>&lt;/head&gt;</a:t>
            </a:r>
            <a:endParaRPr lang="en-US" b="1" dirty="0"/>
          </a:p>
          <a:p>
            <a:r>
              <a:rPr lang="th-TH" b="1" dirty="0" smtClean="0">
                <a:solidFill>
                  <a:srgbClr val="336600"/>
                </a:solidFill>
              </a:rPr>
              <a:t>แบบที่ 3 </a:t>
            </a:r>
            <a:r>
              <a:rPr lang="en-US" b="1" dirty="0" smtClean="0">
                <a:solidFill>
                  <a:srgbClr val="336600"/>
                </a:solidFill>
              </a:rPr>
              <a:t>Nested Elements  </a:t>
            </a:r>
            <a:r>
              <a:rPr lang="th-TH" b="1" dirty="0"/>
              <a:t>ประกอบไปด้วย</a:t>
            </a:r>
          </a:p>
          <a:p>
            <a:pPr marL="457200" lvl="1" indent="0">
              <a:buNone/>
            </a:pPr>
            <a:r>
              <a:rPr lang="en-US" b="1" dirty="0" smtClean="0"/>
              <a:t>	</a:t>
            </a:r>
            <a:r>
              <a:rPr lang="en-US" sz="2600" b="1" dirty="0" smtClean="0"/>
              <a:t>&lt;</a:t>
            </a:r>
            <a:r>
              <a:rPr lang="th-TH" sz="2600" b="1" dirty="0" err="1"/>
              <a:t>แท็ก</a:t>
            </a:r>
            <a:r>
              <a:rPr lang="th-TH" sz="2600" b="1" dirty="0"/>
              <a:t>เปิด</a:t>
            </a:r>
            <a:r>
              <a:rPr lang="en-US" sz="2600" b="1" dirty="0"/>
              <a:t>&gt; </a:t>
            </a:r>
            <a:r>
              <a:rPr lang="th-TH" sz="2600" b="1" dirty="0"/>
              <a:t> </a:t>
            </a:r>
            <a:endParaRPr lang="th-TH" sz="2600" b="1" dirty="0" smtClean="0"/>
          </a:p>
          <a:p>
            <a:pPr marL="914400" lvl="2" indent="0">
              <a:buNone/>
            </a:pPr>
            <a:r>
              <a:rPr lang="en-US" sz="2600" b="1" dirty="0" smtClean="0"/>
              <a:t>	&lt;</a:t>
            </a:r>
            <a:r>
              <a:rPr lang="th-TH" sz="2600" b="1" dirty="0" err="1" smtClean="0"/>
              <a:t>แท็ก</a:t>
            </a:r>
            <a:r>
              <a:rPr lang="th-TH" sz="2600" b="1" dirty="0" smtClean="0"/>
              <a:t>เปิด</a:t>
            </a:r>
            <a:r>
              <a:rPr lang="en-US" sz="2600" b="1" dirty="0" smtClean="0"/>
              <a:t>&gt; </a:t>
            </a:r>
            <a:r>
              <a:rPr lang="th-TH" sz="2600" b="1" dirty="0" smtClean="0"/>
              <a:t>ข้อความ </a:t>
            </a:r>
            <a:r>
              <a:rPr lang="en-US" sz="2600" b="1" dirty="0" smtClean="0"/>
              <a:t>&lt;/</a:t>
            </a:r>
            <a:r>
              <a:rPr lang="th-TH" sz="2600" b="1" dirty="0" err="1" smtClean="0"/>
              <a:t>แท็กปิด</a:t>
            </a:r>
            <a:r>
              <a:rPr lang="en-US" sz="2600" b="1" dirty="0" smtClean="0"/>
              <a:t>&gt;</a:t>
            </a:r>
          </a:p>
          <a:p>
            <a:pPr marL="457200" lvl="1" indent="0">
              <a:buNone/>
            </a:pPr>
            <a:r>
              <a:rPr lang="en-US" sz="2600" b="1" dirty="0" smtClean="0"/>
              <a:t>		&lt;</a:t>
            </a:r>
            <a:r>
              <a:rPr lang="th-TH" sz="2600" b="1" dirty="0" err="1"/>
              <a:t>แท็ก</a:t>
            </a:r>
            <a:r>
              <a:rPr lang="th-TH" sz="2600" b="1" dirty="0"/>
              <a:t>เปิด</a:t>
            </a:r>
            <a:r>
              <a:rPr lang="en-US" sz="2600" b="1" dirty="0"/>
              <a:t>&gt; </a:t>
            </a:r>
            <a:r>
              <a:rPr lang="th-TH" sz="2600" b="1" dirty="0"/>
              <a:t>ข้อความ </a:t>
            </a:r>
            <a:r>
              <a:rPr lang="en-US" sz="2600" b="1" dirty="0"/>
              <a:t>&lt;/</a:t>
            </a:r>
            <a:r>
              <a:rPr lang="th-TH" sz="2600" b="1" dirty="0" err="1"/>
              <a:t>แท็กปิด</a:t>
            </a:r>
            <a:r>
              <a:rPr lang="en-US" sz="2600" b="1" dirty="0" smtClean="0"/>
              <a:t>&gt;</a:t>
            </a:r>
            <a:endParaRPr lang="en-US" sz="2600" b="1" dirty="0"/>
          </a:p>
          <a:p>
            <a:pPr marL="457200" lvl="1" indent="0">
              <a:buNone/>
            </a:pPr>
            <a:r>
              <a:rPr lang="en-US" sz="2600" b="1" dirty="0" smtClean="0"/>
              <a:t>	&lt;/</a:t>
            </a:r>
            <a:r>
              <a:rPr lang="th-TH" sz="2600" b="1" dirty="0" err="1"/>
              <a:t>แท็กปิด</a:t>
            </a:r>
            <a:r>
              <a:rPr lang="en-US" sz="2600" b="1" dirty="0"/>
              <a:t>&gt;</a:t>
            </a:r>
            <a:endParaRPr lang="th-TH" sz="2600" b="1" dirty="0"/>
          </a:p>
          <a:p>
            <a:pPr lvl="1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7534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4000" b="1" dirty="0" smtClean="0">
                <a:solidFill>
                  <a:srgbClr val="0066CC"/>
                </a:solidFill>
                <a:cs typeface="+mj-cs"/>
              </a:rPr>
              <a:t>รูปแบบมาตรฐานของ </a:t>
            </a:r>
            <a:r>
              <a:rPr lang="en-US" sz="4000" b="1" dirty="0" smtClean="0">
                <a:solidFill>
                  <a:srgbClr val="0066CC"/>
                </a:solidFill>
                <a:cs typeface="+mj-cs"/>
              </a:rPr>
              <a:t>HTML</a:t>
            </a:r>
            <a:endParaRPr lang="th-TH" sz="4000" b="1" dirty="0">
              <a:solidFill>
                <a:srgbClr val="0066CC"/>
              </a:solidFill>
              <a:cs typeface="+mj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7133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h-TH" b="1" dirty="0" smtClean="0">
                <a:solidFill>
                  <a:srgbClr val="C00000"/>
                </a:solidFill>
              </a:rPr>
              <a:t>รูปแบบ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	</a:t>
            </a:r>
            <a:r>
              <a:rPr lang="en-US" sz="2800" b="1" dirty="0" smtClean="0"/>
              <a:t>&lt;!</a:t>
            </a:r>
            <a:r>
              <a:rPr lang="en-US" sz="2800" b="1" dirty="0"/>
              <a:t>DOCTYPE html&gt; </a:t>
            </a:r>
            <a:endParaRPr lang="th-TH" b="1" dirty="0" smtClean="0">
              <a:solidFill>
                <a:srgbClr val="C00000"/>
              </a:solidFill>
            </a:endParaRPr>
          </a:p>
          <a:p>
            <a:pPr marL="457200" lvl="1" indent="0">
              <a:buNone/>
            </a:pPr>
            <a:r>
              <a:rPr lang="en-US" b="1" dirty="0" smtClean="0"/>
              <a:t>	&lt;html&gt;</a:t>
            </a:r>
          </a:p>
          <a:p>
            <a:pPr marL="914400" lvl="2" indent="0">
              <a:buNone/>
            </a:pPr>
            <a:r>
              <a:rPr lang="en-US" b="1" dirty="0" smtClean="0"/>
              <a:t>	&lt;head&gt;</a:t>
            </a:r>
          </a:p>
          <a:p>
            <a:pPr marL="1371600" lvl="3" indent="0">
              <a:buNone/>
            </a:pPr>
            <a:r>
              <a:rPr lang="en-US" b="1" dirty="0" smtClean="0"/>
              <a:t>	//</a:t>
            </a:r>
            <a:r>
              <a:rPr lang="th-TH" b="1" dirty="0" smtClean="0"/>
              <a:t> </a:t>
            </a:r>
            <a:r>
              <a:rPr lang="th-TH" sz="2400" b="1" dirty="0" smtClean="0"/>
              <a:t>เนื้อหาที่อยู่ส่วนหัวเว็บ</a:t>
            </a:r>
            <a:r>
              <a:rPr lang="th-TH" sz="2400" b="1" dirty="0" err="1" smtClean="0"/>
              <a:t>เพจ</a:t>
            </a:r>
            <a:endParaRPr lang="en-US" sz="2400" b="1" dirty="0" smtClean="0"/>
          </a:p>
          <a:p>
            <a:pPr marL="914400" lvl="2" indent="0">
              <a:buNone/>
            </a:pPr>
            <a:r>
              <a:rPr lang="en-US" b="1" dirty="0" smtClean="0"/>
              <a:t>	&lt;/head&gt;</a:t>
            </a:r>
          </a:p>
          <a:p>
            <a:pPr marL="457200" lvl="1" indent="0">
              <a:buNone/>
            </a:pPr>
            <a:r>
              <a:rPr lang="en-US" b="1" dirty="0" smtClean="0"/>
              <a:t>	&lt;body&gt;</a:t>
            </a:r>
          </a:p>
          <a:p>
            <a:pPr marL="914400" lvl="2" indent="0">
              <a:buNone/>
            </a:pPr>
            <a:r>
              <a:rPr lang="en-US" b="1" dirty="0" smtClean="0"/>
              <a:t>	//</a:t>
            </a:r>
            <a:r>
              <a:rPr lang="th-TH" b="1" dirty="0" smtClean="0"/>
              <a:t> เนื้อหาที่แสดงในเว็บ</a:t>
            </a:r>
            <a:r>
              <a:rPr lang="th-TH" b="1" dirty="0" err="1" smtClean="0"/>
              <a:t>เพจ</a:t>
            </a:r>
            <a:endParaRPr lang="en-US" b="1" dirty="0" smtClean="0"/>
          </a:p>
          <a:p>
            <a:pPr marL="457200" lvl="1" indent="0">
              <a:buNone/>
            </a:pPr>
            <a:r>
              <a:rPr lang="en-US" b="1" dirty="0" smtClean="0"/>
              <a:t>	&lt;/body&gt;</a:t>
            </a:r>
          </a:p>
          <a:p>
            <a:pPr marL="457200" lvl="1" indent="0">
              <a:buNone/>
            </a:pPr>
            <a:r>
              <a:rPr lang="en-US" b="1" dirty="0" smtClean="0"/>
              <a:t>	&lt;/html&gt;</a:t>
            </a:r>
            <a:endParaRPr lang="th-TH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11560" y="5877272"/>
            <a:ext cx="812004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&lt;!DOCTYPE html&gt;  </a:t>
            </a:r>
            <a:r>
              <a:rPr lang="th-TH" b="1" dirty="0" smtClean="0"/>
              <a:t>เป็นการประกาศว่าไฟล์เอกสารนี้เป็นรูปแบบใด</a:t>
            </a:r>
          </a:p>
          <a:p>
            <a:r>
              <a:rPr lang="en-US" b="1" dirty="0" smtClean="0"/>
              <a:t>Browser </a:t>
            </a:r>
            <a:r>
              <a:rPr lang="th-TH" b="1" dirty="0" smtClean="0"/>
              <a:t>จะได้รู้ว่าจะอ่านและตีความ</a:t>
            </a:r>
            <a:r>
              <a:rPr lang="th-TH" b="1" smtClean="0"/>
              <a:t>ด้วยวิธีการใด </a:t>
            </a:r>
            <a:r>
              <a:rPr lang="th-TH" b="1" dirty="0" smtClean="0"/>
              <a:t>ใช้ใน </a:t>
            </a:r>
            <a:r>
              <a:rPr lang="en-US" b="1" dirty="0" smtClean="0"/>
              <a:t>html5 </a:t>
            </a:r>
            <a:r>
              <a:rPr lang="th-TH" b="1" dirty="0" smtClean="0"/>
              <a:t>ขึ้นไป</a:t>
            </a: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1760197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4800" b="1" dirty="0" smtClean="0">
                <a:solidFill>
                  <a:srgbClr val="0066CC"/>
                </a:solidFill>
                <a:cs typeface="+mj-cs"/>
              </a:rPr>
              <a:t>แสดงข้อความด้วย</a:t>
            </a:r>
            <a:r>
              <a:rPr lang="th-TH" sz="4800" b="1" dirty="0" err="1" smtClean="0">
                <a:solidFill>
                  <a:srgbClr val="0066CC"/>
                </a:solidFill>
                <a:cs typeface="+mj-cs"/>
              </a:rPr>
              <a:t>แท็ก</a:t>
            </a:r>
            <a:r>
              <a:rPr lang="th-TH" sz="4800" b="1" dirty="0" smtClean="0">
                <a:solidFill>
                  <a:srgbClr val="0066CC"/>
                </a:solidFill>
                <a:cs typeface="+mj-cs"/>
              </a:rPr>
              <a:t> </a:t>
            </a:r>
            <a:r>
              <a:rPr lang="en-US" sz="4800" b="1" dirty="0" smtClean="0">
                <a:solidFill>
                  <a:srgbClr val="0066CC"/>
                </a:solidFill>
                <a:cs typeface="+mj-cs"/>
              </a:rPr>
              <a:t>&lt;p&gt;</a:t>
            </a:r>
            <a:endParaRPr lang="th-TH" sz="4800" b="1" dirty="0">
              <a:solidFill>
                <a:srgbClr val="0066CC"/>
              </a:solidFill>
              <a:cs typeface="+mj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h-TH" b="1" dirty="0" smtClean="0"/>
              <a:t>	การแสดงข้อความในแต่ละย่อหน้าใช้</a:t>
            </a:r>
            <a:r>
              <a:rPr lang="th-TH" b="1" dirty="0" err="1" smtClean="0"/>
              <a:t>แท็ก</a:t>
            </a:r>
            <a:r>
              <a:rPr lang="th-TH" b="1" dirty="0" smtClean="0"/>
              <a:t> </a:t>
            </a:r>
            <a:r>
              <a:rPr lang="en-US" b="1" dirty="0" smtClean="0"/>
              <a:t>&lt;p&gt;&lt;/p&gt;</a:t>
            </a:r>
          </a:p>
          <a:p>
            <a:pPr marL="457200" lvl="1" indent="0">
              <a:buNone/>
            </a:pPr>
            <a:r>
              <a:rPr lang="en-US" b="1" dirty="0" smtClean="0"/>
              <a:t>	&lt;!DOCTYPE html&gt;</a:t>
            </a:r>
          </a:p>
          <a:p>
            <a:pPr marL="457200" lvl="1" indent="0">
              <a:buNone/>
            </a:pPr>
            <a:r>
              <a:rPr lang="en-US" b="1" dirty="0" smtClean="0"/>
              <a:t>	&lt;</a:t>
            </a:r>
            <a:r>
              <a:rPr lang="en-US" b="1" dirty="0"/>
              <a:t>html&gt;</a:t>
            </a:r>
          </a:p>
          <a:p>
            <a:pPr marL="914400" lvl="2" indent="0">
              <a:buNone/>
            </a:pPr>
            <a:r>
              <a:rPr lang="en-US" b="1" dirty="0" smtClean="0"/>
              <a:t>	&lt;</a:t>
            </a:r>
            <a:r>
              <a:rPr lang="en-US" b="1" dirty="0"/>
              <a:t>head&gt;</a:t>
            </a:r>
          </a:p>
          <a:p>
            <a:pPr marL="1371600" lvl="3" indent="0">
              <a:buNone/>
            </a:pPr>
            <a:r>
              <a:rPr lang="en-US" b="1" dirty="0" smtClean="0"/>
              <a:t>	   My First Webpage</a:t>
            </a:r>
            <a:endParaRPr lang="en-US" sz="2400" b="1" dirty="0"/>
          </a:p>
          <a:p>
            <a:pPr marL="914400" lvl="2" indent="0">
              <a:buNone/>
            </a:pPr>
            <a:r>
              <a:rPr lang="en-US" b="1" dirty="0"/>
              <a:t>	&lt;/head&gt;</a:t>
            </a:r>
          </a:p>
          <a:p>
            <a:pPr marL="457200" lvl="1" indent="0">
              <a:buNone/>
            </a:pPr>
            <a:r>
              <a:rPr lang="en-US" b="1" dirty="0"/>
              <a:t>	&lt;body&gt;</a:t>
            </a:r>
          </a:p>
          <a:p>
            <a:pPr marL="914400" lvl="2" indent="0">
              <a:buNone/>
            </a:pPr>
            <a:r>
              <a:rPr lang="en-US" b="1" dirty="0"/>
              <a:t>	</a:t>
            </a:r>
            <a:r>
              <a:rPr lang="en-US" b="1" dirty="0" smtClean="0"/>
              <a:t>&lt;p&gt;Hello html&lt;/p&gt;</a:t>
            </a:r>
            <a:endParaRPr lang="en-US" b="1" dirty="0"/>
          </a:p>
          <a:p>
            <a:pPr marL="457200" lvl="1" indent="0">
              <a:buNone/>
            </a:pPr>
            <a:r>
              <a:rPr lang="en-US" b="1" dirty="0"/>
              <a:t>	&lt;/body&gt;</a:t>
            </a:r>
          </a:p>
          <a:p>
            <a:pPr marL="457200" lvl="1" indent="0">
              <a:buNone/>
            </a:pPr>
            <a:r>
              <a:rPr lang="en-US" b="1" dirty="0"/>
              <a:t>	&lt;/html&gt;</a:t>
            </a:r>
            <a:endParaRPr lang="th-TH" b="1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1011008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4800" b="1" dirty="0" smtClean="0">
                <a:solidFill>
                  <a:srgbClr val="0066CC"/>
                </a:solidFill>
                <a:cs typeface="+mj-cs"/>
              </a:rPr>
              <a:t>ภาษาไทยใน </a:t>
            </a:r>
            <a:r>
              <a:rPr lang="en-US" sz="4800" b="1" dirty="0" smtClean="0">
                <a:solidFill>
                  <a:srgbClr val="0066CC"/>
                </a:solidFill>
                <a:cs typeface="+mj-cs"/>
              </a:rPr>
              <a:t>HTML</a:t>
            </a:r>
            <a:endParaRPr lang="th-TH" sz="4800" b="1" dirty="0">
              <a:solidFill>
                <a:srgbClr val="0066CC"/>
              </a:solidFill>
              <a:cs typeface="+mj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5658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	</a:t>
            </a:r>
            <a:r>
              <a:rPr lang="th-TH" b="1" dirty="0" smtClean="0"/>
              <a:t>หากต้องการแสดงภาษาไทยในเว็บ</a:t>
            </a:r>
            <a:r>
              <a:rPr lang="th-TH" b="1" dirty="0" err="1" smtClean="0"/>
              <a:t>เพจ</a:t>
            </a:r>
            <a:r>
              <a:rPr lang="th-TH" b="1" dirty="0" smtClean="0"/>
              <a:t> เราจะใส่</a:t>
            </a:r>
            <a:r>
              <a:rPr lang="th-TH" b="1" dirty="0" err="1" smtClean="0"/>
              <a:t>แท็ก</a:t>
            </a:r>
            <a:endParaRPr lang="th-TH" b="1" dirty="0" smtClean="0"/>
          </a:p>
          <a:p>
            <a:pPr marL="0" indent="0">
              <a:buNone/>
            </a:pPr>
            <a:r>
              <a:rPr lang="en-US" sz="3000" b="1" dirty="0" smtClean="0"/>
              <a:t>&lt;meta charset = “UTF-8”&gt; </a:t>
            </a:r>
            <a:r>
              <a:rPr lang="th-TH" b="1" dirty="0" smtClean="0"/>
              <a:t>ไว้ใน</a:t>
            </a:r>
            <a:r>
              <a:rPr lang="th-TH" b="1" dirty="0" err="1" smtClean="0"/>
              <a:t>แท็ก</a:t>
            </a:r>
            <a:r>
              <a:rPr lang="th-TH" b="1" dirty="0" smtClean="0"/>
              <a:t> </a:t>
            </a:r>
            <a:r>
              <a:rPr lang="en-US" sz="3000" b="1" dirty="0" smtClean="0"/>
              <a:t>&lt;head&gt; </a:t>
            </a:r>
            <a:r>
              <a:rPr lang="th-TH" b="1" dirty="0" smtClean="0"/>
              <a:t>เพื่อบอก </a:t>
            </a:r>
            <a:r>
              <a:rPr lang="en-US" b="1" dirty="0" smtClean="0"/>
              <a:t>browser </a:t>
            </a:r>
            <a:r>
              <a:rPr lang="th-TH" b="1" dirty="0" smtClean="0"/>
              <a:t>ให้ทราบว่าเว็บ</a:t>
            </a:r>
            <a:r>
              <a:rPr lang="th-TH" b="1" dirty="0" err="1" smtClean="0"/>
              <a:t>เพจ</a:t>
            </a:r>
            <a:r>
              <a:rPr lang="th-TH" b="1" dirty="0" smtClean="0"/>
              <a:t>นี้ใช้ชุดตัวอักษร </a:t>
            </a:r>
            <a:r>
              <a:rPr lang="en-US" sz="2600" b="1" dirty="0" smtClean="0"/>
              <a:t>(character set) </a:t>
            </a:r>
            <a:r>
              <a:rPr lang="th-TH" b="1" dirty="0" smtClean="0"/>
              <a:t>ตามมาตรฐาน </a:t>
            </a:r>
            <a:r>
              <a:rPr lang="en-US" sz="3000" b="1" dirty="0" smtClean="0"/>
              <a:t>UTF-8</a:t>
            </a:r>
            <a:r>
              <a:rPr lang="en-US" b="1" dirty="0" smtClean="0"/>
              <a:t> </a:t>
            </a:r>
            <a:r>
              <a:rPr lang="th-TH" b="1" dirty="0" smtClean="0"/>
              <a:t>ซึ่งเป็นรหัส </a:t>
            </a:r>
            <a:r>
              <a:rPr lang="en-US" sz="2600" b="1" dirty="0" err="1" smtClean="0"/>
              <a:t>unicode</a:t>
            </a:r>
            <a:r>
              <a:rPr lang="en-US" sz="2600" b="1" dirty="0" smtClean="0"/>
              <a:t> </a:t>
            </a:r>
            <a:r>
              <a:rPr lang="th-TH" b="1" dirty="0" smtClean="0"/>
              <a:t>ที่รองรับภาษาไทย</a:t>
            </a:r>
          </a:p>
          <a:p>
            <a:pPr marL="457200" lvl="1" indent="0">
              <a:buNone/>
            </a:pPr>
            <a:r>
              <a:rPr lang="en-US" b="1" dirty="0" smtClean="0"/>
              <a:t>	&lt;!</a:t>
            </a:r>
            <a:r>
              <a:rPr lang="en-US" b="1" dirty="0"/>
              <a:t>DOCTYPE html&gt;</a:t>
            </a:r>
          </a:p>
          <a:p>
            <a:pPr marL="457200" lvl="1" indent="0">
              <a:buNone/>
            </a:pPr>
            <a:r>
              <a:rPr lang="en-US" b="1" dirty="0"/>
              <a:t>	&lt;html&gt;</a:t>
            </a:r>
          </a:p>
          <a:p>
            <a:pPr marL="914400" lvl="2" indent="0">
              <a:buNone/>
            </a:pPr>
            <a:r>
              <a:rPr lang="en-US" b="1" dirty="0"/>
              <a:t>	&lt;head&gt;</a:t>
            </a:r>
          </a:p>
          <a:p>
            <a:pPr marL="1371600" lvl="3" indent="0">
              <a:buNone/>
            </a:pPr>
            <a:r>
              <a:rPr lang="en-US" b="1" dirty="0"/>
              <a:t>	    </a:t>
            </a:r>
            <a:r>
              <a:rPr lang="en-US" b="1" dirty="0" smtClean="0"/>
              <a:t> &lt;meta charset = “UTF-8”&gt;</a:t>
            </a:r>
            <a:endParaRPr lang="en-US" sz="2400" b="1" dirty="0"/>
          </a:p>
          <a:p>
            <a:pPr marL="914400" lvl="2" indent="0">
              <a:buNone/>
            </a:pPr>
            <a:r>
              <a:rPr lang="en-US" b="1" dirty="0"/>
              <a:t>	&lt;/head&gt;</a:t>
            </a:r>
          </a:p>
          <a:p>
            <a:pPr marL="457200" lvl="1" indent="0">
              <a:buNone/>
            </a:pPr>
            <a:r>
              <a:rPr lang="en-US" b="1" dirty="0"/>
              <a:t>	&lt;body&gt;</a:t>
            </a:r>
          </a:p>
          <a:p>
            <a:pPr marL="914400" lvl="2" indent="0">
              <a:buNone/>
            </a:pPr>
            <a:r>
              <a:rPr lang="en-US" b="1" dirty="0"/>
              <a:t>	&lt;</a:t>
            </a:r>
            <a:r>
              <a:rPr lang="en-US" b="1" dirty="0" smtClean="0"/>
              <a:t>p&gt;</a:t>
            </a:r>
            <a:r>
              <a:rPr lang="th-TH" b="1" dirty="0" smtClean="0"/>
              <a:t>ทดสอบการแสดงผลภาษาไทย</a:t>
            </a:r>
            <a:r>
              <a:rPr lang="en-US" b="1" dirty="0" smtClean="0"/>
              <a:t>&lt;/p</a:t>
            </a:r>
            <a:r>
              <a:rPr lang="en-US" b="1" dirty="0"/>
              <a:t>&gt;</a:t>
            </a:r>
          </a:p>
          <a:p>
            <a:pPr marL="457200" lvl="1" indent="0">
              <a:buNone/>
            </a:pPr>
            <a:r>
              <a:rPr lang="en-US" b="1" dirty="0"/>
              <a:t>	&lt;/body&gt;</a:t>
            </a:r>
          </a:p>
          <a:p>
            <a:pPr marL="457200" lvl="1" indent="0">
              <a:buNone/>
            </a:pPr>
            <a:r>
              <a:rPr lang="en-US" b="1" dirty="0"/>
              <a:t>	&lt;/html</a:t>
            </a:r>
            <a:r>
              <a:rPr lang="en-US" b="1" dirty="0" smtClean="0"/>
              <a:t>&gt;</a:t>
            </a: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298512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4800" b="1" dirty="0" smtClean="0">
                <a:solidFill>
                  <a:srgbClr val="0066CC"/>
                </a:solidFill>
                <a:cs typeface="+mj-cs"/>
              </a:rPr>
              <a:t>บังคับให้ขึ้นบรรทัดใหม่</a:t>
            </a:r>
            <a:endParaRPr lang="th-TH" sz="4800" b="1" dirty="0">
              <a:solidFill>
                <a:srgbClr val="0066CC"/>
              </a:solidFill>
              <a:cs typeface="+mj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748680"/>
          </a:xfrm>
        </p:spPr>
        <p:txBody>
          <a:bodyPr/>
          <a:lstStyle/>
          <a:p>
            <a:pPr marL="0" indent="0">
              <a:buNone/>
            </a:pPr>
            <a:r>
              <a:rPr lang="th-TH" b="1" dirty="0" smtClean="0"/>
              <a:t>		ใช้</a:t>
            </a:r>
            <a:r>
              <a:rPr lang="th-TH" b="1" dirty="0" err="1" smtClean="0"/>
              <a:t>แท็ก</a:t>
            </a:r>
            <a:r>
              <a:rPr lang="th-TH" b="1" dirty="0" smtClean="0"/>
              <a:t> </a:t>
            </a:r>
            <a:r>
              <a:rPr lang="en-US" b="1" dirty="0" smtClean="0"/>
              <a:t>&lt;</a:t>
            </a:r>
            <a:r>
              <a:rPr lang="en-US" b="1" dirty="0" err="1" smtClean="0"/>
              <a:t>br</a:t>
            </a:r>
            <a:r>
              <a:rPr lang="en-US" b="1" dirty="0" smtClean="0"/>
              <a:t>&gt;</a:t>
            </a:r>
          </a:p>
          <a:p>
            <a:pPr marL="0" indent="0">
              <a:buNone/>
            </a:pPr>
            <a:endParaRPr lang="th-TH" b="1" dirty="0"/>
          </a:p>
        </p:txBody>
      </p:sp>
      <p:sp>
        <p:nvSpPr>
          <p:cNvPr id="5" name="ตัวแทนเนื้อหา 2"/>
          <p:cNvSpPr txBox="1">
            <a:spLocks/>
          </p:cNvSpPr>
          <p:nvPr/>
        </p:nvSpPr>
        <p:spPr>
          <a:xfrm>
            <a:off x="467544" y="2276872"/>
            <a:ext cx="8229600" cy="4176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th-TH" b="1" dirty="0" smtClean="0"/>
              <a:t>	</a:t>
            </a:r>
            <a:r>
              <a:rPr lang="th-TH" sz="3500" b="1" dirty="0" smtClean="0">
                <a:solidFill>
                  <a:srgbClr val="008000"/>
                </a:solidFill>
              </a:rPr>
              <a:t>ตัวอย่าง</a:t>
            </a:r>
          </a:p>
          <a:p>
            <a:pPr marL="0" indent="0">
              <a:buFont typeface="Arial" pitchFamily="34" charset="0"/>
              <a:buNone/>
            </a:pPr>
            <a:r>
              <a:rPr lang="th-TH" b="1" dirty="0"/>
              <a:t>	</a:t>
            </a:r>
            <a:r>
              <a:rPr lang="en-US" b="1" dirty="0" smtClean="0"/>
              <a:t>&lt;body&gt;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/>
              <a:t>	</a:t>
            </a:r>
            <a:r>
              <a:rPr lang="en-US" b="1" dirty="0" smtClean="0"/>
              <a:t>	Hello HTML 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/>
              <a:t>	</a:t>
            </a:r>
            <a:r>
              <a:rPr lang="en-US" b="1" dirty="0" smtClean="0"/>
              <a:t>	&lt;</a:t>
            </a:r>
            <a:r>
              <a:rPr lang="en-US" b="1" dirty="0" err="1" smtClean="0"/>
              <a:t>br</a:t>
            </a:r>
            <a:r>
              <a:rPr lang="en-US" b="1" dirty="0" smtClean="0"/>
              <a:t>&gt;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/>
              <a:t>	</a:t>
            </a:r>
            <a:r>
              <a:rPr lang="en-US" b="1" dirty="0" smtClean="0"/>
              <a:t>	CSS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/>
              <a:t>	</a:t>
            </a:r>
            <a:r>
              <a:rPr lang="en-US" b="1" dirty="0" smtClean="0"/>
              <a:t>&lt;/body&gt;</a:t>
            </a: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175875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4800" b="1" dirty="0" smtClean="0">
                <a:solidFill>
                  <a:srgbClr val="0066CC"/>
                </a:solidFill>
                <a:cs typeface="+mj-cs"/>
              </a:rPr>
              <a:t>การแทรกเส้นแบ่ง</a:t>
            </a:r>
            <a:endParaRPr lang="th-TH" sz="4800" b="1" dirty="0">
              <a:solidFill>
                <a:srgbClr val="0066CC"/>
              </a:solidFill>
              <a:cs typeface="+mj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748680"/>
          </a:xfrm>
        </p:spPr>
        <p:txBody>
          <a:bodyPr/>
          <a:lstStyle/>
          <a:p>
            <a:pPr marL="0" indent="0">
              <a:buNone/>
            </a:pPr>
            <a:r>
              <a:rPr lang="th-TH" b="1" dirty="0" smtClean="0"/>
              <a:t>		ใช้</a:t>
            </a:r>
            <a:r>
              <a:rPr lang="th-TH" b="1" dirty="0" err="1" smtClean="0"/>
              <a:t>แท็ก</a:t>
            </a:r>
            <a:r>
              <a:rPr lang="th-TH" b="1" dirty="0" smtClean="0"/>
              <a:t> </a:t>
            </a:r>
            <a:r>
              <a:rPr lang="en-US" b="1" dirty="0" smtClean="0"/>
              <a:t>&lt;</a:t>
            </a:r>
            <a:r>
              <a:rPr lang="en-US" b="1" dirty="0" err="1"/>
              <a:t>h</a:t>
            </a:r>
            <a:r>
              <a:rPr lang="en-US" b="1" dirty="0" err="1" smtClean="0"/>
              <a:t>r</a:t>
            </a:r>
            <a:r>
              <a:rPr lang="en-US" b="1" dirty="0" smtClean="0"/>
              <a:t>&gt;</a:t>
            </a:r>
          </a:p>
          <a:p>
            <a:pPr marL="0" indent="0">
              <a:buNone/>
            </a:pPr>
            <a:endParaRPr lang="th-TH" b="1" dirty="0"/>
          </a:p>
        </p:txBody>
      </p:sp>
      <p:sp>
        <p:nvSpPr>
          <p:cNvPr id="5" name="ตัวแทนเนื้อหา 2"/>
          <p:cNvSpPr txBox="1">
            <a:spLocks/>
          </p:cNvSpPr>
          <p:nvPr/>
        </p:nvSpPr>
        <p:spPr>
          <a:xfrm>
            <a:off x="467544" y="2276872"/>
            <a:ext cx="8229600" cy="4176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th-TH" b="1" dirty="0" smtClean="0"/>
              <a:t>	</a:t>
            </a:r>
            <a:r>
              <a:rPr lang="th-TH" sz="3500" b="1" dirty="0" smtClean="0">
                <a:solidFill>
                  <a:srgbClr val="008000"/>
                </a:solidFill>
              </a:rPr>
              <a:t>ตัวอย่าง</a:t>
            </a:r>
          </a:p>
          <a:p>
            <a:pPr marL="0" indent="0">
              <a:buFont typeface="Arial" pitchFamily="34" charset="0"/>
              <a:buNone/>
            </a:pPr>
            <a:r>
              <a:rPr lang="th-TH" b="1" dirty="0"/>
              <a:t>	</a:t>
            </a:r>
            <a:r>
              <a:rPr lang="en-US" b="1" dirty="0" smtClean="0"/>
              <a:t>&lt;body&gt;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/>
              <a:t>	</a:t>
            </a:r>
            <a:r>
              <a:rPr lang="en-US" b="1" dirty="0" smtClean="0"/>
              <a:t>	Hello HTML 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/>
              <a:t>	</a:t>
            </a:r>
            <a:r>
              <a:rPr lang="en-US" b="1" dirty="0" smtClean="0"/>
              <a:t>	&lt;</a:t>
            </a:r>
            <a:r>
              <a:rPr lang="en-US" b="1" dirty="0" err="1"/>
              <a:t>h</a:t>
            </a:r>
            <a:r>
              <a:rPr lang="en-US" b="1" smtClean="0"/>
              <a:t>r</a:t>
            </a:r>
            <a:r>
              <a:rPr lang="en-US" b="1" dirty="0" smtClean="0"/>
              <a:t>&gt;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/>
              <a:t>	</a:t>
            </a:r>
            <a:r>
              <a:rPr lang="en-US" b="1" dirty="0" smtClean="0"/>
              <a:t>	CSS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/>
              <a:t>	</a:t>
            </a:r>
            <a:r>
              <a:rPr lang="en-US" b="1" dirty="0" smtClean="0"/>
              <a:t>&lt;/body&gt;</a:t>
            </a: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1446655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สำนักงา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สำนักงา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สำนักงา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517</TotalTime>
  <Words>692</Words>
  <Application>Microsoft Office PowerPoint</Application>
  <PresentationFormat>นำเสนอทางหน้าจอ (4:3)</PresentationFormat>
  <Paragraphs>235</Paragraphs>
  <Slides>30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30</vt:i4>
      </vt:variant>
    </vt:vector>
  </HeadingPairs>
  <TitlesOfParts>
    <vt:vector size="31" baseType="lpstr">
      <vt:lpstr>ชุดรูปแบบของ Office</vt:lpstr>
      <vt:lpstr>บทที่ 2</vt:lpstr>
      <vt:lpstr>HTML และ Browser</vt:lpstr>
      <vt:lpstr>เอลิเมนต์ (Element) และการใช้แท็ก (Tag)</vt:lpstr>
      <vt:lpstr>ประเภทของเอลิเมนต์</vt:lpstr>
      <vt:lpstr>รูปแบบมาตรฐานของ HTML</vt:lpstr>
      <vt:lpstr>แสดงข้อความด้วยแท็ก &lt;p&gt;</vt:lpstr>
      <vt:lpstr>ภาษาไทยใน HTML</vt:lpstr>
      <vt:lpstr>บังคับให้ขึ้นบรรทัดใหม่</vt:lpstr>
      <vt:lpstr>การแทรกเส้นแบ่ง</vt:lpstr>
      <vt:lpstr>เน้นข้อความด้วยแท็ก &lt;em&gt; และแท็ก &lt;strong&gt;</vt:lpstr>
      <vt:lpstr>จัดลำดับความสำคัญของเนื้อหา</vt:lpstr>
      <vt:lpstr>แบ่งข้อมูลออกเป็นส่วนๆ ด้วยแท็ก &lt;div&gt;</vt:lpstr>
      <vt:lpstr>งานนำเสนอ PowerPoint</vt:lpstr>
      <vt:lpstr>การจัดกึ่งกลางหน้ากระดาษด้วยแท็ก &lt;center&gt;</vt:lpstr>
      <vt:lpstr>การใส่คำอธิบายโค้ด (Comment)</vt:lpstr>
      <vt:lpstr>การจัดรูปแบบฟอนต์</vt:lpstr>
      <vt:lpstr>การกำหนดสีพื้นเพจ</vt:lpstr>
      <vt:lpstr>งานนำเสนอ PowerPoint</vt:lpstr>
      <vt:lpstr>งานนำเสนอ PowerPoint</vt:lpstr>
      <vt:lpstr>งานนำเสนอ PowerPoint</vt:lpstr>
      <vt:lpstr>การกำหนดรูปภาพพื้นหลัง</vt:lpstr>
      <vt:lpstr>แสดงรูปภาพด้วยแท็ก &lt;img&gt;</vt:lpstr>
      <vt:lpstr>สร้างลิงก์ด้วยแท็ก &lt;a&gt;</vt:lpstr>
      <vt:lpstr>แสดงไฟล์เสียงด้วยแท็ก &lt;audio&gt;</vt:lpstr>
      <vt:lpstr>แสดงไฟล์วิดีโอด้วยแท็ก &lt;video&gt;</vt:lpstr>
      <vt:lpstr>งานนำเสนอ PowerPoint</vt:lpstr>
      <vt:lpstr>การสร้างตารางด้วยแท็ก &lt;table&gt;</vt:lpstr>
      <vt:lpstr>งานนำเสนอ PowerPoint</vt:lpstr>
      <vt:lpstr>งานนำเสนอ PowerPoint</vt:lpstr>
      <vt:lpstr>แท็กในการจัด Layout ที่เพิ่มขึ้นมาใน html5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1</dc:title>
  <dc:creator>Bert Bert</dc:creator>
  <cp:lastModifiedBy>lenovo</cp:lastModifiedBy>
  <cp:revision>107</cp:revision>
  <dcterms:created xsi:type="dcterms:W3CDTF">2022-08-31T07:22:16Z</dcterms:created>
  <dcterms:modified xsi:type="dcterms:W3CDTF">2022-11-07T12:59:20Z</dcterms:modified>
</cp:coreProperties>
</file>