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07/11/65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บทที่ 1</a:t>
            </a:r>
            <a:endParaRPr lang="th-TH" sz="6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  <a:cs typeface="+mj-cs"/>
              </a:rPr>
              <a:t>ความรู้เบื้องต้นเกี่ยวกับการเขียนโปรแกรมบนอินเทอร์เน็ต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88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หลักการทำงานของ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WWW</a:t>
            </a:r>
            <a:endParaRPr lang="th-TH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39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>
                <a:cs typeface="+mj-cs"/>
              </a:rPr>
              <a:t>	การทำงานของ </a:t>
            </a:r>
            <a:r>
              <a:rPr lang="en-US" b="1" dirty="0" smtClean="0">
                <a:cs typeface="+mj-cs"/>
              </a:rPr>
              <a:t>World Wide Web </a:t>
            </a:r>
            <a:r>
              <a:rPr lang="th-TH" b="1" dirty="0" smtClean="0">
                <a:cs typeface="+mj-cs"/>
              </a:rPr>
              <a:t>หรือ </a:t>
            </a:r>
            <a:r>
              <a:rPr lang="en-US" b="1" dirty="0" smtClean="0">
                <a:cs typeface="+mj-cs"/>
              </a:rPr>
              <a:t>WWW </a:t>
            </a:r>
            <a:r>
              <a:rPr lang="th-TH" b="1" dirty="0" smtClean="0">
                <a:cs typeface="+mj-cs"/>
              </a:rPr>
              <a:t>เป็นการทำงานในลักษณะไคลเอนต์-เซิร์ฟเวอร์ (</a:t>
            </a:r>
            <a:r>
              <a:rPr lang="en-US" b="1" dirty="0" smtClean="0">
                <a:cs typeface="+mj-cs"/>
              </a:rPr>
              <a:t>Client-Server) </a:t>
            </a:r>
            <a:r>
              <a:rPr lang="th-TH" b="1" dirty="0" smtClean="0">
                <a:cs typeface="+mj-cs"/>
              </a:rPr>
              <a:t>คือ </a:t>
            </a:r>
            <a:br>
              <a:rPr lang="th-TH" b="1" dirty="0" smtClean="0">
                <a:cs typeface="+mj-cs"/>
              </a:rPr>
            </a:br>
            <a:r>
              <a:rPr lang="th-TH" b="1" dirty="0" smtClean="0">
                <a:cs typeface="+mj-cs"/>
              </a:rPr>
              <a:t>มีลักษณะของการเชื่อมต่อระหว่างเครื่องเซิร์ฟเวอร์ที่เป็นเครื่องผู้ให้บริการ และไคลเอนต์ที่เป็นเครื่องผู้ใช้บริการ ดังรูปต่อไปนี้</a:t>
            </a:r>
            <a:endParaRPr lang="th-TH" b="1" dirty="0"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789040"/>
            <a:ext cx="6012160" cy="2382812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9706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>
                <a:cs typeface="+mj-cs"/>
              </a:rPr>
              <a:t>	จากรูป เครื่องเซิร์ฟเวอร์จะให้บริการต่างๆ ที่เกี่ยวกับเว็บทั้งหมด ไฟล์เว็บ</a:t>
            </a:r>
            <a:r>
              <a:rPr lang="th-TH" b="1" dirty="0" err="1" smtClean="0">
                <a:cs typeface="+mj-cs"/>
              </a:rPr>
              <a:t>เพจ</a:t>
            </a:r>
            <a:r>
              <a:rPr lang="th-TH" b="1" dirty="0" smtClean="0">
                <a:cs typeface="+mj-cs"/>
              </a:rPr>
              <a:t> รูปภาพหรือโปรแกรมบนเว็บต่างๆ จะถูกจัดเก็บไว้ในเครื่องนี้ ซึ่งเราจะเรียกเครื่องนี้ว่า 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“เว็บเซิร์ฟเวอร์ </a:t>
            </a:r>
            <a:r>
              <a:rPr lang="en-US" sz="2800" b="1" dirty="0" smtClean="0">
                <a:solidFill>
                  <a:srgbClr val="0066CC"/>
                </a:solidFill>
                <a:cs typeface="+mj-cs"/>
              </a:rPr>
              <a:t>(Web Server) </a:t>
            </a:r>
            <a:r>
              <a:rPr lang="th-TH" b="1" dirty="0" smtClean="0">
                <a:cs typeface="+mj-cs"/>
              </a:rPr>
              <a:t>เมื่อเครื่องไคลเอนต์ขอใช้บริการ เว็บไซต์ก็จะถูกแสดงบน</a:t>
            </a:r>
            <a:r>
              <a:rPr lang="th-TH" b="1" dirty="0" err="1" smtClean="0">
                <a:cs typeface="+mj-cs"/>
              </a:rPr>
              <a:t>เว็บเบราว์เซอร์</a:t>
            </a:r>
            <a:r>
              <a:rPr lang="th-TH" b="1" dirty="0" smtClean="0">
                <a:cs typeface="+mj-cs"/>
              </a:rPr>
              <a:t> </a:t>
            </a:r>
            <a:r>
              <a:rPr lang="en-US" sz="2800" b="1" dirty="0" smtClean="0">
                <a:cs typeface="+mj-cs"/>
              </a:rPr>
              <a:t>(Web Browser)</a:t>
            </a:r>
            <a:r>
              <a:rPr lang="en-US" b="1" dirty="0" smtClean="0">
                <a:cs typeface="+mj-cs"/>
              </a:rPr>
              <a:t> </a:t>
            </a:r>
            <a:r>
              <a:rPr lang="th-TH" b="1" dirty="0" smtClean="0">
                <a:cs typeface="+mj-cs"/>
              </a:rPr>
              <a:t>เช่น</a:t>
            </a:r>
            <a:r>
              <a:rPr lang="th-TH" sz="2800" b="1" dirty="0" smtClean="0">
                <a:cs typeface="+mj-cs"/>
              </a:rPr>
              <a:t> </a:t>
            </a:r>
            <a:r>
              <a:rPr lang="en-US" sz="2800" b="1" dirty="0" smtClean="0">
                <a:cs typeface="+mj-cs"/>
              </a:rPr>
              <a:t>Microsoft Edge, Google Chrome, Firefox </a:t>
            </a:r>
            <a:r>
              <a:rPr lang="th-TH" b="1" dirty="0" smtClean="0">
                <a:cs typeface="+mj-cs"/>
              </a:rPr>
              <a:t>หรือ </a:t>
            </a:r>
            <a:r>
              <a:rPr lang="en-US" sz="2800" b="1" dirty="0" smtClean="0">
                <a:cs typeface="+mj-cs"/>
              </a:rPr>
              <a:t>Opera </a:t>
            </a:r>
            <a:r>
              <a:rPr lang="th-TH" b="1" dirty="0" smtClean="0">
                <a:cs typeface="+mj-cs"/>
              </a:rPr>
              <a:t>เป็นต้น</a:t>
            </a:r>
          </a:p>
          <a:p>
            <a:pPr marL="0" indent="0">
              <a:buNone/>
            </a:pPr>
            <a:r>
              <a:rPr lang="th-TH" b="1" dirty="0">
                <a:cs typeface="+mj-cs"/>
              </a:rPr>
              <a:t>	</a:t>
            </a:r>
            <a:r>
              <a:rPr lang="th-TH" b="1" dirty="0" smtClean="0">
                <a:cs typeface="+mj-cs"/>
              </a:rPr>
              <a:t>กระบวนการทำงานจะเริ่มจาก</a:t>
            </a:r>
            <a:r>
              <a:rPr lang="th-TH" b="1" dirty="0" err="1" smtClean="0">
                <a:cs typeface="+mj-cs"/>
              </a:rPr>
              <a:t>เว็บเบราว์เซอร์</a:t>
            </a:r>
            <a:r>
              <a:rPr lang="th-TH" b="1" dirty="0" smtClean="0">
                <a:cs typeface="+mj-cs"/>
              </a:rPr>
              <a:t>จะทำการร้องขอหน้าเว็บใดๆ โดยการพิมพ์ </a:t>
            </a:r>
            <a:r>
              <a:rPr lang="en-US" sz="2800" b="1" dirty="0" smtClean="0">
                <a:cs typeface="+mj-cs"/>
              </a:rPr>
              <a:t>URL (Universa</a:t>
            </a:r>
            <a:r>
              <a:rPr lang="en-US" sz="2800" b="1" dirty="0">
                <a:cs typeface="+mj-cs"/>
              </a:rPr>
              <a:t>l</a:t>
            </a:r>
            <a:r>
              <a:rPr lang="en-US" sz="2800" b="1" dirty="0" smtClean="0">
                <a:cs typeface="+mj-cs"/>
              </a:rPr>
              <a:t> Resource Locator) </a:t>
            </a:r>
            <a:r>
              <a:rPr lang="th-TH" b="1" dirty="0" smtClean="0">
                <a:cs typeface="+mj-cs"/>
              </a:rPr>
              <a:t>จาก</a:t>
            </a:r>
            <a:r>
              <a:rPr lang="th-TH" b="1" dirty="0" err="1" smtClean="0">
                <a:cs typeface="+mj-cs"/>
              </a:rPr>
              <a:t>โปรแกรมเบราว์เซอร์</a:t>
            </a:r>
            <a:r>
              <a:rPr lang="th-TH" b="1" dirty="0" smtClean="0">
                <a:cs typeface="+mj-cs"/>
              </a:rPr>
              <a:t> ซึ่งข้อมูลจะถูกกระทำผ่านโปรโตคอล </a:t>
            </a:r>
            <a:r>
              <a:rPr lang="en-US" sz="2800" b="1" dirty="0" smtClean="0">
                <a:cs typeface="+mj-cs"/>
              </a:rPr>
              <a:t>HTTP (Hypertext Transfer Protocol) </a:t>
            </a:r>
            <a:r>
              <a:rPr lang="th-TH" b="1" dirty="0" smtClean="0">
                <a:cs typeface="+mj-cs"/>
              </a:rPr>
              <a:t>เครื่องเว็บเซิร์ฟเวอร์เมื่อได้รับคำร้องขอก็จะทำการจัดส่งหน้าเว็บ</a:t>
            </a:r>
            <a:r>
              <a:rPr lang="th-TH" b="1" dirty="0" err="1" smtClean="0">
                <a:cs typeface="+mj-cs"/>
              </a:rPr>
              <a:t>เพจ</a:t>
            </a:r>
            <a:r>
              <a:rPr lang="th-TH" b="1" dirty="0" smtClean="0">
                <a:cs typeface="+mj-cs"/>
              </a:rPr>
              <a:t>นั้นผ่านไปทาง</a:t>
            </a:r>
            <a:r>
              <a:rPr lang="th-TH" b="1" dirty="0" err="1" smtClean="0">
                <a:cs typeface="+mj-cs"/>
              </a:rPr>
              <a:t>เว็บเบราว์เซอร์</a:t>
            </a:r>
            <a:endParaRPr lang="th-TH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922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66CC"/>
                </a:solidFill>
                <a:cs typeface="+mj-cs"/>
              </a:rPr>
              <a:t>ประเภทของโปรแกรมบนเว็บ</a:t>
            </a:r>
            <a:endParaRPr lang="th-TH" sz="48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+mj-cs"/>
              </a:rPr>
              <a:t>Static Programming </a:t>
            </a:r>
            <a:r>
              <a:rPr lang="th-TH" b="1" dirty="0" smtClean="0">
                <a:cs typeface="+mj-cs"/>
              </a:rPr>
              <a:t>เป็นลักษณะของโปรแกรมบนเว็บที่ไม่ค่อยมีการเปลี่ยนแปลง ถ้าต้องการแก้ไขข้อมูลก็ใช้โปรแกรมเปิดขึ้นมาแล้วแก้ไขข้อมูล ไม่มีการติดต่อฐานข้อมูล </a:t>
            </a:r>
            <a:endParaRPr lang="en-US" b="1" dirty="0" smtClean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+mj-cs"/>
              </a:rPr>
              <a:t>Dynamic Programming </a:t>
            </a:r>
            <a:r>
              <a:rPr lang="th-TH" b="1" dirty="0" smtClean="0">
                <a:cs typeface="+mj-cs"/>
              </a:rPr>
              <a:t>เป็นลักษณะของโปรแกรมเว็บที่มีความยืดหยุ่น ข้อมูลมีการเปลี่ยนแปลงตลอด มีการเก็บข้อมูลไว้ในฐานข้อมูล</a:t>
            </a:r>
            <a:endParaRPr lang="th-TH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601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สร้างและพัฒนาเว็บต้องทราบอะไรบ้าง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b="1" dirty="0" smtClean="0">
                <a:cs typeface="+mj-cs"/>
              </a:rPr>
              <a:t>การพัฒนาเว็บประกอบไปด้วย 5 ส่วนดังนี้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  <a:cs typeface="+mj-cs"/>
              </a:rPr>
              <a:t>HTML</a:t>
            </a:r>
            <a:r>
              <a:rPr lang="en-US" b="1" dirty="0" smtClean="0">
                <a:cs typeface="+mj-cs"/>
              </a:rPr>
              <a:t> </a:t>
            </a:r>
            <a:r>
              <a:rPr lang="th-TH" b="1" dirty="0" smtClean="0">
                <a:cs typeface="+mj-cs"/>
              </a:rPr>
              <a:t>สำหรับใช้เป็นโครงสร้างของเว็บ</a:t>
            </a:r>
            <a:r>
              <a:rPr lang="th-TH" b="1" dirty="0" err="1" smtClean="0">
                <a:cs typeface="+mj-cs"/>
              </a:rPr>
              <a:t>เพจ</a:t>
            </a:r>
            <a:endParaRPr lang="th-TH" b="1" dirty="0" smtClean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  <a:cs typeface="+mj-cs"/>
              </a:rPr>
              <a:t>CSS</a:t>
            </a:r>
            <a:r>
              <a:rPr lang="en-US" b="1" dirty="0" smtClean="0">
                <a:cs typeface="+mj-cs"/>
              </a:rPr>
              <a:t> </a:t>
            </a:r>
            <a:r>
              <a:rPr lang="en-US" b="1" dirty="0">
                <a:cs typeface="+mj-cs"/>
              </a:rPr>
              <a:t> </a:t>
            </a:r>
            <a:r>
              <a:rPr lang="en-US" b="1" dirty="0" smtClean="0">
                <a:cs typeface="+mj-cs"/>
              </a:rPr>
              <a:t>    </a:t>
            </a:r>
            <a:r>
              <a:rPr lang="th-TH" b="1" dirty="0" smtClean="0">
                <a:cs typeface="+mj-cs"/>
              </a:rPr>
              <a:t>ใช้ตกแต่งหน้าตาเว็บ</a:t>
            </a:r>
            <a:r>
              <a:rPr lang="th-TH" b="1" dirty="0" err="1" smtClean="0">
                <a:cs typeface="+mj-cs"/>
              </a:rPr>
              <a:t>เพจ</a:t>
            </a:r>
            <a:endParaRPr lang="th-TH" b="1" dirty="0" smtClean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  <a:cs typeface="+mj-cs"/>
              </a:rPr>
              <a:t>Client Side Script </a:t>
            </a:r>
            <a:r>
              <a:rPr lang="th-TH" b="1" dirty="0" smtClean="0">
                <a:cs typeface="+mj-cs"/>
              </a:rPr>
              <a:t>คือสคริปต์ที่ใช้กำหนดคุณสมบัติเอลิ</a:t>
            </a:r>
            <a:r>
              <a:rPr lang="th-TH" b="1" dirty="0" err="1" smtClean="0">
                <a:cs typeface="+mj-cs"/>
              </a:rPr>
              <a:t>เมนต์</a:t>
            </a:r>
            <a:r>
              <a:rPr lang="th-TH" b="1" dirty="0" smtClean="0">
                <a:cs typeface="+mj-cs"/>
              </a:rPr>
              <a:t>ต่างๆ และกำหนดลูกเล่นต่างๆ เช่น </a:t>
            </a:r>
            <a:r>
              <a:rPr lang="en-US" b="1" dirty="0" smtClean="0">
                <a:cs typeface="+mj-cs"/>
              </a:rPr>
              <a:t>JavaScript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  <a:cs typeface="+mj-cs"/>
              </a:rPr>
              <a:t>Server Side Script </a:t>
            </a:r>
            <a:r>
              <a:rPr lang="th-TH" b="1" dirty="0" smtClean="0">
                <a:cs typeface="+mj-cs"/>
              </a:rPr>
              <a:t>เป็นสคริปต์ที่จะแปลความหมายที่ฝั่ง </a:t>
            </a:r>
            <a:r>
              <a:rPr lang="en-US" b="1" dirty="0" smtClean="0">
                <a:cs typeface="+mj-cs"/>
              </a:rPr>
              <a:t>server </a:t>
            </a:r>
            <a:r>
              <a:rPr lang="th-TH" b="1" dirty="0" smtClean="0">
                <a:cs typeface="+mj-cs"/>
              </a:rPr>
              <a:t>ใช้เพื่อติดต่อ ส่งข้อมูล เขียนข้อมูลไปยัง </a:t>
            </a:r>
            <a:r>
              <a:rPr lang="en-US" b="1" dirty="0" smtClean="0">
                <a:cs typeface="+mj-cs"/>
              </a:rPr>
              <a:t>server </a:t>
            </a:r>
            <a:r>
              <a:rPr lang="th-TH" b="1" dirty="0" smtClean="0">
                <a:cs typeface="+mj-cs"/>
              </a:rPr>
              <a:t>เช่น </a:t>
            </a:r>
            <a:r>
              <a:rPr lang="en-US" b="1" dirty="0" smtClean="0">
                <a:cs typeface="+mj-cs"/>
              </a:rPr>
              <a:t>PHP, ASP, Python, Ruby </a:t>
            </a:r>
            <a:r>
              <a:rPr lang="th-TH" b="1" dirty="0" smtClean="0">
                <a:cs typeface="+mj-cs"/>
              </a:rPr>
              <a:t>เป็นต้น</a:t>
            </a:r>
            <a:endParaRPr lang="en-US" b="1" dirty="0" smtClean="0"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b="1" dirty="0" smtClean="0">
                <a:solidFill>
                  <a:srgbClr val="00B050"/>
                </a:solidFill>
                <a:cs typeface="+mj-cs"/>
              </a:rPr>
              <a:t>ฐานข้อมูล </a:t>
            </a:r>
            <a:r>
              <a:rPr lang="en-US" b="1" dirty="0" smtClean="0">
                <a:solidFill>
                  <a:srgbClr val="00B050"/>
                </a:solidFill>
                <a:cs typeface="+mj-cs"/>
              </a:rPr>
              <a:t>(Database) </a:t>
            </a:r>
            <a:r>
              <a:rPr lang="th-TH" b="1" dirty="0" smtClean="0">
                <a:cs typeface="+mj-cs"/>
              </a:rPr>
              <a:t>คือ ส่วนที่ใช้เก็บข้อมูล เช่น </a:t>
            </a:r>
            <a:r>
              <a:rPr lang="en-US" b="1" dirty="0" smtClean="0">
                <a:cs typeface="+mj-cs"/>
              </a:rPr>
              <a:t>Oracle</a:t>
            </a:r>
            <a:r>
              <a:rPr lang="en-US" b="1" smtClean="0">
                <a:cs typeface="+mj-cs"/>
              </a:rPr>
              <a:t>, </a:t>
            </a:r>
            <a:br>
              <a:rPr lang="en-US" b="1" smtClean="0">
                <a:cs typeface="+mj-cs"/>
              </a:rPr>
            </a:br>
            <a:r>
              <a:rPr lang="en-US" b="1" smtClean="0">
                <a:cs typeface="+mj-cs"/>
              </a:rPr>
              <a:t>MS </a:t>
            </a:r>
            <a:r>
              <a:rPr lang="en-US" b="1" dirty="0" smtClean="0">
                <a:cs typeface="+mj-cs"/>
              </a:rPr>
              <a:t>SQL Server , MySQL </a:t>
            </a:r>
            <a:r>
              <a:rPr lang="th-TH" b="1" dirty="0" smtClean="0">
                <a:cs typeface="+mj-cs"/>
              </a:rPr>
              <a:t>เป็นต้น</a:t>
            </a:r>
          </a:p>
          <a:p>
            <a:pPr marL="514350" indent="-514350">
              <a:buFont typeface="+mj-lt"/>
              <a:buAutoNum type="arabicPeriod"/>
            </a:pPr>
            <a:endParaRPr lang="th-TH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051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>
                <a:solidFill>
                  <a:srgbClr val="7030A0"/>
                </a:solidFill>
              </a:rPr>
              <a:t>การติดตั้ง </a:t>
            </a:r>
            <a:r>
              <a:rPr lang="en-US" b="1" dirty="0" smtClean="0">
                <a:solidFill>
                  <a:srgbClr val="7030A0"/>
                </a:solidFill>
              </a:rPr>
              <a:t>Visual Studio Code</a:t>
            </a:r>
            <a:endParaRPr lang="th-TH" b="1" dirty="0">
              <a:solidFill>
                <a:srgbClr val="7030A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Download</a:t>
            </a:r>
            <a:r>
              <a:rPr lang="en-US" b="1" dirty="0" smtClean="0"/>
              <a:t> </a:t>
            </a:r>
            <a:r>
              <a:rPr lang="th-TH" b="1" dirty="0" smtClean="0"/>
              <a:t>ที่</a:t>
            </a:r>
            <a:r>
              <a:rPr lang="en-US" b="1" dirty="0"/>
              <a:t> https://visualstudio.microsoft.com/downloads/</a:t>
            </a:r>
            <a:endParaRPr lang="th-TH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833" y="2652092"/>
            <a:ext cx="5207455" cy="3729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895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/>
              <a:t>หน้าจอโปรแกรมหลังติดตั้งแล้ว</a:t>
            </a:r>
            <a:endParaRPr lang="th-TH" sz="40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488" y="1484784"/>
            <a:ext cx="7183437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59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เริ่มต้นเขียนโปรแกรมแรก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1556792"/>
            <a:ext cx="6538085" cy="310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&lt;html&gt;</a:t>
            </a:r>
          </a:p>
          <a:p>
            <a:r>
              <a:rPr lang="en-US" b="1" dirty="0"/>
              <a:t>    &lt;body&gt;</a:t>
            </a:r>
          </a:p>
          <a:p>
            <a:r>
              <a:rPr lang="en-US" b="1" dirty="0"/>
              <a:t>        </a:t>
            </a:r>
            <a:r>
              <a:rPr lang="en-US" b="1" dirty="0" smtClean="0"/>
              <a:t>HTML Language.</a:t>
            </a:r>
            <a:endParaRPr lang="en-US" b="1" dirty="0"/>
          </a:p>
          <a:p>
            <a:r>
              <a:rPr lang="en-US" b="1" dirty="0"/>
              <a:t>        &lt;</a:t>
            </a:r>
            <a:r>
              <a:rPr lang="en-US" b="1" dirty="0" err="1"/>
              <a:t>br</a:t>
            </a:r>
            <a:r>
              <a:rPr lang="en-US" b="1" dirty="0"/>
              <a:t>&gt;</a:t>
            </a:r>
          </a:p>
          <a:p>
            <a:r>
              <a:rPr lang="en-US" b="1" dirty="0"/>
              <a:t>        </a:t>
            </a:r>
            <a:r>
              <a:rPr lang="en-US" b="1" dirty="0" smtClean="0"/>
              <a:t>HTML5 </a:t>
            </a:r>
            <a:endParaRPr lang="th-TH" b="1" dirty="0"/>
          </a:p>
          <a:p>
            <a:r>
              <a:rPr lang="th-TH" b="1" dirty="0"/>
              <a:t>    &lt;/</a:t>
            </a:r>
            <a:r>
              <a:rPr lang="en-US" b="1" dirty="0"/>
              <a:t>body&gt;</a:t>
            </a:r>
          </a:p>
          <a:p>
            <a:r>
              <a:rPr lang="en-US" b="1" dirty="0"/>
              <a:t>&lt;/html&gt;</a:t>
            </a:r>
            <a:endParaRPr lang="th-TH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013176"/>
            <a:ext cx="79278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	Save file </a:t>
            </a:r>
            <a:r>
              <a:rPr lang="th-TH" b="1" dirty="0" smtClean="0"/>
              <a:t>ชื่อ </a:t>
            </a:r>
            <a:r>
              <a:rPr lang="en-US" b="1" dirty="0" smtClean="0"/>
              <a:t>test.html </a:t>
            </a:r>
            <a:r>
              <a:rPr lang="th-TH" b="1" dirty="0" smtClean="0"/>
              <a:t>จากนั้น </a:t>
            </a:r>
            <a:r>
              <a:rPr lang="en-US" b="1" dirty="0" smtClean="0"/>
              <a:t>double click </a:t>
            </a:r>
            <a:r>
              <a:rPr lang="th-TH" b="1" dirty="0" smtClean="0"/>
              <a:t>ที่ชื่อไฟล์</a:t>
            </a:r>
          </a:p>
          <a:p>
            <a:r>
              <a:rPr lang="th-TH" b="1" dirty="0" smtClean="0"/>
              <a:t>หรือ </a:t>
            </a:r>
            <a:r>
              <a:rPr lang="en-US" b="1" dirty="0" smtClean="0"/>
              <a:t>Click </a:t>
            </a:r>
            <a:r>
              <a:rPr lang="th-TH" b="1" dirty="0" smtClean="0"/>
              <a:t>ขวา แล้วเลือก </a:t>
            </a:r>
            <a:r>
              <a:rPr lang="en-US" b="1" dirty="0" smtClean="0"/>
              <a:t>open </a:t>
            </a:r>
            <a:r>
              <a:rPr lang="th-TH" b="1" dirty="0" smtClean="0"/>
              <a:t>เพื่อดูผลลัพธ์การทำงาน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19874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212</Words>
  <Application>Microsoft Office PowerPoint</Application>
  <PresentationFormat>นำเสนอทางหน้าจอ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ชุดรูปแบบของ Office</vt:lpstr>
      <vt:lpstr>บทที่ 1</vt:lpstr>
      <vt:lpstr>หลักการทำงานของ WWW</vt:lpstr>
      <vt:lpstr>งานนำเสนอ PowerPoint</vt:lpstr>
      <vt:lpstr>ประเภทของโปรแกรมบนเว็บ</vt:lpstr>
      <vt:lpstr>สร้างและพัฒนาเว็บต้องทราบอะไรบ้าง</vt:lpstr>
      <vt:lpstr>การติดตั้ง Visual Studio Code</vt:lpstr>
      <vt:lpstr>หน้าจอโปรแกรมหลังติดตั้งแล้ว</vt:lpstr>
      <vt:lpstr>เริ่มต้นเขียนโปรแกรมแรก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lenovo</cp:lastModifiedBy>
  <cp:revision>28</cp:revision>
  <dcterms:created xsi:type="dcterms:W3CDTF">2022-08-31T07:22:16Z</dcterms:created>
  <dcterms:modified xsi:type="dcterms:W3CDTF">2022-11-07T05:14:23Z</dcterms:modified>
</cp:coreProperties>
</file>