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81" r:id="rId6"/>
    <p:sldId id="280" r:id="rId7"/>
    <p:sldId id="259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91" r:id="rId16"/>
    <p:sldId id="289" r:id="rId17"/>
    <p:sldId id="290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3" r:id="rId28"/>
    <p:sldId id="304" r:id="rId29"/>
    <p:sldId id="306" r:id="rId30"/>
    <p:sldId id="308" r:id="rId31"/>
    <p:sldId id="307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สามเหลี่ยมหน้าจั่ว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ยึดเนื้อหา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ยึดเนื้อหา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เนื้อหา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5" name="ตัวเชื่อมต่อตรง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สามเหลี่ยมหน้าจั่ว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ยึดเนื้อหา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สามเหลี่ยมหน้าจั่ว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5BC6B1-A63B-4C26-A897-666BBC3CF570}" type="datetimeFigureOut">
              <a:rPr lang="th-TH" smtClean="0"/>
              <a:pPr/>
              <a:t>01/10/60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4A53A7-51A3-46AA-81EC-908AC7365B7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8" name="ตัวเชื่อมต่อตรง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ตัวเชื่อมต่อตรง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ามเหลี่ยมหน้าจั่ว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h-TH" sz="6000" b="1" dirty="0" smtClean="0"/>
              <a:t>บทที่ </a:t>
            </a:r>
            <a:r>
              <a:rPr lang="th-TH" sz="6000" b="1" dirty="0"/>
              <a:t>9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219200" y="5000636"/>
            <a:ext cx="6858000" cy="733442"/>
          </a:xfrm>
        </p:spPr>
        <p:txBody>
          <a:bodyPr>
            <a:noAutofit/>
          </a:bodyPr>
          <a:lstStyle/>
          <a:p>
            <a:r>
              <a:rPr lang="th-TH" sz="4800" b="1" dirty="0" err="1" smtClean="0">
                <a:solidFill>
                  <a:schemeClr val="tx1"/>
                </a:solidFill>
              </a:rPr>
              <a:t>ทรานแซกชั่น</a:t>
            </a:r>
            <a:r>
              <a:rPr lang="th-TH" sz="48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(Transaction)</a:t>
            </a:r>
            <a:endParaRPr lang="th-TH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ปัญหาที่เกิดขึ้นจากสภาวะการทำงานพร้อมกัน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35280" cy="769640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ปัญหาจากการย้อนกลับ </a:t>
            </a:r>
            <a:r>
              <a:rPr lang="en-US" sz="2400" dirty="0" smtClean="0">
                <a:solidFill>
                  <a:srgbClr val="CC0099"/>
                </a:solidFill>
              </a:rPr>
              <a:t>(The Uncommitted Dependency Problem)</a:t>
            </a:r>
            <a:endParaRPr lang="en-US" sz="2800" dirty="0" smtClean="0">
              <a:solidFill>
                <a:srgbClr val="CC0099"/>
              </a:solidFill>
            </a:endParaRPr>
          </a:p>
          <a:p>
            <a:endParaRPr lang="en-US" sz="2800" dirty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CC0099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6932658" cy="28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ปัญหาที่เกิดขึ้นจากสภาวะการทำงานพร้อมกัน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13656"/>
          </a:xfrm>
        </p:spPr>
        <p:txBody>
          <a:bodyPr>
            <a:normAutofit lnSpcReduction="10000"/>
          </a:bodyPr>
          <a:lstStyle/>
          <a:p>
            <a:r>
              <a:rPr lang="th-TH" sz="3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ปัญหาความไม่สอดคล้องกันของข้อมูล</a:t>
            </a:r>
            <a:br>
              <a:rPr lang="th-TH" sz="3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dirty="0" smtClean="0">
                <a:solidFill>
                  <a:srgbClr val="CC0099"/>
                </a:solidFill>
              </a:rPr>
              <a:t>(The Inconsistent Analysis Problem)</a:t>
            </a:r>
          </a:p>
          <a:p>
            <a:endParaRPr lang="en-US" dirty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CC0099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10273"/>
            <a:ext cx="760222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เทคนิคการควบคุมสภาวะการทำงานพร้อมกัน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841648"/>
          </a:xfrm>
        </p:spPr>
        <p:txBody>
          <a:bodyPr>
            <a:normAutofit fontScale="85000" lnSpcReduction="10000"/>
          </a:bodyPr>
          <a:lstStyle/>
          <a:p>
            <a:r>
              <a:rPr lang="th-TH" sz="3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การควบคุมสภาวะการทำงานพร้อมกันด้วยวิธีการ</a:t>
            </a:r>
            <a:r>
              <a:rPr lang="th-TH" sz="3000" b="1" dirty="0" err="1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r>
              <a:rPr lang="th-TH" sz="3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3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dirty="0" smtClean="0">
                <a:solidFill>
                  <a:srgbClr val="CC0099"/>
                </a:solidFill>
              </a:rPr>
              <a:t>(Lock-Based Concurrency Control)</a:t>
            </a:r>
          </a:p>
          <a:p>
            <a:endParaRPr lang="en-US" dirty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1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60"/>
            <a:ext cx="4176464" cy="682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9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2800" b="1" dirty="0" smtClean="0">
                <a:solidFill>
                  <a:srgbClr val="0070C0"/>
                </a:solidFill>
              </a:rPr>
              <a:t>การ</a:t>
            </a:r>
            <a:r>
              <a:rPr lang="th-TH" sz="2800" b="1" dirty="0" err="1" smtClean="0">
                <a:solidFill>
                  <a:srgbClr val="0070C0"/>
                </a:solidFill>
              </a:rPr>
              <a:t>ล็อค</a:t>
            </a:r>
            <a:r>
              <a:rPr lang="th-TH" sz="2800" b="1" dirty="0" smtClean="0">
                <a:solidFill>
                  <a:srgbClr val="0070C0"/>
                </a:solidFill>
              </a:rPr>
              <a:t>แบบสองระยะ 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(Two-Phase Locking Protocol : 2PL)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201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1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ระยะเติบโต (</a:t>
            </a:r>
            <a:r>
              <a:rPr lang="en-US" sz="1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Growing Phase)</a:t>
            </a:r>
            <a:r>
              <a:rPr lang="th-TH" sz="1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เป็นระยะ</a:t>
            </a:r>
            <a:r>
              <a:rPr lang="th-TH" sz="1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ที่ท</a:t>
            </a:r>
            <a:r>
              <a:rPr lang="th-TH" sz="1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1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แซกชั่นล็อค</a:t>
            </a:r>
            <a:r>
              <a:rPr lang="th-TH" sz="1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ข้อมูลโดยไม่มีการปลด</a:t>
            </a:r>
            <a:r>
              <a:rPr lang="th-TH" sz="1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endParaRPr lang="en-US" sz="1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1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ระยะหดตัว (</a:t>
            </a:r>
            <a:r>
              <a:rPr lang="en-US" sz="1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Shrinking Phase)</a:t>
            </a:r>
            <a:r>
              <a:rPr lang="en-US" sz="1800" b="1" dirty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1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เป็นระยะ</a:t>
            </a:r>
            <a:r>
              <a:rPr lang="th-TH" sz="1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ที่ท</a:t>
            </a:r>
            <a:r>
              <a:rPr lang="th-TH" sz="1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1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1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จะสามารถปลด</a:t>
            </a:r>
            <a:r>
              <a:rPr lang="th-TH" sz="1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r>
              <a:rPr lang="th-TH" sz="1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ข้อมูลได้เท่านั้น</a:t>
            </a:r>
            <a:endParaRPr lang="en-US" sz="1400" dirty="0"/>
          </a:p>
          <a:p>
            <a:pPr marL="0" indent="0">
              <a:buNone/>
            </a:pPr>
            <a:endParaRPr lang="en-GB" sz="1400" dirty="0">
              <a:solidFill>
                <a:srgbClr val="CC0099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5598741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92988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Read Lock </a:t>
            </a:r>
            <a:r>
              <a:rPr lang="th-TH" sz="3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0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หากท</a:t>
            </a:r>
            <a:r>
              <a:rPr lang="th-TH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30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ใดได้ </a:t>
            </a:r>
            <a:r>
              <a:rPr lang="en-US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Read Lock </a:t>
            </a:r>
            <a:r>
              <a:rPr lang="th-TH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รายการข้อมูล จะสามารถ</a:t>
            </a:r>
            <a:br>
              <a:rPr lang="th-TH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          อ่านรายการข้อมูลนั้นได้ แต่จะไม่สามารถทำ</a:t>
            </a:r>
            <a:r>
              <a:rPr lang="th-TH" sz="30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การอัปเดต</a:t>
            </a:r>
            <a:endParaRPr lang="en-US" sz="3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Write Lock </a:t>
            </a:r>
            <a:r>
              <a:rPr lang="th-TH" sz="3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หากท</a:t>
            </a:r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3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ใดได้ </a:t>
            </a:r>
            <a:r>
              <a:rPr lang="en-US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Write </a:t>
            </a:r>
            <a:r>
              <a:rPr lang="en-US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Lock </a:t>
            </a:r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รายการข้อมูล จะ</a:t>
            </a:r>
            <a:r>
              <a:rPr lang="th-TH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</a:t>
            </a:r>
            <a:r>
              <a:rPr lang="en-US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          </a:t>
            </a:r>
            <a:r>
              <a:rPr lang="th-TH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ทำได้ทั้งอ่าน</a:t>
            </a:r>
            <a:r>
              <a:rPr lang="th-TH" sz="30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และอัปเดต</a:t>
            </a:r>
            <a:endParaRPr lang="en-US" dirty="0"/>
          </a:p>
          <a:p>
            <a:pPr marL="0" indent="0">
              <a:buNone/>
            </a:pPr>
            <a:endParaRPr lang="en-GB" dirty="0">
              <a:solidFill>
                <a:srgbClr val="CC0099"/>
              </a:solidFill>
            </a:endParaRPr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7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ตัวอย่างการนำเทคนิคการ</a:t>
            </a:r>
            <a:r>
              <a:rPr lang="th-TH" b="1" dirty="0" err="1" smtClean="0">
                <a:solidFill>
                  <a:srgbClr val="0070C0"/>
                </a:solidFill>
              </a:rPr>
              <a:t>ล็อค</a:t>
            </a:r>
            <a:r>
              <a:rPr lang="th-TH" b="1" dirty="0" smtClean="0">
                <a:solidFill>
                  <a:srgbClr val="0070C0"/>
                </a:solidFill>
              </a:rPr>
              <a:t>แบบ </a:t>
            </a:r>
            <a:r>
              <a:rPr lang="th-TH" sz="4400" b="1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PL </a:t>
            </a:r>
            <a:r>
              <a:rPr lang="th-TH" b="1" dirty="0" smtClean="0">
                <a:solidFill>
                  <a:srgbClr val="0070C0"/>
                </a:solidFill>
              </a:rPr>
              <a:t>มาใช้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556020" cy="3528392"/>
          </a:xfrm>
        </p:spPr>
      </p:pic>
      <p:sp>
        <p:nvSpPr>
          <p:cNvPr id="7" name="TextBox 6"/>
          <p:cNvSpPr txBox="1"/>
          <p:nvPr/>
        </p:nvSpPr>
        <p:spPr>
          <a:xfrm>
            <a:off x="755576" y="5229200"/>
            <a:ext cx="558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การ</a:t>
            </a:r>
            <a:r>
              <a:rPr lang="th-TH" b="1" dirty="0" err="1" smtClean="0"/>
              <a:t>ล็อค</a:t>
            </a:r>
            <a:r>
              <a:rPr lang="th-TH" b="1" dirty="0" smtClean="0"/>
              <a:t>เพื่อป้องกันการสูญเสียจากการแก้ไขข้อมูล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890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ตัวอย่างการนำเทคนิคการ</a:t>
            </a:r>
            <a:r>
              <a:rPr lang="th-TH" b="1" dirty="0" err="1" smtClean="0">
                <a:solidFill>
                  <a:srgbClr val="0070C0"/>
                </a:solidFill>
              </a:rPr>
              <a:t>ล็อค</a:t>
            </a:r>
            <a:r>
              <a:rPr lang="th-TH" b="1" dirty="0" smtClean="0">
                <a:solidFill>
                  <a:srgbClr val="0070C0"/>
                </a:solidFill>
              </a:rPr>
              <a:t>แบบ </a:t>
            </a:r>
            <a:r>
              <a:rPr lang="th-TH" sz="4400" b="1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PL </a:t>
            </a:r>
            <a:r>
              <a:rPr lang="th-TH" b="1" dirty="0" smtClean="0">
                <a:solidFill>
                  <a:srgbClr val="0070C0"/>
                </a:solidFill>
              </a:rPr>
              <a:t>มาใช้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5301208"/>
            <a:ext cx="4838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/>
              <a:t>การ</a:t>
            </a:r>
            <a:r>
              <a:rPr lang="th-TH" b="1" dirty="0" err="1" smtClean="0"/>
              <a:t>ล็อค</a:t>
            </a:r>
            <a:r>
              <a:rPr lang="th-TH" b="1" dirty="0" smtClean="0"/>
              <a:t>เพื่อป้องกันปัญหาจากการย้อนกลับ</a:t>
            </a:r>
            <a:endParaRPr lang="en-GB" b="1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212184" cy="3528392"/>
          </a:xfrm>
        </p:spPr>
      </p:pic>
    </p:spTree>
    <p:extLst>
      <p:ext uri="{BB962C8B-B14F-4D97-AF65-F5344CB8AC3E}">
        <p14:creationId xmlns:p14="http://schemas.microsoft.com/office/powerpoint/2010/main" val="13125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ตัวอย่างการนำเทคนิคการ</a:t>
            </a:r>
            <a:r>
              <a:rPr lang="th-TH" b="1" dirty="0" err="1" smtClean="0">
                <a:solidFill>
                  <a:srgbClr val="0070C0"/>
                </a:solidFill>
              </a:rPr>
              <a:t>ล็อค</a:t>
            </a:r>
            <a:r>
              <a:rPr lang="th-TH" b="1" dirty="0" smtClean="0">
                <a:solidFill>
                  <a:srgbClr val="0070C0"/>
                </a:solidFill>
              </a:rPr>
              <a:t>แบบ </a:t>
            </a:r>
            <a:r>
              <a:rPr lang="th-TH" sz="4400" b="1" dirty="0" smtClean="0">
                <a:solidFill>
                  <a:srgbClr val="0070C0"/>
                </a:solidFill>
              </a:rPr>
              <a:t>2</a:t>
            </a:r>
            <a:r>
              <a:rPr lang="en-US" b="1" dirty="0" smtClean="0">
                <a:solidFill>
                  <a:srgbClr val="0070C0"/>
                </a:solidFill>
              </a:rPr>
              <a:t>PL </a:t>
            </a:r>
            <a:r>
              <a:rPr lang="th-TH" b="1" dirty="0" smtClean="0">
                <a:solidFill>
                  <a:srgbClr val="0070C0"/>
                </a:solidFill>
              </a:rPr>
              <a:t>มาใช้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6334780"/>
            <a:ext cx="6785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/>
              <a:t>การ</a:t>
            </a:r>
            <a:r>
              <a:rPr lang="th-TH" sz="2000" b="1" dirty="0" err="1" smtClean="0"/>
              <a:t>ล็อค</a:t>
            </a:r>
            <a:r>
              <a:rPr lang="th-TH" sz="2000" b="1" dirty="0" smtClean="0"/>
              <a:t>เพื่อป้องกันปัญหาจากความไม่สอดคล้องกันของข้อมูล</a:t>
            </a:r>
            <a:endParaRPr lang="en-GB" sz="2000" b="1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78" y="1124744"/>
            <a:ext cx="7087312" cy="5210036"/>
          </a:xfrm>
        </p:spPr>
      </p:pic>
    </p:spTree>
    <p:extLst>
      <p:ext uri="{BB962C8B-B14F-4D97-AF65-F5344CB8AC3E}">
        <p14:creationId xmlns:p14="http://schemas.microsoft.com/office/powerpoint/2010/main" val="23327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smtClean="0">
                <a:solidFill>
                  <a:srgbClr val="0070C0"/>
                </a:solidFill>
              </a:rPr>
              <a:t>ประเภทของการ</a:t>
            </a:r>
            <a:r>
              <a:rPr lang="th-TH" b="1" dirty="0" err="1" smtClean="0">
                <a:solidFill>
                  <a:srgbClr val="0070C0"/>
                </a:solidFill>
              </a:rPr>
              <a:t>ล็อค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(Type of Locks)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b="1" dirty="0" err="1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แบบแชร์ </a:t>
            </a:r>
            <a:r>
              <a:rPr lang="en-US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(Shared Locks) 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การอนุญาต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ให้ท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อื่น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อ่านเร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คอร์ดได้ แต่แก้ไขไม่ได้</a:t>
            </a:r>
            <a:endParaRPr lang="en-US" sz="2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b="1" dirty="0" err="1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แบบ</a:t>
            </a:r>
            <a:r>
              <a:rPr lang="th-TH" sz="2800" b="1" dirty="0" err="1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เอ็กซ์คลูซีพ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(Exclusive Locks)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หรือ </a:t>
            </a:r>
            <a:r>
              <a:rPr lang="en-US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Write Lock(X-Lock)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ที่ไม่อนุญาตให้ผู้อื่นอ่านหรือแก้ไขได้จนกว่าจะปลด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endParaRPr lang="en-GB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8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</a:rPr>
              <a:t>ความหมาย</a:t>
            </a:r>
            <a:r>
              <a:rPr lang="th-TH" sz="4000" b="1" dirty="0" err="1" smtClean="0">
                <a:solidFill>
                  <a:srgbClr val="0070C0"/>
                </a:solidFill>
              </a:rPr>
              <a:t>ของท</a:t>
            </a:r>
            <a:r>
              <a:rPr lang="th-TH" sz="4000" b="1" dirty="0" smtClean="0">
                <a:solidFill>
                  <a:srgbClr val="0070C0"/>
                </a:solidFill>
              </a:rPr>
              <a:t>ราน</a:t>
            </a:r>
            <a:r>
              <a:rPr lang="th-TH" sz="4000" b="1" dirty="0" err="1" smtClean="0">
                <a:solidFill>
                  <a:srgbClr val="0070C0"/>
                </a:solidFill>
              </a:rPr>
              <a:t>แซกชั่น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81172"/>
          </a:xfrm>
        </p:spPr>
        <p:txBody>
          <a:bodyPr>
            <a:noAutofit/>
          </a:bodyPr>
          <a:lstStyle/>
          <a:p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ทรานแซค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ชัน หมายถึง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การกระทำใด  ๆ ของผู้ใช้โปรแกรมใน </a:t>
            </a:r>
            <a:r>
              <a:rPr lang="en-US" sz="2400" b="1" dirty="0" smtClean="0">
                <a:latin typeface="Angsana New" pitchFamily="18" charset="-34"/>
                <a:cs typeface="Angsana New" pitchFamily="18" charset="-34"/>
              </a:rPr>
              <a:t>DBMS 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ที่ใช้งานกลุ่มคำสั่งปฏิบัติงานและ</a:t>
            </a:r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ได้เอ็ก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ซี</a:t>
            </a:r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คิวต์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ข้อมูล โดยอาจเป็นได้ทั้งการอ่าน การบันทึก การปรับปรุง หรือการลบข้อมูล ซึ่งสิ่งเหล่านี้จะใช้แทนหน่วยของการทำงาน</a:t>
            </a:r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ในทรานแซกชั่น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นั้น ๆ </a:t>
            </a:r>
          </a:p>
          <a:p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ใน</a:t>
            </a:r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หนึ่งท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ราน</a:t>
            </a:r>
            <a:r>
              <a:rPr lang="th-TH" sz="2400" b="1" dirty="0" err="1" smtClean="0">
                <a:latin typeface="Angsana New" pitchFamily="18" charset="-34"/>
                <a:cs typeface="Angsana New" pitchFamily="18" charset="-34"/>
              </a:rPr>
              <a:t>แซกชั่น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อาจจะประกอบด้วยคำสั่งเดียวหรือหลายคำสั่งก็ได้ </a:t>
            </a:r>
            <a:endParaRPr lang="th-TH" sz="24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630560" y="5969827"/>
            <a:ext cx="8229600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th-TH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ตัวอย่างท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ราน</a:t>
            </a:r>
            <a:r>
              <a:rPr kumimoji="0" lang="th-TH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แซกชั่น</a:t>
            </a:r>
            <a:r>
              <a:rPr kumimoji="0" lang="th-TH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การโอนเงิน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595030"/>
            <a:ext cx="1928826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Read(A)</a:t>
            </a:r>
          </a:p>
          <a:p>
            <a:r>
              <a:rPr lang="en-US" sz="2400" b="1" dirty="0" smtClean="0"/>
              <a:t>A = A -100</a:t>
            </a:r>
          </a:p>
          <a:p>
            <a:r>
              <a:rPr lang="en-US" sz="2400" b="1" dirty="0" smtClean="0"/>
              <a:t>Write(A)</a:t>
            </a:r>
          </a:p>
          <a:p>
            <a:r>
              <a:rPr lang="en-US" sz="2400" b="1" dirty="0" smtClean="0"/>
              <a:t>Read(B)</a:t>
            </a:r>
          </a:p>
          <a:p>
            <a:r>
              <a:rPr lang="en-US" sz="2400" b="1" dirty="0" smtClean="0"/>
              <a:t>B = B + 100</a:t>
            </a:r>
          </a:p>
          <a:p>
            <a:r>
              <a:rPr lang="en-US" sz="2400" b="1" dirty="0" smtClean="0"/>
              <a:t>Write(B)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388405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ถอนเงินจากบัญชีนาย ก.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5045225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เพิ่มเงินในบัญชีนาย ข.</a:t>
            </a:r>
            <a:endParaRPr lang="th-TH" b="1" dirty="0"/>
          </a:p>
        </p:txBody>
      </p:sp>
      <p:sp>
        <p:nvSpPr>
          <p:cNvPr id="8" name="วงเล็บปีกกาซ้าย 7"/>
          <p:cNvSpPr/>
          <p:nvPr/>
        </p:nvSpPr>
        <p:spPr>
          <a:xfrm>
            <a:off x="3357554" y="3717032"/>
            <a:ext cx="214314" cy="8572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เล็บปีกกาซ้าย 8"/>
          <p:cNvSpPr/>
          <p:nvPr/>
        </p:nvSpPr>
        <p:spPr>
          <a:xfrm>
            <a:off x="3357554" y="4878207"/>
            <a:ext cx="214314" cy="85725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ระดับของการ</a:t>
            </a:r>
            <a:r>
              <a:rPr lang="th-TH" b="1" dirty="0" err="1" smtClean="0">
                <a:solidFill>
                  <a:srgbClr val="0070C0"/>
                </a:solidFill>
              </a:rPr>
              <a:t>ล็อค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(Type of Locks)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81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b="1" dirty="0" err="1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ฐานข้อมูล </a:t>
            </a:r>
            <a:r>
              <a:rPr lang="en-US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(Database Locking) 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การอนุญาต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ให้ท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อื่น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อ่านเร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คอร์ดได้ แต่แก้ไขไม่ได้</a:t>
            </a:r>
            <a:endParaRPr lang="en-US" sz="2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b="1" dirty="0" err="1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ตาราง </a:t>
            </a:r>
            <a:r>
              <a:rPr lang="en-US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(Table Locking)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b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ที่ไม่อนุญาตให้ผู้อื่นอ่านหรือแก้ไขได้จนกว่าจะปลด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endParaRPr lang="en-US" sz="2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b="1" dirty="0" err="1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ล็อคเร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คอร์ด </a:t>
            </a:r>
            <a:r>
              <a:rPr lang="en-US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(Record Locking)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b="1" dirty="0" err="1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ล็อค</a:t>
            </a:r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ฟิลด์ </a:t>
            </a:r>
            <a:r>
              <a:rPr lang="en-US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(Field Locking)</a:t>
            </a:r>
          </a:p>
          <a:p>
            <a:pPr marL="514350" indent="-514350">
              <a:buFont typeface="+mj-lt"/>
              <a:buAutoNum type="arabicPeriod"/>
            </a:pPr>
            <a:endParaRPr lang="en-GB" sz="2800" b="1" dirty="0">
              <a:solidFill>
                <a:srgbClr val="CC009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98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ตัวอย่างการเกิด</a:t>
            </a:r>
            <a:r>
              <a:rPr lang="th-TH" b="1" dirty="0" err="1" smtClean="0">
                <a:solidFill>
                  <a:srgbClr val="0070C0"/>
                </a:solidFill>
              </a:rPr>
              <a:t>ล็อค</a:t>
            </a:r>
            <a:r>
              <a:rPr lang="th-TH" b="1" dirty="0" smtClean="0">
                <a:solidFill>
                  <a:srgbClr val="0070C0"/>
                </a:solidFill>
              </a:rPr>
              <a:t>ค้าง </a:t>
            </a:r>
            <a:r>
              <a:rPr lang="en-US" b="1" dirty="0" smtClean="0">
                <a:solidFill>
                  <a:srgbClr val="0070C0"/>
                </a:solidFill>
              </a:rPr>
              <a:t>(Dead Lock)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5167029" cy="4896544"/>
          </a:xfrm>
        </p:spPr>
      </p:pic>
    </p:spTree>
    <p:extLst>
      <p:ext uri="{BB962C8B-B14F-4D97-AF65-F5344CB8AC3E}">
        <p14:creationId xmlns:p14="http://schemas.microsoft.com/office/powerpoint/2010/main" val="8979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ตัวอย่างการเกิด</a:t>
            </a:r>
            <a:r>
              <a:rPr lang="th-TH" b="1" dirty="0" err="1" smtClean="0">
                <a:solidFill>
                  <a:srgbClr val="0070C0"/>
                </a:solidFill>
              </a:rPr>
              <a:t>ล็อค</a:t>
            </a:r>
            <a:r>
              <a:rPr lang="th-TH" b="1" dirty="0" smtClean="0">
                <a:solidFill>
                  <a:srgbClr val="0070C0"/>
                </a:solidFill>
              </a:rPr>
              <a:t>ค้าง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200801" cy="3672408"/>
          </a:xfrm>
        </p:spPr>
      </p:pic>
    </p:spTree>
    <p:extLst>
      <p:ext uri="{BB962C8B-B14F-4D97-AF65-F5344CB8AC3E}">
        <p14:creationId xmlns:p14="http://schemas.microsoft.com/office/powerpoint/2010/main" val="30074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การควบคุมสภาวะการทำงานพร้อมกันโดยไม่ใช้วิธีการ</a:t>
            </a:r>
            <a:r>
              <a:rPr lang="th-TH" b="1" dirty="0" err="1" smtClean="0">
                <a:solidFill>
                  <a:srgbClr val="0070C0"/>
                </a:solidFill>
              </a:rPr>
              <a:t>ล็อค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C0099"/>
                </a:solidFill>
              </a:rPr>
              <a:t>1. Optimistic Concurrency Control</a:t>
            </a:r>
            <a:br>
              <a:rPr lang="en-US" b="1" dirty="0" smtClean="0">
                <a:solidFill>
                  <a:srgbClr val="CC0099"/>
                </a:solidFill>
              </a:rPr>
            </a:br>
            <a:r>
              <a:rPr lang="en-US" dirty="0" smtClean="0"/>
              <a:t>	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วิธีนี้แต่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ละท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จะไม่มีการขัดแย้งระหว่างกัน ซึ่งจะอนุญาต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ให้ท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แซกชั่นสามารถเอ็ก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ซี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คิวต์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ได้ตามปกติโดยไม่มีการตรวจสอบล่วงหน้า วิธีนี้แต่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ละท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จะมีพื้นที่เป็นของตัวเองที่เรียกว่า </a:t>
            </a:r>
            <a:r>
              <a:rPr lang="en-US" sz="2000" b="1" dirty="0" smtClean="0"/>
              <a:t>Private Workspace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ประกอบด้วย </a:t>
            </a:r>
            <a:r>
              <a: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 คือ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Read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th-TH" b="1" dirty="0" smtClean="0">
                <a:solidFill>
                  <a:schemeClr val="tx1"/>
                </a:solidFill>
              </a:rPr>
              <a:t>  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การอ่านข้อมูลจากฐานข้อมูลบันทึกลงใน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    </a:t>
            </a:r>
            <a:r>
              <a:rPr lang="en-US" b="1" dirty="0" smtClean="0">
                <a:solidFill>
                  <a:schemeClr val="tx1"/>
                </a:solidFill>
              </a:rPr>
              <a:t>Private Workspace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Validation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การตรวจสอบ</a:t>
            </a:r>
            <a:r>
              <a:rPr lang="th-TH" sz="28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ว่าท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ขัดแย้ง</a:t>
            </a:r>
            <a:r>
              <a:rPr lang="th-TH" sz="28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กับท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อื่น</a:t>
            </a:r>
            <a:b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 หรือไม่</a:t>
            </a:r>
            <a:endParaRPr lang="en-US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Write</a:t>
            </a:r>
            <a:r>
              <a:rPr lang="th-TH" b="1" dirty="0" smtClean="0">
                <a:solidFill>
                  <a:srgbClr val="00B050"/>
                </a:solidFill>
              </a:rPr>
              <a:t> 	 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การบันทึกข้อมูลจาก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Private Workspace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ลงฐานข้อมูล </a:t>
            </a:r>
            <a:b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	  ถ้าไม่ขัดแย้งกัน</a:t>
            </a:r>
            <a:r>
              <a:rPr lang="th-TH" sz="28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กับท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อื่น</a:t>
            </a:r>
            <a:endParaRPr lang="en-GB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80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การควบคุมสภาวะการทำงานพร้อมกันโดยไม่ใช้วิธีการ</a:t>
            </a:r>
            <a:r>
              <a:rPr lang="th-TH" b="1" dirty="0" err="1" smtClean="0">
                <a:solidFill>
                  <a:srgbClr val="0070C0"/>
                </a:solidFill>
              </a:rPr>
              <a:t>ล็อค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CC0099"/>
                </a:solidFill>
              </a:rPr>
              <a:t>2. Timestamp-Based Concurrency Control</a:t>
            </a:r>
            <a:br>
              <a:rPr lang="en-US" sz="2400" b="1" dirty="0" smtClean="0">
                <a:solidFill>
                  <a:srgbClr val="CC0099"/>
                </a:solidFill>
              </a:rPr>
            </a:br>
            <a:r>
              <a:rPr lang="en-US" sz="2400" dirty="0" smtClean="0"/>
              <a:t>	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จะเป็นการเรียงลำดับการเกิดของแต่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ละท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ก่อนหลังด้วยการประทับเวลาให้กับแต่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ละท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การประทับเวลาทำได้ 2 วิธี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ใช้เวลาของระบบเป็นตัวประทับ </a:t>
            </a:r>
            <a:r>
              <a:rPr lang="en-US" sz="2000" b="1" dirty="0" smtClean="0">
                <a:solidFill>
                  <a:schemeClr val="tx1"/>
                </a:solidFill>
              </a:rPr>
              <a:t>(System Clock)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h-TH" sz="24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ใช้ตัวแปรนับ </a:t>
            </a:r>
            <a:r>
              <a:rPr lang="en-US" sz="2000" b="1" dirty="0" smtClean="0">
                <a:solidFill>
                  <a:schemeClr val="tx1"/>
                </a:solidFill>
              </a:rPr>
              <a:t>(Counter)</a:t>
            </a:r>
          </a:p>
        </p:txBody>
      </p:sp>
    </p:spTree>
    <p:extLst>
      <p:ext uri="{BB962C8B-B14F-4D97-AF65-F5344CB8AC3E}">
        <p14:creationId xmlns:p14="http://schemas.microsoft.com/office/powerpoint/2010/main" val="344916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การกู้คืนฐานข้อมูล </a:t>
            </a:r>
            <a:r>
              <a:rPr lang="en-US" b="1" dirty="0" smtClean="0">
                <a:solidFill>
                  <a:srgbClr val="0070C0"/>
                </a:solidFill>
              </a:rPr>
              <a:t>(Database Recovery)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4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การกู้คืนด้วยวิธีประมวลผลใหม่อีกครั้ง</a:t>
            </a:r>
            <a:r>
              <a:rPr lang="en-US" sz="24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(Recovery via Reprocessing)</a:t>
            </a: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000" b="1" dirty="0"/>
              <a:t>	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คือ การกลับไปยังจุดเดิมเพื่อประมวลผลงานต่าง ๆ ใหม่อีกครั้งหนึ่ง โดยใช้ฐานข้อมูลที่ได้สำรองไว้ การกู้คืนวิธีนี้ไม่เหมาะกับงานที่มีการประมวลผลพร้อม ๆ กัน</a:t>
            </a:r>
            <a:endParaRPr lang="en-US" sz="24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35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การกู้คืนฐานข้อมูล </a:t>
            </a:r>
            <a:r>
              <a:rPr lang="en-US" b="1" dirty="0" smtClean="0">
                <a:solidFill>
                  <a:srgbClr val="0070C0"/>
                </a:solidFill>
              </a:rPr>
              <a:t>(Database Recovery)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Autofit/>
          </a:bodyPr>
          <a:lstStyle/>
          <a:p>
            <a:r>
              <a:rPr lang="th-TH" sz="24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การกู้คืนด้วยการย้อนกลับ/ย้อนไปข้างหน้า (</a:t>
            </a:r>
            <a:r>
              <a:rPr lang="en-US" sz="24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Recovery via Rollback/</a:t>
            </a:r>
            <a:r>
              <a:rPr lang="en-US" sz="2400" b="1" dirty="0" err="1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Rollforward</a:t>
            </a:r>
            <a:r>
              <a:rPr lang="en-US" sz="24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วิธีนี้จะมีการบันทึกจุด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heckpoint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ลงใน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Log File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เมื่อบันทึกจุด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Checkpoint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แล้วจะมีการนำค่าข้อมูลในบัฟเฟอร์ในหน่วยความจำหลักถ่ายโอนลงดิสก์ 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เพื่ออัปเดต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ฐานข้อมูล</a:t>
            </a:r>
          </a:p>
          <a:p>
            <a:pPr marL="0" indent="0">
              <a:buNone/>
            </a:pPr>
            <a:r>
              <a:rPr lang="th-TH" sz="24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24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วิธีย้อนไปข้างหน้า (</a:t>
            </a:r>
            <a:r>
              <a:rPr lang="en-US" sz="2400" b="1" dirty="0" err="1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Rollforward</a:t>
            </a:r>
            <a:r>
              <a:rPr lang="en-US" sz="24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2400" b="1" dirty="0" smtClean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2400" b="1" dirty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จะใช้ข้อมูลจาก </a:t>
            </a:r>
            <a:r>
              <a:rPr lang="en-US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Log  File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ที่เรียกว่า </a:t>
            </a:r>
            <a:r>
              <a:rPr lang="en-US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After Value (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หลัง </a:t>
            </a:r>
            <a:r>
              <a:rPr lang="en-US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Checkpoint) 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มายืนยันการทำงานอีกครั้งหนึ่ง</a:t>
            </a:r>
            <a:r>
              <a:rPr lang="th-TH" sz="20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เพื่ออัปเดต</a:t>
            </a:r>
            <a:r>
              <a:rPr lang="th-TH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ฐานข้อมูลต่อไป (</a:t>
            </a:r>
            <a:r>
              <a:rPr lang="en-US" sz="2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Redo)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24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4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วิธี </a:t>
            </a:r>
            <a:r>
              <a:rPr lang="en-US" sz="24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Rollback</a:t>
            </a:r>
            <a:r>
              <a:rPr lang="en-US" sz="2000" dirty="0" smtClean="0">
                <a:solidFill>
                  <a:srgbClr val="00B050"/>
                </a:solidFill>
              </a:rPr>
              <a:t>	</a:t>
            </a:r>
            <a:endParaRPr lang="th-TH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h-TH" sz="2000" b="1" dirty="0"/>
              <a:t>	</a:t>
            </a:r>
            <a:r>
              <a:rPr lang="th-TH" sz="2000" b="1" dirty="0" smtClean="0"/>
              <a:t>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จะใช้ข้อมูลจาก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Log  File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ที่เรียกว่า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Before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Value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ก่อน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Checkpoint )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มาใช้เพื่อย้อนกลับไปยังจุดเริ่มต้นใหม่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(Undo)</a:t>
            </a:r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95591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การจัดการเพื่อการกู้คืนฐานข้อมูล </a:t>
            </a:r>
            <a:br>
              <a:rPr lang="th-TH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(Database Recovery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Management)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ความล้มเหลวในฐานข้อมูล</a:t>
            </a:r>
            <a:endParaRPr lang="en-US" sz="3200" b="1" dirty="0" smtClean="0">
              <a:solidFill>
                <a:srgbClr val="CC009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900" b="1" dirty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9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ข้อผิดพลาดด้านซอฟต์แวร์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9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ข้อผิดพลาดจากอุปกรณ์ฮาร์ดแวร์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9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ข้อผิดพลาดจากผู้ใช้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9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ข้อผิดพลาด</a:t>
            </a:r>
            <a:r>
              <a:rPr lang="th-TH" sz="29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จากท</a:t>
            </a:r>
            <a:r>
              <a:rPr lang="th-TH" sz="29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9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endParaRPr lang="th-TH" sz="29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th-TH" sz="29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9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ข้อผิดพลาดจากปัจจัยภายนอก</a:t>
            </a:r>
            <a:endParaRPr lang="en-US" sz="29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4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การจัดการเพื่อการกู้คืนฐานข้อมูล </a:t>
            </a:r>
            <a:br>
              <a:rPr lang="th-TH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(Database Recovery</a:t>
            </a: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Management)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18112"/>
          </a:xfrm>
        </p:spPr>
        <p:txBody>
          <a:bodyPr/>
          <a:lstStyle/>
          <a:p>
            <a:r>
              <a:rPr lang="th-TH" sz="32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เทคนิคการกู้</a:t>
            </a:r>
            <a:r>
              <a:rPr lang="th-TH" sz="3200" b="1" dirty="0" err="1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คืนท</a:t>
            </a:r>
            <a:r>
              <a:rPr lang="th-TH" sz="32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3200" b="1" dirty="0" err="1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endParaRPr lang="th-TH" sz="3200" b="1" dirty="0" smtClean="0">
              <a:solidFill>
                <a:srgbClr val="CC009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74320" lvl="1" indent="0">
              <a:buNone/>
            </a:pPr>
            <a:r>
              <a:rPr lang="th-TH" sz="28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en-US" sz="28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เทคนิค </a:t>
            </a:r>
            <a:r>
              <a:rPr lang="en-US" sz="28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Deferred Write </a:t>
            </a:r>
            <a:r>
              <a:rPr lang="th-TH" sz="28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2800" b="1" dirty="0" smtClean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Deferred Update</a:t>
            </a:r>
          </a:p>
          <a:p>
            <a:pPr marL="274320" lvl="1" indent="0">
              <a:buNone/>
            </a:pPr>
            <a:r>
              <a:rPr lang="en-US" sz="2100" b="1" dirty="0"/>
              <a:t>	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เทคนิคนี้ </a:t>
            </a:r>
            <a:r>
              <a:rPr lang="th-TH" sz="28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ทรานแซกชั่น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ที่บันทึกอยู่ใน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Log File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จะไม่มี</a:t>
            </a:r>
            <a:r>
              <a:rPr lang="th-TH" sz="28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การอัปเดต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ในฐานข้อมูลทันที โดยฐานข้อมูลจะ</a:t>
            </a:r>
            <a:r>
              <a:rPr lang="th-TH" sz="28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ถูกอัปเดต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เมื่อถูกยืนยันด้วยคำสั่ง </a:t>
            </a:r>
            <a:r>
              <a:rPr lang="en-US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Commit 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เท่านั้น ถ้าเกิดระบบ</a:t>
            </a:r>
            <a:r>
              <a:rPr lang="th-TH" sz="28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ผิดพลาดท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แซค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ชัน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ที่ทำอยู่ก็จะถูกยกเลิกไป ฐานข้อมูลก็ยังไม่มีการเปลี่ยนแปลง</a:t>
            </a:r>
            <a:r>
              <a:rPr lang="th-TH" sz="2800" b="1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ใดๆ </a:t>
            </a:r>
            <a:endParaRPr lang="en-US" sz="2800" b="1" dirty="0" smtClean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237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475658" y="188640"/>
            <a:ext cx="8229600" cy="68458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h-TH" sz="33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การกู้คืนโดยใช้เทคนิค </a:t>
            </a:r>
            <a:r>
              <a:rPr lang="en-US" sz="33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Deferred Write </a:t>
            </a:r>
            <a:endParaRPr lang="en-GB" sz="3300" kern="0" dirty="0" smtClean="0">
              <a:solidFill>
                <a:srgbClr val="0070C0"/>
              </a:solidFill>
            </a:endParaRPr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 flipV="1">
            <a:off x="3203848" y="1196752"/>
            <a:ext cx="0" cy="2808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flipV="1">
            <a:off x="5364088" y="1215916"/>
            <a:ext cx="0" cy="27891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1907704" y="1719972"/>
            <a:ext cx="864096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2627784" y="2224028"/>
            <a:ext cx="1630403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16276" y="855876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Checkpoint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6516" y="836712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</a:rPr>
              <a:t>จุดเกิดล้มเหลว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7350" y="1258374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T1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627784" y="1772505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T2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969522" y="4352139"/>
            <a:ext cx="76328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T1 </a:t>
            </a:r>
            <a:r>
              <a:rPr lang="th-TH" sz="2400" b="1" dirty="0" smtClean="0"/>
              <a:t>ไม่ต้องทำอะไรเนื่องจาก</a:t>
            </a:r>
            <a:r>
              <a:rPr lang="th-TH" sz="2400" b="1" dirty="0" err="1" smtClean="0"/>
              <a:t>ได้อัปเดต</a:t>
            </a:r>
            <a:r>
              <a:rPr lang="th-TH" sz="2400" b="1" dirty="0" smtClean="0"/>
              <a:t>ในฐานข้อมูลแล้ว</a:t>
            </a:r>
          </a:p>
          <a:p>
            <a:r>
              <a:rPr lang="en-US" sz="2400" b="1" dirty="0" smtClean="0"/>
              <a:t>T2, T5 </a:t>
            </a:r>
            <a:r>
              <a:rPr lang="th-TH" sz="2400" b="1" dirty="0" smtClean="0"/>
              <a:t>จะทำการ </a:t>
            </a:r>
            <a:r>
              <a:rPr lang="en-US" sz="2400" b="1" dirty="0" smtClean="0"/>
              <a:t>Redo </a:t>
            </a:r>
            <a:r>
              <a:rPr lang="th-TH" sz="2400" b="1" dirty="0" smtClean="0"/>
              <a:t>ทั้งหมดโดยใช้ข้อมูลจาก </a:t>
            </a:r>
            <a:r>
              <a:rPr lang="en-US" sz="2400" b="1" dirty="0" smtClean="0"/>
              <a:t>Log file </a:t>
            </a:r>
            <a:br>
              <a:rPr lang="en-US" sz="2400" b="1" dirty="0" smtClean="0"/>
            </a:br>
            <a:r>
              <a:rPr lang="th-TH" sz="2400" b="1" dirty="0" smtClean="0"/>
              <a:t>เพราะ </a:t>
            </a:r>
            <a:r>
              <a:rPr lang="en-US" sz="2400" b="1" dirty="0" smtClean="0"/>
              <a:t>Commit </a:t>
            </a:r>
            <a:r>
              <a:rPr lang="th-TH" sz="2400" b="1" dirty="0" smtClean="0"/>
              <a:t>หลังจุดตรวจสอบ</a:t>
            </a:r>
          </a:p>
          <a:p>
            <a:r>
              <a:rPr lang="en-US" sz="2400" b="1" dirty="0" smtClean="0"/>
              <a:t>T3,T4 </a:t>
            </a:r>
            <a:r>
              <a:rPr lang="th-TH" sz="2400" b="1" dirty="0" smtClean="0"/>
              <a:t>ไม่ต้องทำอะไรเพราะยัง</a:t>
            </a:r>
            <a:r>
              <a:rPr lang="th-TH" sz="2400" b="1" dirty="0" err="1" smtClean="0"/>
              <a:t>ไม่ได้อัปเดต</a:t>
            </a:r>
            <a:r>
              <a:rPr lang="th-TH" sz="2400" b="1" dirty="0" smtClean="0"/>
              <a:t>ในฐานข้อมูล เนื่องจาก</a:t>
            </a:r>
          </a:p>
          <a:p>
            <a:r>
              <a:rPr lang="th-TH" sz="2400" b="1" dirty="0" smtClean="0"/>
              <a:t>ยังไม่ได้ </a:t>
            </a:r>
            <a:r>
              <a:rPr lang="en-US" sz="2400" b="1" dirty="0" smtClean="0"/>
              <a:t>Commit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7829" y="1767396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Redo</a:t>
            </a:r>
            <a:endParaRPr lang="en-GB" sz="2000" dirty="0"/>
          </a:p>
        </p:txBody>
      </p:sp>
      <p:cxnSp>
        <p:nvCxnSpPr>
          <p:cNvPr id="24" name="ลูกศรเชื่อมต่อแบบตรง 23"/>
          <p:cNvCxnSpPr/>
          <p:nvPr/>
        </p:nvCxnSpPr>
        <p:spPr>
          <a:xfrm>
            <a:off x="2919209" y="2758345"/>
            <a:ext cx="2444879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>
            <a:off x="3729268" y="3356992"/>
            <a:ext cx="1634820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74674" y="2315911"/>
            <a:ext cx="46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</a:t>
            </a:r>
            <a:r>
              <a:rPr lang="en-US" sz="2000" dirty="0"/>
              <a:t>3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894711" y="2869392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T4</a:t>
            </a:r>
            <a:endParaRPr lang="en-GB" sz="2400" dirty="0"/>
          </a:p>
        </p:txBody>
      </p:sp>
      <p:cxnSp>
        <p:nvCxnSpPr>
          <p:cNvPr id="31" name="ลูกศรเชื่อมต่อแบบตรง 30"/>
          <p:cNvCxnSpPr/>
          <p:nvPr/>
        </p:nvCxnSpPr>
        <p:spPr>
          <a:xfrm>
            <a:off x="3880061" y="3890598"/>
            <a:ext cx="864096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119707" y="342900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T5</a:t>
            </a:r>
            <a:endParaRPr lang="en-GB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3940843" y="3890598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18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คุณสมบัติ</a:t>
            </a:r>
            <a:r>
              <a:rPr lang="th-TH" sz="3600" b="1" dirty="0" err="1" smtClean="0">
                <a:solidFill>
                  <a:srgbClr val="0070C0"/>
                </a:solidFill>
              </a:rPr>
              <a:t>ของท</a:t>
            </a:r>
            <a:r>
              <a:rPr lang="th-TH" sz="3600" b="1" dirty="0" smtClean="0">
                <a:solidFill>
                  <a:srgbClr val="0070C0"/>
                </a:solidFill>
              </a:rPr>
              <a:t>ราน</a:t>
            </a:r>
            <a:r>
              <a:rPr lang="th-TH" sz="3600" b="1" dirty="0" err="1" smtClean="0">
                <a:solidFill>
                  <a:srgbClr val="0070C0"/>
                </a:solidFill>
              </a:rPr>
              <a:t>แซกชั่น</a:t>
            </a:r>
            <a:endParaRPr lang="th-TH" sz="3600" b="1" dirty="0">
              <a:solidFill>
                <a:srgbClr val="0070C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ความเป็นหนึ่งเดียว</a:t>
            </a:r>
            <a:r>
              <a:rPr lang="en-US" sz="2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000" b="1" dirty="0" smtClean="0"/>
              <a:t>(Atomicity) 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ทุกการกระทำ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ของท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ราน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แซกชั่น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จะต้องทำงานโดยสมบูรณ์ตั้งแต่เริ่มจนกระทั่งจบกระบวนการ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ของท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ราน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แซกชั่น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นั้น ๆ หรือไม่เช่นนั้นก็จะต้องยกเลิกการกระทำใด ๆ ทั้งหมด</a:t>
            </a:r>
          </a:p>
          <a:p>
            <a:r>
              <a:rPr lang="th-TH" sz="2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ความสอดคล้อง </a:t>
            </a:r>
            <a:r>
              <a:rPr lang="en-US" sz="2000" b="1" dirty="0" smtClean="0"/>
              <a:t>(Consistency) 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ทรานแซกชั่น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แต่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ละท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ราน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แซกชั่น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จะทำงานได้ด้วยตัวมันเอง ไม่มีการกระทำพร้อมกันหรือปนเปไป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กับท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ราน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แซกชั่น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อื่น  ๆ โดยจะต้องปกป้องรักษาความถูกต้องตรงกันของฐานข้อมูล</a:t>
            </a:r>
          </a:p>
          <a:p>
            <a:r>
              <a:rPr lang="th-TH" sz="2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ความเป็นอิสระ </a:t>
            </a:r>
            <a:r>
              <a:rPr lang="en-US" sz="2000" b="1" dirty="0" smtClean="0"/>
              <a:t>(Isolation) 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ทรานแซกชั่น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ใด ๆ จะต้องมีความเป็นอิสระจาก</a:t>
            </a:r>
            <a:br>
              <a:rPr lang="th-TH" sz="20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ทรานแซกชั่น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อื่น ๆ  โดยจะไม่อนุญาตให้แต่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ละท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ราน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แซกชั่น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เปลี่ยนแปลงข้อมูลพร้อม ๆ กัน</a:t>
            </a:r>
          </a:p>
          <a:p>
            <a:r>
              <a:rPr lang="th-TH" sz="20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ความคงทน </a:t>
            </a:r>
            <a:r>
              <a:rPr lang="en-US" sz="2000" b="1" dirty="0" smtClean="0"/>
              <a:t>(Durability) 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หลังจากท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ราน</a:t>
            </a:r>
            <a:r>
              <a:rPr lang="th-TH" sz="2000" b="1" dirty="0" err="1" smtClean="0">
                <a:latin typeface="Angsana New" pitchFamily="18" charset="-34"/>
                <a:cs typeface="Angsana New" pitchFamily="18" charset="-34"/>
              </a:rPr>
              <a:t>แซกชั่น</a:t>
            </a:r>
            <a:r>
              <a:rPr lang="th-TH" sz="2000" b="1" dirty="0" smtClean="0">
                <a:latin typeface="Angsana New" pitchFamily="18" charset="-34"/>
                <a:cs typeface="Angsana New" pitchFamily="18" charset="-34"/>
              </a:rPr>
              <a:t>ทำงานเสร็จสมบูรณ์ การเปลี่ยนแปลง ค่าในฐานข้อมูลต้องคงอยู่ แม้ระบบจะล้มเหลวภายหลัง</a:t>
            </a:r>
            <a:endParaRPr lang="th-TH" sz="2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 txBox="1">
            <a:spLocks/>
          </p:cNvSpPr>
          <p:nvPr/>
        </p:nvSpPr>
        <p:spPr>
          <a:xfrm>
            <a:off x="565212" y="353011"/>
            <a:ext cx="8229600" cy="227921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74320" lvl="1" indent="0">
              <a:buNone/>
            </a:pPr>
            <a:r>
              <a:rPr lang="en-US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เทคนิค </a:t>
            </a:r>
            <a:r>
              <a:rPr lang="en-US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Write-Through </a:t>
            </a:r>
            <a:r>
              <a:rPr lang="th-TH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Immediate Update</a:t>
            </a:r>
            <a:endParaRPr lang="th-TH" sz="2400" b="1" dirty="0">
              <a:solidFill>
                <a:srgbClr val="00B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74320" lvl="1" indent="0">
              <a:buNone/>
            </a:pPr>
            <a:r>
              <a:rPr lang="th-TH" sz="2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เทคนิคนี้จะอนุญาตให้มีการบันทึกลงฐานข้อมูลได้</a:t>
            </a:r>
            <a:r>
              <a:rPr lang="th-TH" sz="2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ถึงแม้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ไม่ได้ยืนยันด้วยคำสั่ง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Commit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ก็ตาม เพราะฉะนั้นเมื่อถึงจุด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Checkpoint </a:t>
            </a:r>
            <a:r>
              <a:rPr lang="th-TH" sz="2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ทราน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แซค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ชันที่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Commit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ก็จะถูกบันทึกในฐานข้อมูล และยังไม่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Commit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ก็จะบันทึกบางส่วนใน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ฐานข้อมูล</a:t>
            </a:r>
            <a:r>
              <a:rPr lang="en-US" sz="2400" b="1" kern="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en-GB" sz="1800" kern="0" dirty="0" smtClean="0">
              <a:solidFill>
                <a:sysClr val="windowText" lastClr="000000"/>
              </a:solidFill>
            </a:endParaRPr>
          </a:p>
        </p:txBody>
      </p:sp>
      <p:cxnSp>
        <p:nvCxnSpPr>
          <p:cNvPr id="4" name="ลูกศรเชื่อมต่อแบบตรง 3"/>
          <p:cNvCxnSpPr/>
          <p:nvPr/>
        </p:nvCxnSpPr>
        <p:spPr>
          <a:xfrm flipV="1">
            <a:off x="3203848" y="3212976"/>
            <a:ext cx="0" cy="29523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flipV="1">
            <a:off x="6156176" y="3140968"/>
            <a:ext cx="0" cy="29523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1907704" y="3645024"/>
            <a:ext cx="864096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2627784" y="4149080"/>
            <a:ext cx="1630403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2416276" y="4689140"/>
            <a:ext cx="3739900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3995936" y="5301208"/>
            <a:ext cx="1368152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5094514" y="5877272"/>
            <a:ext cx="1061662" cy="0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16276" y="2823319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Checkpoint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4588" y="2751311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</a:rPr>
              <a:t>จุดเกิดล้มเหลว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7350" y="325536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T1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627784" y="369755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T2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995936" y="422747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T3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39952" y="483954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T4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5415607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T5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11860" y="3687415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Redo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664455" y="483954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Redo</a:t>
            </a:r>
            <a:endParaRPr lang="en-GB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339752" y="422747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Undo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53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5937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เมื่อเกิดการล้มเหลวขึ้น ณ จุดที่แสดงในรูป </a:t>
            </a:r>
          </a:p>
          <a:p>
            <a:pPr algn="ctr"/>
            <a:r>
              <a:rPr lang="th-TH" sz="2400" b="1" dirty="0" smtClean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ระบบจะทำการกู้คืนดังนี้</a:t>
            </a:r>
            <a:endParaRPr lang="en-GB" sz="2400" b="1" dirty="0">
              <a:solidFill>
                <a:srgbClr val="0070C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9" y="1196752"/>
            <a:ext cx="79928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ทรานแซกชั่น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T1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ไม่ต้องทำอะไรทั้งสิ้น เนื่องจากข้อมูลที่ถูกเปลี่ยนแปลงโดย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T1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ได้ถูกนำไปจัดเก็บในฐานข้อมูลเรียบร้อยแล้ว</a:t>
            </a:r>
          </a:p>
          <a:p>
            <a:pPr marL="514350" indent="-514350">
              <a:buAutoNum type="arabicPeriod"/>
            </a:pP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ทรานแซกชั่น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T2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ต้องทำการ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Redo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เฉพาะส่วนที่อยู่หลังจุดตรวจสอบเท่านั้น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(After value)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โดยใช้ข้อมูลจาก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Log file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เนื่องจากก่อนจุดตรวจสอบได้ถูกนำไปจัดเก็บในฐานข้อมูลแล้ว</a:t>
            </a:r>
          </a:p>
          <a:p>
            <a:pPr marL="514350" indent="-514350">
              <a:buAutoNum type="arabicPeriod"/>
            </a:pP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ทรานแซกชั่น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T3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ต้องทำการ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Undo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ทั้งหมด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ใช้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Before value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ก่อนจุดเช็ค) 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เนื่องจากท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T3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ยังไม่ได้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Commit</a:t>
            </a:r>
          </a:p>
          <a:p>
            <a:pPr marL="514350" indent="-514350">
              <a:buAutoNum type="arabicPeriod"/>
            </a:pP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ทรานแซกชั่น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T4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ทำการ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Redo 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เนื่องจากท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T4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ได้ทำการ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Commit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ไปแล้ว</a:t>
            </a:r>
          </a:p>
          <a:p>
            <a:pPr marL="514350" indent="-514350">
              <a:buAutoNum type="arabicPeriod"/>
            </a:pP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ทรานแซกชั่น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T5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ต้องทำการ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Undo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ทั้งหมด 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เนื่องจากท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T5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ยังไม่ได้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Commit</a:t>
            </a:r>
            <a:endParaRPr lang="th-TH" sz="24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64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SQL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th-TH" sz="4000" b="1" dirty="0" smtClean="0">
                <a:solidFill>
                  <a:srgbClr val="0070C0"/>
                </a:solidFill>
              </a:rPr>
              <a:t>กับการ</a:t>
            </a:r>
            <a:r>
              <a:rPr lang="th-TH" sz="4000" b="1" dirty="0" err="1" smtClean="0">
                <a:solidFill>
                  <a:srgbClr val="0070C0"/>
                </a:solidFill>
              </a:rPr>
              <a:t>จัดการท</a:t>
            </a:r>
            <a:r>
              <a:rPr lang="th-TH" sz="4000" b="1" dirty="0" smtClean="0">
                <a:solidFill>
                  <a:srgbClr val="0070C0"/>
                </a:solidFill>
              </a:rPr>
              <a:t>ราน</a:t>
            </a:r>
            <a:r>
              <a:rPr lang="th-TH" sz="4000" b="1" dirty="0" err="1" smtClean="0">
                <a:solidFill>
                  <a:srgbClr val="0070C0"/>
                </a:solidFill>
              </a:rPr>
              <a:t>แซ</a:t>
            </a:r>
            <a:r>
              <a:rPr lang="th-TH" sz="4000" b="1" dirty="0" err="1">
                <a:solidFill>
                  <a:srgbClr val="0070C0"/>
                </a:solidFill>
              </a:rPr>
              <a:t>ก</a:t>
            </a:r>
            <a:r>
              <a:rPr lang="th-TH" sz="4000" b="1" dirty="0" err="1" smtClean="0">
                <a:solidFill>
                  <a:srgbClr val="0070C0"/>
                </a:solidFill>
              </a:rPr>
              <a:t>ชั่น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เมื่อท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ได้เริ่มขึ้นโดยผู้ใช้หรือโปรแกรมแอปพลิเคชั่น 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ลำดับท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4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เหล่านี้จะถูกดำเนินการอย่างต่อเนื่องจนเสร็จสมบูรณ์ได้ด้วยคำสั่ง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SQL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ที่ตั้งอยู่บนพื้นฐาน 1 ใน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4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เหตุการณ์ต่อไปนี้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Commit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ได้บรรลุผลการทำงานแล้ว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 </a:t>
            </a:r>
            <a:r>
              <a:rPr lang="en-US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Rollback </a:t>
            </a: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ได้บรรลุผลการทำงานแล้ว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คำสั่งสุดท้ายในโปรแกรมได้บรรลุผลการทำงานแล้ว</a:t>
            </a:r>
          </a:p>
          <a:p>
            <a:pPr marL="514350" indent="-514350">
              <a:buFont typeface="+mj-lt"/>
              <a:buAutoNum type="arabicPeriod"/>
            </a:pPr>
            <a:r>
              <a:rPr lang="th-TH" sz="24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โปรแกรมได้ถูกยกเลิกการทำงานในลักษณะผิดปกติ</a:t>
            </a:r>
            <a:endParaRPr lang="en-GB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529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ตัวอย่างคำสั่ง </a:t>
            </a:r>
            <a:r>
              <a:rPr lang="en-US" sz="3600" b="1" dirty="0" smtClean="0">
                <a:solidFill>
                  <a:srgbClr val="0070C0"/>
                </a:solidFill>
              </a:rPr>
              <a:t>Commit </a:t>
            </a:r>
            <a:r>
              <a:rPr lang="th-TH" sz="3600" b="1" dirty="0" smtClean="0">
                <a:solidFill>
                  <a:srgbClr val="0070C0"/>
                </a:solidFill>
              </a:rPr>
              <a:t>ในโปรแกรม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37004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UPDATE PRODUCT</a:t>
            </a:r>
          </a:p>
          <a:p>
            <a:pPr marL="0" indent="0">
              <a:buNone/>
            </a:pPr>
            <a:r>
              <a:rPr lang="en-US" dirty="0" smtClean="0"/>
              <a:t>SET </a:t>
            </a:r>
            <a:r>
              <a:rPr lang="en-US" dirty="0" err="1" smtClean="0"/>
              <a:t>prodOnHand</a:t>
            </a:r>
            <a:r>
              <a:rPr lang="en-US" dirty="0" smtClean="0"/>
              <a:t> = </a:t>
            </a:r>
            <a:r>
              <a:rPr lang="en-US" dirty="0" err="1" smtClean="0"/>
              <a:t>prodOnHand</a:t>
            </a:r>
            <a:r>
              <a:rPr lang="en-US" dirty="0" smtClean="0"/>
              <a:t> – 2</a:t>
            </a: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prodCode</a:t>
            </a:r>
            <a:r>
              <a:rPr lang="en-US" dirty="0" smtClean="0"/>
              <a:t> = ‘1558-QW1’;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UPDATE CUSTOMER</a:t>
            </a:r>
          </a:p>
          <a:p>
            <a:pPr marL="0" indent="0">
              <a:buNone/>
            </a:pPr>
            <a:r>
              <a:rPr lang="en-US" dirty="0" smtClean="0"/>
              <a:t>SET </a:t>
            </a:r>
            <a:r>
              <a:rPr lang="en-US" dirty="0" err="1" smtClean="0"/>
              <a:t>custBalance</a:t>
            </a:r>
            <a:r>
              <a:rPr lang="en-US" dirty="0" smtClean="0"/>
              <a:t> = </a:t>
            </a:r>
            <a:r>
              <a:rPr lang="en-US" dirty="0" err="1" smtClean="0"/>
              <a:t>custBalance</a:t>
            </a:r>
            <a:r>
              <a:rPr lang="en-US" dirty="0" smtClean="0"/>
              <a:t> + 87.98</a:t>
            </a:r>
          </a:p>
          <a:p>
            <a:pPr marL="0" indent="0">
              <a:buNone/>
            </a:pPr>
            <a:r>
              <a:rPr lang="en-US" dirty="0" smtClean="0"/>
              <a:t>WHERE </a:t>
            </a:r>
            <a:r>
              <a:rPr lang="en-US" dirty="0" err="1" smtClean="0"/>
              <a:t>custNumber</a:t>
            </a:r>
            <a:r>
              <a:rPr lang="en-US" dirty="0" smtClean="0"/>
              <a:t> = ‘10011’;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COMMIT;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1641" y="569335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cs typeface="+mj-cs"/>
              </a:rPr>
              <a:t>คำสั่ง</a:t>
            </a:r>
            <a:r>
              <a:rPr lang="th-TH" sz="2400" b="1" dirty="0" err="1" smtClean="0">
                <a:cs typeface="+mj-cs"/>
              </a:rPr>
              <a:t>เริ่มต้นท</a:t>
            </a:r>
            <a:r>
              <a:rPr lang="th-TH" sz="2400" b="1" dirty="0" smtClean="0">
                <a:cs typeface="+mj-cs"/>
              </a:rPr>
              <a:t>ราน</a:t>
            </a:r>
            <a:r>
              <a:rPr lang="th-TH" sz="2400" b="1" dirty="0" err="1" smtClean="0">
                <a:cs typeface="+mj-cs"/>
              </a:rPr>
              <a:t>แซกชั่น</a:t>
            </a:r>
            <a:r>
              <a:rPr lang="th-TH" sz="2400" b="1" dirty="0" smtClean="0">
                <a:cs typeface="+mj-cs"/>
              </a:rPr>
              <a:t> คือ   </a:t>
            </a:r>
            <a:r>
              <a:rPr lang="en-US" sz="2400" b="1" dirty="0" smtClean="0"/>
              <a:t>BEGIN   TRANSACTION;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7773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</a:rPr>
              <a:t>โอ</a:t>
            </a:r>
            <a:r>
              <a:rPr lang="th-TH" sz="3600" b="1" dirty="0" err="1" smtClean="0">
                <a:solidFill>
                  <a:srgbClr val="0070C0"/>
                </a:solidFill>
              </a:rPr>
              <a:t>เปอร์ชั่น</a:t>
            </a:r>
            <a:r>
              <a:rPr lang="th-TH" sz="3600" b="1" dirty="0" smtClean="0">
                <a:solidFill>
                  <a:srgbClr val="0070C0"/>
                </a:solidFill>
              </a:rPr>
              <a:t>และสถานะ</a:t>
            </a:r>
            <a:r>
              <a:rPr lang="th-TH" sz="3600" b="1" dirty="0" err="1" smtClean="0">
                <a:solidFill>
                  <a:srgbClr val="0070C0"/>
                </a:solidFill>
              </a:rPr>
              <a:t>ของท</a:t>
            </a:r>
            <a:r>
              <a:rPr lang="th-TH" sz="3600" b="1" dirty="0" smtClean="0">
                <a:solidFill>
                  <a:srgbClr val="0070C0"/>
                </a:solidFill>
              </a:rPr>
              <a:t>ราน</a:t>
            </a:r>
            <a:r>
              <a:rPr lang="th-TH" sz="3600" b="1" dirty="0" err="1" smtClean="0">
                <a:solidFill>
                  <a:srgbClr val="0070C0"/>
                </a:solidFill>
              </a:rPr>
              <a:t>แซคชั่น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BEGIN_TRANSACTION</a:t>
            </a:r>
            <a:r>
              <a:rPr lang="en-US" b="1" dirty="0" smtClean="0"/>
              <a:t> 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เป็นจุดเริ่มต้นการทำงาน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ของท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แซคชั่น</a:t>
            </a:r>
            <a:endParaRPr lang="th-TH" sz="28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READ</a:t>
            </a:r>
            <a:r>
              <a:rPr lang="en-US" b="1" dirty="0" smtClean="0"/>
              <a:t> </a:t>
            </a:r>
            <a:r>
              <a:rPr lang="th-TH" b="1" dirty="0" smtClean="0"/>
              <a:t>หรือ </a:t>
            </a:r>
            <a:r>
              <a:rPr lang="en-US" b="1" dirty="0" smtClean="0">
                <a:solidFill>
                  <a:srgbClr val="C00000"/>
                </a:solidFill>
              </a:rPr>
              <a:t>WRITE</a:t>
            </a:r>
            <a:r>
              <a:rPr lang="en-US" b="1" dirty="0" smtClean="0"/>
              <a:t> 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เป็นโอ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เปอเรชั่น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ที่เกี่ยวข้องกับการอ่านหรือบันทึกรายการ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END_TRANSACTION</a:t>
            </a:r>
            <a:r>
              <a:rPr lang="en-US" b="1" dirty="0" smtClean="0"/>
              <a:t>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</a:t>
            </a:r>
            <a:r>
              <a:rPr lang="th-TH" b="1" dirty="0" smtClean="0"/>
              <a:t> </a:t>
            </a:r>
            <a:r>
              <a:rPr lang="en-US" b="1" dirty="0" smtClean="0"/>
              <a:t>READ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b="1" dirty="0" smtClean="0"/>
              <a:t> </a:t>
            </a:r>
            <a:r>
              <a:rPr lang="en-US" b="1" dirty="0" smtClean="0"/>
              <a:t>WRITE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แล้วก็จะเข้าสู่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การเอ็ก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ซี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คิวต์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b="1" dirty="0" smtClean="0"/>
              <a:t>END_TRANSACTION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ณ จุดนี้อาจต้องตรวจสอบการยืนยันด้วย</a:t>
            </a:r>
            <a:r>
              <a:rPr lang="th-TH" b="1" dirty="0" smtClean="0"/>
              <a:t> </a:t>
            </a:r>
            <a:r>
              <a:rPr lang="en-US" b="1" dirty="0" smtClean="0"/>
              <a:t>Commit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เพื่อให้บันทึกอย่างถาวร หรืออาจยกเลิก</a:t>
            </a:r>
            <a:b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ทรานแซกชั่น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ถ้ายังไม่ </a:t>
            </a:r>
            <a:r>
              <a:rPr lang="en-US" b="1" dirty="0" smtClean="0"/>
              <a:t>Commit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Commit</a:t>
            </a:r>
            <a:r>
              <a:rPr lang="en-US" b="1" dirty="0" smtClean="0"/>
              <a:t>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เป็นการยืนยันถึงความสมบูรณ์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ของท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endParaRPr lang="en-US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Rollback</a:t>
            </a:r>
            <a:r>
              <a:rPr lang="en-US" b="1" dirty="0" smtClean="0"/>
              <a:t>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หรือ</a:t>
            </a:r>
            <a:r>
              <a:rPr lang="th-TH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Abort</a:t>
            </a:r>
            <a:r>
              <a:rPr lang="en-US" b="1" dirty="0" smtClean="0"/>
              <a:t> 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ยกเลิกท</a:t>
            </a:r>
            <a:r>
              <a:rPr lang="th-TH" sz="2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ราน</a:t>
            </a:r>
            <a:r>
              <a:rPr lang="th-TH" sz="2800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แซกชั่น</a:t>
            </a:r>
            <a:endParaRPr lang="en-GB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60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State Transition </a:t>
            </a:r>
            <a:r>
              <a:rPr lang="en-US" sz="3600" b="1" dirty="0" err="1" smtClean="0">
                <a:solidFill>
                  <a:srgbClr val="0070C0"/>
                </a:solidFill>
              </a:rPr>
              <a:t>Digram</a:t>
            </a:r>
            <a:endParaRPr lang="th-TH" sz="3600" b="1" dirty="0">
              <a:solidFill>
                <a:srgbClr val="0070C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814201" cy="3192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การควบคุมสภาวะการทำงานพร้อมกัน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(Concurrency Control)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24" y="1219200"/>
            <a:ext cx="4465552" cy="5090120"/>
          </a:xfrm>
        </p:spPr>
      </p:pic>
      <p:sp>
        <p:nvSpPr>
          <p:cNvPr id="5" name="TextBox 4"/>
          <p:cNvSpPr txBox="1"/>
          <p:nvPr/>
        </p:nvSpPr>
        <p:spPr>
          <a:xfrm>
            <a:off x="2339752" y="6394532"/>
            <a:ext cx="4214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แสดงความผิดพลาดจากการทำงานพร้อมกัน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0742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ปัญหาที่เกิดขึ้นจากสภาวะการทำงานพร้อมกัน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841648"/>
          </a:xfrm>
        </p:spPr>
        <p:txBody>
          <a:bodyPr>
            <a:normAutofit lnSpcReduction="10000"/>
          </a:bodyPr>
          <a:lstStyle/>
          <a:p>
            <a:r>
              <a:rPr lang="th-TH" sz="2800" b="1" dirty="0" smtClean="0">
                <a:solidFill>
                  <a:srgbClr val="CC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ปัญหาการสูญเสียจากการแก้ไขข้อมูล </a:t>
            </a:r>
            <a:r>
              <a:rPr lang="en-US" dirty="0" smtClean="0">
                <a:solidFill>
                  <a:srgbClr val="CC0099"/>
                </a:solidFill>
              </a:rPr>
              <a:t>(The Lost Update Problem)</a:t>
            </a:r>
          </a:p>
          <a:p>
            <a:endParaRPr lang="en-US" dirty="0">
              <a:solidFill>
                <a:srgbClr val="CC00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CC0099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76872"/>
            <a:ext cx="7302934" cy="23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ริ่มต้น">
  <a:themeElements>
    <a:clrScheme name="เริ่มต้น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เริ่มต้น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เริ่มต้น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1113</TotalTime>
  <Words>910</Words>
  <Application>Microsoft Office PowerPoint</Application>
  <PresentationFormat>นำเสนอทางหน้าจอ (4:3)</PresentationFormat>
  <Paragraphs>137</Paragraphs>
  <Slides>31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31</vt:i4>
      </vt:variant>
    </vt:vector>
  </HeadingPairs>
  <TitlesOfParts>
    <vt:vector size="32" baseType="lpstr">
      <vt:lpstr>เริ่มต้น</vt:lpstr>
      <vt:lpstr>บทที่ 9</vt:lpstr>
      <vt:lpstr>ความหมายของทรานแซกชั่น</vt:lpstr>
      <vt:lpstr>คุณสมบัติของทรานแซกชั่น</vt:lpstr>
      <vt:lpstr>SQL กับการจัดการทรานแซกชั่น</vt:lpstr>
      <vt:lpstr>ตัวอย่างคำสั่ง Commit ในโปรแกรม</vt:lpstr>
      <vt:lpstr>โอเปอร์ชั่นและสถานะของทรานแซคชั่น</vt:lpstr>
      <vt:lpstr>State Transition Digram</vt:lpstr>
      <vt:lpstr>การควบคุมสภาวะการทำงานพร้อมกัน (Concurrency Control)</vt:lpstr>
      <vt:lpstr>ปัญหาที่เกิดขึ้นจากสภาวะการทำงานพร้อมกัน</vt:lpstr>
      <vt:lpstr>ปัญหาที่เกิดขึ้นจากสภาวะการทำงานพร้อมกัน</vt:lpstr>
      <vt:lpstr>ปัญหาที่เกิดขึ้นจากสภาวะการทำงานพร้อมกัน</vt:lpstr>
      <vt:lpstr>เทคนิคการควบคุมสภาวะการทำงานพร้อมกัน</vt:lpstr>
      <vt:lpstr>งานนำเสนอ PowerPoint</vt:lpstr>
      <vt:lpstr>การล็อคแบบสองระยะ  (Two-Phase Locking Protocol : 2PL)</vt:lpstr>
      <vt:lpstr>งานนำเสนอ PowerPoint</vt:lpstr>
      <vt:lpstr>ตัวอย่างการนำเทคนิคการล็อคแบบ 2PL มาใช้</vt:lpstr>
      <vt:lpstr>ตัวอย่างการนำเทคนิคการล็อคแบบ 2PL มาใช้</vt:lpstr>
      <vt:lpstr>ตัวอย่างการนำเทคนิคการล็อคแบบ 2PL มาใช้</vt:lpstr>
      <vt:lpstr>ประเภทของการล็อค (Type of Locks)</vt:lpstr>
      <vt:lpstr>ระดับของการล็อค (Type of Locks)</vt:lpstr>
      <vt:lpstr>ตัวอย่างการเกิดล็อคค้าง (Dead Lock)</vt:lpstr>
      <vt:lpstr>ตัวอย่างการเกิดล็อคค้าง</vt:lpstr>
      <vt:lpstr>การควบคุมสภาวะการทำงานพร้อมกันโดยไม่ใช้วิธีการล็อค</vt:lpstr>
      <vt:lpstr>การควบคุมสภาวะการทำงานพร้อมกันโดยไม่ใช้วิธีการล็อค</vt:lpstr>
      <vt:lpstr>การกู้คืนฐานข้อมูล (Database Recovery)</vt:lpstr>
      <vt:lpstr>การกู้คืนฐานข้อมูล (Database Recovery)</vt:lpstr>
      <vt:lpstr>การจัดการเพื่อการกู้คืนฐานข้อมูล  (Database Recovery Management)</vt:lpstr>
      <vt:lpstr>การจัดการเพื่อการกู้คืนฐานข้อมูล  (Database Recovery Management)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10</dc:title>
  <dc:creator>bbb</dc:creator>
  <cp:lastModifiedBy>lenovo</cp:lastModifiedBy>
  <cp:revision>185</cp:revision>
  <dcterms:created xsi:type="dcterms:W3CDTF">2012-01-23T17:31:08Z</dcterms:created>
  <dcterms:modified xsi:type="dcterms:W3CDTF">2017-10-01T16:20:31Z</dcterms:modified>
</cp:coreProperties>
</file>