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9933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1C2C4D-81AC-43F0-BE2E-4E30A54A35C5}" type="datetimeFigureOut">
              <a:rPr lang="th-TH" smtClean="0"/>
              <a:t>14/09/66</a:t>
            </a:fld>
            <a:endParaRPr lang="th-TH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1B359F-C8F6-4C54-A0EB-AADCED3B2014}" type="slidenum">
              <a:rPr lang="th-TH" smtClean="0"/>
              <a:t>‹#›</a:t>
            </a:fld>
            <a:endParaRPr lang="th-TH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8000">
                <a:effectLst/>
                <a:cs typeface="+mn-cs"/>
              </a:rPr>
              <a:t>บทที่ </a:t>
            </a:r>
            <a:r>
              <a:rPr lang="th-TH" sz="8000" smtClean="0">
                <a:effectLst/>
                <a:cs typeface="+mn-cs"/>
              </a:rPr>
              <a:t>7</a:t>
            </a:r>
            <a:endParaRPr lang="th-TH" sz="8000">
              <a:cs typeface="+mn-cs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sz="5400" b="1">
                <a:latin typeface="TH Fah kwang" panose="02000506000000020004" pitchFamily="2" charset="-34"/>
                <a:cs typeface="TH Fah kwang" panose="02000506000000020004" pitchFamily="2" charset="-34"/>
              </a:rPr>
              <a:t>การ</a:t>
            </a:r>
            <a:r>
              <a:rPr lang="th-TH" sz="5400" b="1" err="1">
                <a:latin typeface="TH Fah kwang" panose="02000506000000020004" pitchFamily="2" charset="-34"/>
                <a:cs typeface="TH Fah kwang" panose="02000506000000020004" pitchFamily="2" charset="-34"/>
              </a:rPr>
              <a:t>นอร์มัลไลเซ</a:t>
            </a:r>
            <a:r>
              <a:rPr lang="th-TH" sz="5400" b="1" smtClean="0">
                <a:latin typeface="TH Fah kwang" panose="02000506000000020004" pitchFamily="2" charset="-34"/>
                <a:cs typeface="TH Fah kwang" panose="02000506000000020004" pitchFamily="2" charset="-34"/>
              </a:rPr>
              <a:t>ชัน</a:t>
            </a:r>
          </a:p>
          <a:p>
            <a:r>
              <a:rPr lang="th-TH" sz="6000" b="1" smtClean="0">
                <a:latin typeface="TH Fah kwang" panose="02000506000000020004" pitchFamily="2" charset="-34"/>
                <a:cs typeface="TH Fah kwang" panose="02000506000000020004" pitchFamily="2" charset="-34"/>
              </a:rPr>
              <a:t> </a:t>
            </a:r>
            <a:r>
              <a:rPr lang="th-TH" sz="5400" b="1">
                <a:latin typeface="TH Fah kwang" panose="02000506000000020004" pitchFamily="2" charset="-34"/>
                <a:cs typeface="TH Fah kwang" panose="02000506000000020004" pitchFamily="2" charset="-34"/>
              </a:rPr>
              <a:t>(</a:t>
            </a:r>
            <a:r>
              <a:rPr lang="en-US" sz="5400" b="1">
                <a:latin typeface="TH Fah kwang" panose="02000506000000020004" pitchFamily="2" charset="-34"/>
                <a:cs typeface="TH Fah kwang" panose="02000506000000020004" pitchFamily="2" charset="-34"/>
              </a:rPr>
              <a:t>Normalization</a:t>
            </a:r>
            <a:r>
              <a:rPr lang="th-TH" sz="5400" b="1">
                <a:latin typeface="TH Fah kwang" panose="02000506000000020004" pitchFamily="2" charset="-34"/>
                <a:cs typeface="TH Fah kwang" panose="02000506000000020004" pitchFamily="2" charset="-34"/>
              </a:rPr>
              <a:t>)</a:t>
            </a:r>
            <a:endParaRPr lang="en-US" sz="5400" b="1">
              <a:latin typeface="TH Fah kwang" panose="02000506000000020004" pitchFamily="2" charset="-34"/>
              <a:cs typeface="TH Fah kwang" panose="02000506000000020004" pitchFamily="2" charset="-34"/>
            </a:endParaRPr>
          </a:p>
          <a:p>
            <a:endParaRPr lang="th-TH" sz="4400"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8242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 fontScale="90000"/>
          </a:bodyPr>
          <a:lstStyle/>
          <a:p>
            <a:r>
              <a:rPr lang="th-TH" b="1" dirty="0" err="1">
                <a:cs typeface="+mn-cs"/>
              </a:rPr>
              <a:t>นอร์มัล</a:t>
            </a:r>
            <a:r>
              <a:rPr lang="th-TH" b="1" dirty="0">
                <a:cs typeface="+mn-cs"/>
              </a:rPr>
              <a:t>ฟอร์มระดับที่ 1 </a:t>
            </a:r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(</a:t>
            </a:r>
            <a:r>
              <a:rPr lang="en-US" sz="4000" b="1" dirty="0"/>
              <a:t>First Normal Form : 1NF)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916832"/>
            <a:ext cx="8435280" cy="1080120"/>
          </a:xfrm>
        </p:spPr>
        <p:txBody>
          <a:bodyPr>
            <a:normAutofit/>
          </a:bodyPr>
          <a:lstStyle/>
          <a:p>
            <a:r>
              <a:rPr lang="th-TH" b="1" dirty="0" err="1"/>
              <a:t>รีเล</a:t>
            </a:r>
            <a:r>
              <a:rPr lang="th-TH" b="1" dirty="0"/>
              <a:t>ชันที่ยังไม่อยู่ในรูปแบบ </a:t>
            </a:r>
            <a:r>
              <a:rPr lang="en-US" sz="3600" b="1" dirty="0" smtClean="0"/>
              <a:t>1</a:t>
            </a:r>
            <a:r>
              <a:rPr lang="en-US" sz="3000" b="1" dirty="0" smtClean="0">
                <a:latin typeface="+mj-lt"/>
              </a:rPr>
              <a:t>NF</a:t>
            </a:r>
            <a:r>
              <a:rPr lang="en-US" sz="2200" b="1" dirty="0" smtClean="0"/>
              <a:t> </a:t>
            </a:r>
            <a:r>
              <a:rPr lang="th-TH" b="1" dirty="0"/>
              <a:t>เป็น</a:t>
            </a:r>
            <a:r>
              <a:rPr lang="th-TH" b="1" dirty="0" err="1"/>
              <a:t>รีเล</a:t>
            </a:r>
            <a:r>
              <a:rPr lang="th-TH" b="1" dirty="0"/>
              <a:t>ชันที่ยังมี </a:t>
            </a:r>
            <a:r>
              <a:rPr lang="en-US" sz="2400" b="1" dirty="0"/>
              <a:t>Repeating Groups </a:t>
            </a:r>
            <a:r>
              <a:rPr lang="th-TH" b="1" dirty="0"/>
              <a:t>อยู่หรือเป็นตารางที่บรรจุกลุ่มข้อมูลที่มีค่าซ้ำๆ กัน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50252"/>
            <a:ext cx="9036496" cy="3331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051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24482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000" b="1" dirty="0">
                <a:solidFill>
                  <a:srgbClr val="7030A0"/>
                </a:solidFill>
              </a:rPr>
              <a:t>นิยามของ </a:t>
            </a:r>
            <a:r>
              <a:rPr lang="en-US" sz="3000" b="1" dirty="0" smtClean="0">
                <a:solidFill>
                  <a:srgbClr val="7030A0"/>
                </a:solidFill>
                <a:latin typeface="+mj-lt"/>
              </a:rPr>
              <a:t>1NF</a:t>
            </a:r>
            <a:r>
              <a:rPr lang="en-US" sz="3000" b="1" dirty="0" smtClean="0">
                <a:solidFill>
                  <a:srgbClr val="7030A0"/>
                </a:solidFill>
              </a:rPr>
              <a:t> </a:t>
            </a:r>
            <a:endParaRPr lang="en-US" sz="3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h-TH" b="1" dirty="0"/>
              <a:t>  </a:t>
            </a:r>
            <a:r>
              <a:rPr lang="th-TH" b="1" dirty="0" smtClean="0"/>
              <a:t> 1</a:t>
            </a:r>
            <a:r>
              <a:rPr lang="en-US" b="1" dirty="0"/>
              <a:t>.</a:t>
            </a:r>
            <a:r>
              <a:rPr lang="th-TH" b="1" dirty="0"/>
              <a:t> มีการกำหนด</a:t>
            </a:r>
            <a:r>
              <a:rPr lang="th-TH" b="1" dirty="0" smtClean="0"/>
              <a:t>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ที่เป็นคีย์</a:t>
            </a:r>
            <a:endParaRPr lang="en-US" b="1" dirty="0"/>
          </a:p>
          <a:p>
            <a:pPr marL="0" indent="0">
              <a:buNone/>
            </a:pPr>
            <a:r>
              <a:rPr lang="th-TH" b="1" dirty="0" smtClean="0"/>
              <a:t>   2</a:t>
            </a:r>
            <a:r>
              <a:rPr lang="th-TH" b="1" dirty="0"/>
              <a:t>. ต้องไม่มี </a:t>
            </a:r>
            <a:r>
              <a:rPr lang="en-US" sz="2400" b="1" dirty="0"/>
              <a:t>Repeating Groups </a:t>
            </a:r>
            <a:r>
              <a:rPr lang="th-TH" b="1" dirty="0"/>
              <a:t>แต่ละแถวหรือคอลัมน์จะมีค่าได้เพียง 1 ค่าเท่านั้น</a:t>
            </a:r>
            <a:endParaRPr lang="en-US" b="1" dirty="0"/>
          </a:p>
          <a:p>
            <a:pPr marL="0" indent="0">
              <a:buNone/>
            </a:pPr>
            <a:r>
              <a:rPr lang="th-TH" b="1" dirty="0" smtClean="0"/>
              <a:t>	</a:t>
            </a:r>
            <a:r>
              <a:rPr lang="th-TH" sz="2800" b="1" dirty="0" smtClean="0"/>
              <a:t>เราจะทำเป็น </a:t>
            </a:r>
            <a:r>
              <a:rPr lang="th-TH" sz="4000" b="1" dirty="0" smtClean="0">
                <a:latin typeface="+mj-lt"/>
              </a:rPr>
              <a:t>1</a:t>
            </a:r>
            <a:r>
              <a:rPr lang="en-US" sz="2800" b="1" dirty="0" smtClean="0">
                <a:latin typeface="+mj-lt"/>
              </a:rPr>
              <a:t>NF</a:t>
            </a:r>
            <a:r>
              <a:rPr lang="en-US" b="1" dirty="0" smtClean="0"/>
              <a:t> </a:t>
            </a:r>
            <a:r>
              <a:rPr lang="th-TH" b="1" dirty="0" smtClean="0"/>
              <a:t>โดยการขจัดกลุ่มที่ซ้ำๆ กันออกไปได้ดังนี้</a:t>
            </a:r>
            <a:endParaRPr lang="th-TH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" y="3140968"/>
            <a:ext cx="9013701" cy="3363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603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200" b="1" dirty="0">
                <a:solidFill>
                  <a:srgbClr val="7030A0"/>
                </a:solidFill>
              </a:rPr>
              <a:t>ก่อนทำเป็น </a:t>
            </a:r>
            <a:r>
              <a:rPr lang="en-US" sz="3600" b="1" dirty="0">
                <a:solidFill>
                  <a:srgbClr val="7030A0"/>
                </a:solidFill>
              </a:rPr>
              <a:t>1</a:t>
            </a:r>
            <a:r>
              <a:rPr lang="en-US" sz="2800" b="1" dirty="0">
                <a:solidFill>
                  <a:srgbClr val="7030A0"/>
                </a:solidFill>
              </a:rPr>
              <a:t>NF</a:t>
            </a:r>
          </a:p>
          <a:p>
            <a:pPr marL="0" indent="0">
              <a:buNone/>
            </a:pPr>
            <a:r>
              <a:rPr lang="th-TH" sz="3200" b="1" dirty="0" smtClean="0"/>
              <a:t>การสั่งซื้อ (</a:t>
            </a:r>
            <a:r>
              <a:rPr lang="th-TH" sz="3200" b="1" u="sng" dirty="0"/>
              <a:t>รหัสการสั่ง</a:t>
            </a:r>
            <a:r>
              <a:rPr lang="th-TH" sz="3200" b="1" dirty="0"/>
              <a:t>,วันที่สั่ง, รหัสสินค้า, ชื่อสินค้า, ราคา/หน่วย, </a:t>
            </a:r>
            <a:r>
              <a:rPr lang="th-TH" sz="3200" b="1" dirty="0" smtClean="0"/>
              <a:t> </a:t>
            </a:r>
            <a:br>
              <a:rPr lang="th-TH" sz="3200" b="1" dirty="0" smtClean="0"/>
            </a:br>
            <a:r>
              <a:rPr lang="th-TH" sz="3200" b="1" dirty="0" smtClean="0"/>
              <a:t>                                                                 จำนวน</a:t>
            </a:r>
            <a:r>
              <a:rPr lang="th-TH" sz="3200" b="1" dirty="0"/>
              <a:t>สั่ง, รหัสลูกค้า)</a:t>
            </a:r>
            <a:endParaRPr lang="en-US" sz="3200" b="1" dirty="0"/>
          </a:p>
          <a:p>
            <a:pPr marL="0" indent="0">
              <a:buNone/>
            </a:pPr>
            <a:endParaRPr lang="th-TH" sz="2800" b="1" dirty="0"/>
          </a:p>
          <a:p>
            <a:pPr marL="0" indent="0">
              <a:buNone/>
            </a:pPr>
            <a:r>
              <a:rPr lang="th-TH" sz="3200" b="1" dirty="0" smtClean="0">
                <a:solidFill>
                  <a:srgbClr val="7030A0"/>
                </a:solidFill>
              </a:rPr>
              <a:t>หลัง</a:t>
            </a:r>
            <a:r>
              <a:rPr lang="th-TH" sz="3200" b="1" dirty="0">
                <a:solidFill>
                  <a:srgbClr val="7030A0"/>
                </a:solidFill>
              </a:rPr>
              <a:t>ทำเป็น </a:t>
            </a:r>
            <a:r>
              <a:rPr lang="en-US" sz="3600" b="1" dirty="0">
                <a:solidFill>
                  <a:srgbClr val="7030A0"/>
                </a:solidFill>
              </a:rPr>
              <a:t>1</a:t>
            </a:r>
            <a:r>
              <a:rPr lang="en-US" sz="2800" b="1" dirty="0">
                <a:solidFill>
                  <a:srgbClr val="7030A0"/>
                </a:solidFill>
              </a:rPr>
              <a:t>NF</a:t>
            </a:r>
          </a:p>
          <a:p>
            <a:pPr marL="0" indent="0">
              <a:buNone/>
            </a:pPr>
            <a:r>
              <a:rPr lang="th-TH" sz="3200" b="1" dirty="0" smtClean="0"/>
              <a:t>การสั่งซื้อ (</a:t>
            </a:r>
            <a:r>
              <a:rPr lang="th-TH" sz="3200" b="1" u="sng" dirty="0"/>
              <a:t>รหัสการสั่ง</a:t>
            </a:r>
            <a:r>
              <a:rPr lang="th-TH" sz="3200" b="1" dirty="0"/>
              <a:t>,วันที่สั่ง, </a:t>
            </a:r>
            <a:r>
              <a:rPr lang="th-TH" sz="3200" b="1" u="sng" dirty="0"/>
              <a:t>รหัสสินค้า</a:t>
            </a:r>
            <a:r>
              <a:rPr lang="th-TH" sz="3200" b="1" dirty="0"/>
              <a:t>, ชื่อสินค้า, ราคา/หน่วย, </a:t>
            </a:r>
            <a:r>
              <a:rPr lang="th-TH" sz="3200" b="1" dirty="0" smtClean="0"/>
              <a:t/>
            </a:r>
            <a:br>
              <a:rPr lang="th-TH" sz="3200" b="1" dirty="0" smtClean="0"/>
            </a:br>
            <a:r>
              <a:rPr lang="th-TH" sz="3200" b="1" dirty="0" smtClean="0"/>
              <a:t>                                                                 จำนวน</a:t>
            </a:r>
            <a:r>
              <a:rPr lang="th-TH" sz="3200" b="1" dirty="0"/>
              <a:t>สั่ง, รหัสลูกค้า)</a:t>
            </a:r>
            <a:endParaRPr lang="en-US" sz="3200" b="1" dirty="0"/>
          </a:p>
          <a:p>
            <a:pPr marL="0" indent="0">
              <a:buNone/>
            </a:pPr>
            <a:r>
              <a:rPr lang="th-TH" sz="2800" b="1" dirty="0" smtClean="0"/>
              <a:t>	</a:t>
            </a:r>
            <a:r>
              <a:rPr lang="th-TH" sz="2800" b="1" dirty="0" smtClean="0">
                <a:solidFill>
                  <a:schemeClr val="accent1"/>
                </a:solidFill>
              </a:rPr>
              <a:t>หลังจากทำเป็น </a:t>
            </a:r>
            <a:r>
              <a:rPr lang="th-TH" sz="3600" b="1" dirty="0">
                <a:solidFill>
                  <a:schemeClr val="accent1"/>
                </a:solidFill>
              </a:rPr>
              <a:t>1</a:t>
            </a:r>
            <a:r>
              <a:rPr lang="en-US" sz="2400" b="1" dirty="0" smtClean="0">
                <a:solidFill>
                  <a:schemeClr val="accent1"/>
                </a:solidFill>
              </a:rPr>
              <a:t>NF</a:t>
            </a:r>
            <a:r>
              <a:rPr lang="en-US" sz="2800" b="1" dirty="0" smtClean="0">
                <a:solidFill>
                  <a:schemeClr val="accent1"/>
                </a:solidFill>
              </a:rPr>
              <a:t> </a:t>
            </a:r>
            <a:r>
              <a:rPr lang="th-TH" sz="2800" b="1" dirty="0" smtClean="0">
                <a:solidFill>
                  <a:schemeClr val="accent1"/>
                </a:solidFill>
              </a:rPr>
              <a:t>แล้วจะนำเอา รหัสสินค้า มาเป็นคีย์หลักร่วมกับ</a:t>
            </a:r>
          </a:p>
          <a:p>
            <a:pPr marL="0" indent="0">
              <a:buNone/>
            </a:pPr>
            <a:r>
              <a:rPr lang="th-TH" sz="2800" b="1" dirty="0" smtClean="0">
                <a:solidFill>
                  <a:schemeClr val="accent1"/>
                </a:solidFill>
              </a:rPr>
              <a:t>รหัสการสั่ง</a:t>
            </a:r>
            <a:endParaRPr lang="th-TH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44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571184" cy="1284752"/>
          </a:xfrm>
        </p:spPr>
        <p:txBody>
          <a:bodyPr>
            <a:normAutofit fontScale="90000"/>
          </a:bodyPr>
          <a:lstStyle/>
          <a:p>
            <a:r>
              <a:rPr lang="th-TH" b="1" err="1">
                <a:cs typeface="+mn-cs"/>
              </a:rPr>
              <a:t>นอร์มัล</a:t>
            </a:r>
            <a:r>
              <a:rPr lang="th-TH" b="1">
                <a:cs typeface="+mn-cs"/>
              </a:rPr>
              <a:t>ฟอร์มระดับที่ </a:t>
            </a:r>
            <a:r>
              <a:rPr lang="th-TH" b="1" smtClean="0">
                <a:cs typeface="+mn-cs"/>
              </a:rPr>
              <a:t>2</a:t>
            </a:r>
            <a:r>
              <a:rPr lang="th-TH" b="1" smtClean="0"/>
              <a:t/>
            </a:r>
            <a:br>
              <a:rPr lang="th-TH" b="1" smtClean="0"/>
            </a:br>
            <a:r>
              <a:rPr lang="th-TH" sz="3600" b="1" smtClean="0"/>
              <a:t>(</a:t>
            </a:r>
            <a:r>
              <a:rPr lang="en-US" sz="3600" b="1"/>
              <a:t>Second Normal Form : 2NF)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060848"/>
            <a:ext cx="8686800" cy="2304256"/>
          </a:xfrm>
        </p:spPr>
        <p:txBody>
          <a:bodyPr>
            <a:normAutofit/>
          </a:bodyPr>
          <a:lstStyle/>
          <a:p>
            <a:r>
              <a:rPr lang="th-TH" b="1" dirty="0"/>
              <a:t>จากการทำให้</a:t>
            </a:r>
            <a:r>
              <a:rPr lang="th-TH" b="1" dirty="0" err="1"/>
              <a:t>รีเล</a:t>
            </a:r>
            <a:r>
              <a:rPr lang="th-TH" b="1" dirty="0"/>
              <a:t>ชันการสั่งซื้ออยู่ในรูปแบบ </a:t>
            </a:r>
            <a:r>
              <a:rPr lang="en-US" b="1" dirty="0">
                <a:latin typeface="+mj-lt"/>
              </a:rPr>
              <a:t>1NF</a:t>
            </a:r>
            <a:r>
              <a:rPr lang="en-US" b="1" dirty="0"/>
              <a:t> </a:t>
            </a:r>
            <a:r>
              <a:rPr lang="th-TH" b="1" dirty="0"/>
              <a:t>จะเห็นว่าการเก็บข้อมูลใน</a:t>
            </a:r>
            <a:r>
              <a:rPr lang="th-TH" b="1" dirty="0" err="1"/>
              <a:t>รีเล</a:t>
            </a:r>
            <a:r>
              <a:rPr lang="th-TH" b="1" dirty="0" smtClean="0"/>
              <a:t>ชันยัง</a:t>
            </a:r>
            <a:r>
              <a:rPr lang="th-TH" b="1" dirty="0"/>
              <a:t>มีปัญหาความซ้ำซ้อนของข้อมูลอยู่ เช่น วันที่สั่ง หรือชื่อสินค้า </a:t>
            </a:r>
            <a:endParaRPr lang="th-TH" b="1" dirty="0" smtClean="0"/>
          </a:p>
          <a:p>
            <a:r>
              <a:rPr lang="th-TH" b="1" dirty="0"/>
              <a:t>ปัญหานี้เกิดจากสิ่งที่เรียกว่า </a:t>
            </a:r>
            <a:r>
              <a:rPr lang="th-TH" b="1" dirty="0" err="1"/>
              <a:t>พาร์เชียล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 (</a:t>
            </a:r>
            <a:r>
              <a:rPr lang="en-US" sz="2400" b="1" dirty="0"/>
              <a:t>Partial Dependency</a:t>
            </a:r>
            <a:r>
              <a:rPr lang="en-US" b="1" dirty="0"/>
              <a:t>) </a:t>
            </a:r>
            <a:endParaRPr lang="en-US" b="1" dirty="0" smtClean="0"/>
          </a:p>
          <a:p>
            <a:r>
              <a:rPr lang="th-TH" b="1" dirty="0"/>
              <a:t> </a:t>
            </a:r>
            <a:r>
              <a:rPr lang="th-TH" b="1" dirty="0" err="1"/>
              <a:t>พาร์เชียล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 หมายถึง การที่มี</a:t>
            </a:r>
            <a:r>
              <a:rPr lang="th-TH" b="1" dirty="0" err="1" smtClean="0"/>
              <a:t>แอตตทริ</a:t>
            </a:r>
            <a:r>
              <a:rPr lang="th-TH" b="1" dirty="0" err="1"/>
              <a:t>บิวต์</a:t>
            </a:r>
            <a:r>
              <a:rPr lang="th-TH" b="1" dirty="0"/>
              <a:t>บางตัวขึ้นอยู่กับเพียงบางส่วนของคีย์หลักเท่านั้น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4350583"/>
            <a:ext cx="813690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	สมมติ</a:t>
            </a:r>
            <a:r>
              <a:rPr lang="th-TH" b="1" dirty="0"/>
              <a:t>ว่ามี</a:t>
            </a:r>
            <a:r>
              <a:rPr lang="th-TH" b="1" dirty="0" err="1"/>
              <a:t>รีเล</a:t>
            </a:r>
            <a:r>
              <a:rPr lang="th-TH" b="1" dirty="0"/>
              <a:t>ชัน </a:t>
            </a:r>
            <a:r>
              <a:rPr lang="en-US" sz="2400" b="1" dirty="0"/>
              <a:t>R </a:t>
            </a:r>
            <a:r>
              <a:rPr lang="th-TH" b="1" dirty="0"/>
              <a:t>ประกอบไปด้วยแอ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sz="2400" b="1" dirty="0"/>
              <a:t> </a:t>
            </a:r>
            <a:r>
              <a:rPr lang="en-US" sz="2400" b="1" dirty="0"/>
              <a:t>A, B, C </a:t>
            </a:r>
            <a:r>
              <a:rPr lang="th-TH" b="1" dirty="0"/>
              <a:t>และ </a:t>
            </a:r>
            <a:r>
              <a:rPr lang="en-US" sz="2400" b="1" dirty="0"/>
              <a:t>D</a:t>
            </a:r>
            <a:r>
              <a:rPr lang="en-US" b="1" dirty="0"/>
              <a:t> </a:t>
            </a:r>
            <a:r>
              <a:rPr lang="th-TH" b="1" dirty="0"/>
              <a:t> </a:t>
            </a:r>
            <a:endParaRPr lang="th-TH" b="1" dirty="0" smtClean="0"/>
          </a:p>
          <a:p>
            <a:r>
              <a:rPr lang="th-TH" b="1" dirty="0" smtClean="0"/>
              <a:t>และ</a:t>
            </a:r>
            <a:r>
              <a:rPr lang="th-TH" b="1" dirty="0"/>
              <a:t>มี </a:t>
            </a:r>
            <a:r>
              <a:rPr lang="en-US" sz="2400" b="1" dirty="0"/>
              <a:t>A</a:t>
            </a:r>
            <a:r>
              <a:rPr lang="en-US" b="1" dirty="0"/>
              <a:t> </a:t>
            </a:r>
            <a:r>
              <a:rPr lang="th-TH" b="1" dirty="0"/>
              <a:t>กับ </a:t>
            </a:r>
            <a:r>
              <a:rPr lang="en-US" sz="2400" b="1" dirty="0"/>
              <a:t>B </a:t>
            </a:r>
            <a:r>
              <a:rPr lang="th-TH" b="1" dirty="0"/>
              <a:t>เป็นคีย์หลักร่วมกัน</a:t>
            </a:r>
            <a:r>
              <a:rPr lang="th-TH" b="1" dirty="0" smtClean="0"/>
              <a:t>ดังนี้    </a:t>
            </a:r>
            <a:r>
              <a:rPr lang="en-US" sz="2400" b="1" dirty="0" smtClean="0"/>
              <a:t>R(</a:t>
            </a:r>
            <a:r>
              <a:rPr lang="en-US" sz="2400" b="1" u="sng" dirty="0" smtClean="0"/>
              <a:t>A</a:t>
            </a:r>
            <a:r>
              <a:rPr lang="en-US" sz="2400" b="1" dirty="0"/>
              <a:t>, </a:t>
            </a:r>
            <a:r>
              <a:rPr lang="en-US" sz="2400" b="1" u="sng" dirty="0"/>
              <a:t>B</a:t>
            </a:r>
            <a:r>
              <a:rPr lang="en-US" sz="2400" b="1" dirty="0"/>
              <a:t>, C, D)</a:t>
            </a:r>
          </a:p>
          <a:p>
            <a:r>
              <a:rPr lang="th-TH" b="1" dirty="0"/>
              <a:t>	การขึ้นต่อกัน</a:t>
            </a:r>
            <a:endParaRPr lang="en-US" b="1" dirty="0"/>
          </a:p>
          <a:p>
            <a:r>
              <a:rPr lang="th-TH" b="1" dirty="0"/>
              <a:t>	</a:t>
            </a:r>
            <a:r>
              <a:rPr lang="en-US" sz="2400" b="1" dirty="0"/>
              <a:t>fd1 </a:t>
            </a:r>
            <a:r>
              <a:rPr lang="th-TH" sz="2400" b="1" dirty="0"/>
              <a:t> </a:t>
            </a:r>
            <a:r>
              <a:rPr lang="en-US" sz="2400" b="1" dirty="0"/>
              <a:t>A</a:t>
            </a:r>
            <a:r>
              <a:rPr lang="th-TH" sz="2400" b="1" dirty="0"/>
              <a:t> </a:t>
            </a:r>
            <a:r>
              <a:rPr lang="en-US" sz="2400" b="1" dirty="0"/>
              <a:t> </a:t>
            </a:r>
            <a:r>
              <a:rPr lang="en-US" sz="2400" b="1" dirty="0">
                <a:sym typeface="Wingdings"/>
              </a:rPr>
              <a:t></a:t>
            </a:r>
            <a:r>
              <a:rPr lang="th-TH" sz="2400" b="1" dirty="0"/>
              <a:t>  </a:t>
            </a:r>
            <a:r>
              <a:rPr lang="en-US" sz="2400" b="1" dirty="0"/>
              <a:t>C</a:t>
            </a:r>
          </a:p>
          <a:p>
            <a:r>
              <a:rPr lang="th-TH" sz="2400" b="1" dirty="0"/>
              <a:t>	</a:t>
            </a:r>
            <a:r>
              <a:rPr lang="en-US" sz="2400" b="1" dirty="0"/>
              <a:t>fd2  A, B</a:t>
            </a:r>
            <a:r>
              <a:rPr lang="th-TH" sz="2400" b="1" dirty="0"/>
              <a:t>  </a:t>
            </a:r>
            <a:r>
              <a:rPr lang="en-US" sz="2400" b="1" dirty="0">
                <a:sym typeface="Wingdings"/>
              </a:rPr>
              <a:t></a:t>
            </a:r>
            <a:r>
              <a:rPr lang="th-TH" sz="2400" b="1" dirty="0"/>
              <a:t>  </a:t>
            </a:r>
            <a:r>
              <a:rPr lang="en-US" sz="2400" b="1" dirty="0" smtClean="0"/>
              <a:t>D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95936" y="5517232"/>
            <a:ext cx="4234493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C </a:t>
            </a:r>
            <a:r>
              <a:rPr lang="th-TH" b="1" smtClean="0">
                <a:solidFill>
                  <a:srgbClr val="C00000"/>
                </a:solidFill>
              </a:rPr>
              <a:t>ขึ้นกับ </a:t>
            </a:r>
            <a:r>
              <a:rPr lang="en-US" b="1" smtClean="0">
                <a:solidFill>
                  <a:srgbClr val="C00000"/>
                </a:solidFill>
              </a:rPr>
              <a:t>A </a:t>
            </a:r>
            <a:r>
              <a:rPr lang="th-TH" b="1" smtClean="0">
                <a:solidFill>
                  <a:srgbClr val="C00000"/>
                </a:solidFill>
              </a:rPr>
              <a:t>เป็น</a:t>
            </a:r>
            <a:r>
              <a:rPr lang="th-TH" b="1" err="1" smtClean="0">
                <a:solidFill>
                  <a:srgbClr val="C00000"/>
                </a:solidFill>
              </a:rPr>
              <a:t>พาร์เชียล</a:t>
            </a:r>
            <a:r>
              <a:rPr lang="th-TH" b="1" smtClean="0">
                <a:solidFill>
                  <a:srgbClr val="C00000"/>
                </a:solidFill>
              </a:rPr>
              <a:t>ดี</a:t>
            </a:r>
            <a:r>
              <a:rPr lang="th-TH" b="1" err="1" smtClean="0">
                <a:solidFill>
                  <a:srgbClr val="C00000"/>
                </a:solidFill>
              </a:rPr>
              <a:t>เพน</a:t>
            </a:r>
            <a:r>
              <a:rPr lang="th-TH" b="1" smtClean="0">
                <a:solidFill>
                  <a:srgbClr val="C00000"/>
                </a:solidFill>
              </a:rPr>
              <a:t>เดนซี</a:t>
            </a:r>
            <a:endParaRPr lang="th-TH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93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3438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dirty="0">
                <a:solidFill>
                  <a:srgbClr val="7030A0"/>
                </a:solidFill>
              </a:rPr>
              <a:t>นิยามของ </a:t>
            </a:r>
            <a:r>
              <a:rPr lang="en-US" b="1" dirty="0">
                <a:solidFill>
                  <a:srgbClr val="7030A0"/>
                </a:solidFill>
                <a:latin typeface="+mj-lt"/>
              </a:rPr>
              <a:t>2</a:t>
            </a:r>
            <a:r>
              <a:rPr lang="en-US" sz="2800" b="1" dirty="0">
                <a:solidFill>
                  <a:srgbClr val="7030A0"/>
                </a:solidFill>
                <a:latin typeface="+mj-lt"/>
              </a:rPr>
              <a:t>NF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th-TH" b="1" dirty="0"/>
              <a:t>1</a:t>
            </a:r>
            <a:r>
              <a:rPr lang="en-US" b="1" dirty="0"/>
              <a:t>.</a:t>
            </a:r>
            <a:r>
              <a:rPr lang="th-TH" b="1" dirty="0"/>
              <a:t> </a:t>
            </a:r>
            <a:r>
              <a:rPr lang="th-TH" b="1" dirty="0" err="1"/>
              <a:t>รีเล</a:t>
            </a:r>
            <a:r>
              <a:rPr lang="th-TH" b="1" dirty="0"/>
              <a:t>ชันนั้นต้องอยู่ในรูปแบบ </a:t>
            </a:r>
            <a:r>
              <a:rPr lang="th-TH" sz="3200" b="1" dirty="0"/>
              <a:t>1</a:t>
            </a:r>
            <a:r>
              <a:rPr lang="en-US" b="1" dirty="0">
                <a:latin typeface="+mj-lt"/>
              </a:rPr>
              <a:t>NF</a:t>
            </a:r>
            <a:r>
              <a:rPr lang="en-US" sz="1900" b="1" dirty="0"/>
              <a:t> </a:t>
            </a:r>
            <a:r>
              <a:rPr lang="th-TH" b="1" dirty="0"/>
              <a:t>มาก่อน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2. </a:t>
            </a:r>
            <a:r>
              <a:rPr lang="th-TH" b="1" dirty="0" err="1"/>
              <a:t>รีเล</a:t>
            </a:r>
            <a:r>
              <a:rPr lang="th-TH" b="1" dirty="0"/>
              <a:t>ชันนั้นจะต้องไม่มี</a:t>
            </a:r>
            <a:r>
              <a:rPr lang="th-TH" b="1" dirty="0" err="1"/>
              <a:t>พาร์เชียล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 </a:t>
            </a:r>
            <a:r>
              <a:rPr lang="th-TH" b="1" dirty="0" smtClean="0"/>
              <a:t>(</a:t>
            </a:r>
            <a:r>
              <a:rPr lang="en-US" sz="2800" b="1" dirty="0"/>
              <a:t>Partial Dependency</a:t>
            </a:r>
            <a:r>
              <a:rPr lang="en-US" b="1" dirty="0"/>
              <a:t>) </a:t>
            </a:r>
          </a:p>
          <a:p>
            <a:pPr marL="0" indent="0">
              <a:buNone/>
            </a:pPr>
            <a:r>
              <a:rPr lang="th-TH" b="1" dirty="0"/>
              <a:t>	จากตัวอย่าง</a:t>
            </a:r>
            <a:r>
              <a:rPr lang="th-TH" b="1" dirty="0" err="1"/>
              <a:t>รีเล</a:t>
            </a:r>
            <a:r>
              <a:rPr lang="th-TH" b="1" dirty="0"/>
              <a:t>ชันการสั่งซื้อ เราสามารถทำเป็น </a:t>
            </a:r>
            <a:r>
              <a:rPr lang="en-US" b="1" dirty="0">
                <a:latin typeface="+mj-lt"/>
              </a:rPr>
              <a:t>2NF</a:t>
            </a:r>
            <a:r>
              <a:rPr lang="en-US" sz="3500" b="1" dirty="0"/>
              <a:t> </a:t>
            </a:r>
            <a:r>
              <a:rPr lang="th-TH" b="1" dirty="0"/>
              <a:t>ได้ดังนี้</a:t>
            </a:r>
            <a:endParaRPr lang="en-US" b="1" dirty="0"/>
          </a:p>
          <a:p>
            <a:pPr marL="0" indent="0">
              <a:buNone/>
            </a:pPr>
            <a:r>
              <a:rPr lang="th-TH" b="1" dirty="0" err="1">
                <a:solidFill>
                  <a:srgbClr val="0070C0"/>
                </a:solidFill>
              </a:rPr>
              <a:t>รีเล</a:t>
            </a:r>
            <a:r>
              <a:rPr lang="th-TH" b="1" dirty="0">
                <a:solidFill>
                  <a:srgbClr val="0070C0"/>
                </a:solidFill>
              </a:rPr>
              <a:t>ชันการสั่งซื้อที่ได้จากการทำเป็น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1NF</a:t>
            </a:r>
            <a:r>
              <a:rPr lang="en-US" b="1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th-TH" b="1" dirty="0"/>
              <a:t>การสั่งซื้อ(</a:t>
            </a:r>
            <a:r>
              <a:rPr lang="th-TH" b="1" u="sng" dirty="0"/>
              <a:t>รหัสการสั่ง</a:t>
            </a:r>
            <a:r>
              <a:rPr lang="th-TH" b="1" dirty="0"/>
              <a:t>,วันที่สั่ง, </a:t>
            </a:r>
            <a:r>
              <a:rPr lang="th-TH" b="1" u="sng" dirty="0"/>
              <a:t>รหัสสินค้า</a:t>
            </a:r>
            <a:r>
              <a:rPr lang="th-TH" b="1" dirty="0"/>
              <a:t>, ชื่อสินค้า, ราคา/หน่วย</a:t>
            </a:r>
            <a:r>
              <a:rPr lang="th-TH" b="1" dirty="0" smtClean="0"/>
              <a:t>, จำนวน</a:t>
            </a:r>
            <a:r>
              <a:rPr lang="th-TH" b="1" dirty="0"/>
              <a:t>สั่ง, รหัสลูกค้า)</a:t>
            </a:r>
            <a:endParaRPr lang="en-US" b="1" dirty="0"/>
          </a:p>
          <a:p>
            <a:pPr marL="0" indent="0">
              <a:buNone/>
            </a:pPr>
            <a:r>
              <a:rPr lang="th-TH" b="1" dirty="0">
                <a:solidFill>
                  <a:srgbClr val="7030A0"/>
                </a:solidFill>
              </a:rPr>
              <a:t>การขึ้นต่อกัน</a:t>
            </a:r>
            <a:endParaRPr lang="en-US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/>
              <a:t>fd1 </a:t>
            </a:r>
            <a:r>
              <a:rPr lang="th-TH" b="1" dirty="0"/>
              <a:t> รหัสการสั่ง  </a:t>
            </a:r>
            <a:r>
              <a:rPr lang="en-US" b="1" dirty="0">
                <a:sym typeface="Wingdings"/>
              </a:rPr>
              <a:t></a:t>
            </a:r>
            <a:r>
              <a:rPr lang="th-TH" b="1" dirty="0"/>
              <a:t>  วันที่สั่ง, รหัสลูกค้า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/>
              <a:t>fd2   </a:t>
            </a:r>
            <a:r>
              <a:rPr lang="th-TH" b="1" dirty="0"/>
              <a:t>รหัสสินค้า  </a:t>
            </a:r>
            <a:r>
              <a:rPr lang="en-US" b="1" dirty="0">
                <a:sym typeface="Wingdings"/>
              </a:rPr>
              <a:t></a:t>
            </a:r>
            <a:r>
              <a:rPr lang="th-TH" b="1" dirty="0"/>
              <a:t>   ชื่อสินค้า, ราคา/หน่วย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/>
              <a:t>fd3   </a:t>
            </a:r>
            <a:r>
              <a:rPr lang="th-TH" b="1" dirty="0"/>
              <a:t>รหัสการสั่ง, รหัสสินค้า </a:t>
            </a:r>
            <a:r>
              <a:rPr lang="en-US" b="1" dirty="0"/>
              <a:t>  </a:t>
            </a:r>
            <a:r>
              <a:rPr lang="en-US" b="1" dirty="0">
                <a:sym typeface="Wingdings"/>
              </a:rPr>
              <a:t></a:t>
            </a:r>
            <a:r>
              <a:rPr lang="th-TH" b="1" dirty="0"/>
              <a:t>  จำนวนสั่ง</a:t>
            </a:r>
            <a:endParaRPr lang="en-US" b="1" dirty="0"/>
          </a:p>
          <a:p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2656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720080"/>
            <a:ext cx="8507288" cy="6309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solidFill>
                  <a:srgbClr val="7030A0"/>
                </a:solidFill>
              </a:rPr>
              <a:t>ทำเป็น </a:t>
            </a:r>
            <a:r>
              <a:rPr lang="th-TH" sz="2800" b="1" dirty="0">
                <a:solidFill>
                  <a:srgbClr val="7030A0"/>
                </a:solidFill>
              </a:rPr>
              <a:t>2</a:t>
            </a:r>
            <a:r>
              <a:rPr lang="en-US" sz="2000" b="1" dirty="0">
                <a:solidFill>
                  <a:srgbClr val="7030A0"/>
                </a:solidFill>
                <a:latin typeface="+mj-lt"/>
              </a:rPr>
              <a:t>NF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th-TH" sz="2400" b="1" dirty="0">
                <a:solidFill>
                  <a:srgbClr val="7030A0"/>
                </a:solidFill>
              </a:rPr>
              <a:t>โดยการกำจัด</a:t>
            </a:r>
            <a:r>
              <a:rPr lang="th-TH" sz="2400" b="1" dirty="0" err="1">
                <a:solidFill>
                  <a:srgbClr val="7030A0"/>
                </a:solidFill>
              </a:rPr>
              <a:t>พาร์เชียล</a:t>
            </a:r>
            <a:r>
              <a:rPr lang="th-TH" sz="2400" b="1" dirty="0">
                <a:solidFill>
                  <a:srgbClr val="7030A0"/>
                </a:solidFill>
              </a:rPr>
              <a:t>ดี</a:t>
            </a:r>
            <a:r>
              <a:rPr lang="th-TH" sz="2400" b="1" dirty="0" err="1">
                <a:solidFill>
                  <a:srgbClr val="7030A0"/>
                </a:solidFill>
              </a:rPr>
              <a:t>เพน</a:t>
            </a:r>
            <a:r>
              <a:rPr lang="th-TH" sz="2400" b="1" dirty="0">
                <a:solidFill>
                  <a:srgbClr val="7030A0"/>
                </a:solidFill>
              </a:rPr>
              <a:t>เดนซีดังต่อไปนี้</a:t>
            </a:r>
            <a:endParaRPr lang="en-US" sz="24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h-TH" sz="2400" b="1" dirty="0" smtClean="0">
                <a:solidFill>
                  <a:srgbClr val="0070C0"/>
                </a:solidFill>
              </a:rPr>
              <a:t>1</a:t>
            </a:r>
            <a:r>
              <a:rPr lang="en-US" sz="2400" b="1" dirty="0">
                <a:solidFill>
                  <a:srgbClr val="0070C0"/>
                </a:solidFill>
              </a:rPr>
              <a:t>. </a:t>
            </a:r>
            <a:r>
              <a:rPr lang="th-TH" sz="2400" b="1" dirty="0">
                <a:solidFill>
                  <a:srgbClr val="0070C0"/>
                </a:solidFill>
              </a:rPr>
              <a:t>เขียนแต่ละองค์ประกอบของคีย์หลักที่มีทั้งหมดให้อยู่คนละบรรทัด และเขียนคีย์หลักเดิมไว้ที่บรรทัดสุดท้าย จะสามารถเขียนได้ดังนี้</a:t>
            </a:r>
            <a:endParaRPr lang="en-US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th-TH" sz="2400" b="1" dirty="0"/>
              <a:t>รหัสการสั่ง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รหัสสินค้า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รหัสการสั่ง, รหัสสินค้า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แต่ละองค์ประกอบจะกลายเป็นคีย์หลักใน</a:t>
            </a:r>
            <a:r>
              <a:rPr lang="th-TH" sz="2400" b="1" dirty="0" err="1"/>
              <a:t>รีเล</a:t>
            </a:r>
            <a:r>
              <a:rPr lang="th-TH" sz="2400" b="1" dirty="0"/>
              <a:t>ชันใหม่ เราจะตั้งชื่อ</a:t>
            </a:r>
            <a:r>
              <a:rPr lang="th-TH" sz="2400" b="1" dirty="0" err="1"/>
              <a:t>รีเล</a:t>
            </a:r>
            <a:r>
              <a:rPr lang="th-TH" sz="2400" b="1" dirty="0"/>
              <a:t>ชันใหม่ว่า การสั่งซื้อ สินค้า และรายละเอียดการสั่งซื้อ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 smtClean="0">
                <a:solidFill>
                  <a:srgbClr val="0070C0"/>
                </a:solidFill>
              </a:rPr>
              <a:t>2</a:t>
            </a:r>
            <a:r>
              <a:rPr lang="th-TH" sz="2400" b="1" dirty="0">
                <a:solidFill>
                  <a:srgbClr val="0070C0"/>
                </a:solidFill>
              </a:rPr>
              <a:t>. เขียนแต่ละ</a:t>
            </a:r>
            <a:r>
              <a:rPr lang="th-TH" sz="2400" b="1" dirty="0" err="1">
                <a:solidFill>
                  <a:srgbClr val="0070C0"/>
                </a:solidFill>
              </a:rPr>
              <a:t>แอตต</a:t>
            </a:r>
            <a:r>
              <a:rPr lang="th-TH" sz="2400" b="1" dirty="0">
                <a:solidFill>
                  <a:srgbClr val="0070C0"/>
                </a:solidFill>
              </a:rPr>
              <a:t>ริ</a:t>
            </a:r>
            <a:r>
              <a:rPr lang="th-TH" sz="2400" b="1" dirty="0" err="1">
                <a:solidFill>
                  <a:srgbClr val="0070C0"/>
                </a:solidFill>
              </a:rPr>
              <a:t>บิวต์</a:t>
            </a:r>
            <a:r>
              <a:rPr lang="th-TH" sz="2400" b="1" dirty="0">
                <a:solidFill>
                  <a:srgbClr val="0070C0"/>
                </a:solidFill>
              </a:rPr>
              <a:t>ที่ขึ้นอยู่กับคีย์หลักลงไป ดังนี้</a:t>
            </a:r>
            <a:endParaRPr lang="en-US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h-TH" sz="2400" b="1" dirty="0"/>
              <a:t>	การสั่งซื้อ(</a:t>
            </a:r>
            <a:r>
              <a:rPr lang="th-TH" sz="2400" b="1" u="sng" dirty="0"/>
              <a:t>รหัสการสั่ง</a:t>
            </a:r>
            <a:r>
              <a:rPr lang="th-TH" sz="2400" b="1" dirty="0"/>
              <a:t>, วันที่สั่ง, รหัสลูกค้า)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สินค้า(</a:t>
            </a:r>
            <a:r>
              <a:rPr lang="th-TH" sz="2400" b="1" u="sng" dirty="0"/>
              <a:t>รหัสสินค้า,</a:t>
            </a:r>
            <a:r>
              <a:rPr lang="th-TH" sz="2400" b="1" dirty="0"/>
              <a:t> ชื่อสินค้า, ราคา/หน่วย)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รายละเอียดการสั่งซื้อ(</a:t>
            </a:r>
            <a:r>
              <a:rPr lang="th-TH" sz="2400" b="1" u="sng" dirty="0"/>
              <a:t>รหัสการสั่ง</a:t>
            </a:r>
            <a:r>
              <a:rPr lang="th-TH" sz="2400" b="1" dirty="0"/>
              <a:t>, </a:t>
            </a:r>
            <a:r>
              <a:rPr lang="th-TH" sz="2400" b="1" u="sng" dirty="0"/>
              <a:t>รหัสสินค้า</a:t>
            </a:r>
            <a:r>
              <a:rPr lang="th-TH" sz="2400" b="1" dirty="0"/>
              <a:t>, จำนวนสั่ง)</a:t>
            </a:r>
            <a:endParaRPr lang="en-US" sz="2400" b="1" dirty="0"/>
          </a:p>
          <a:p>
            <a:pPr marL="0" indent="0">
              <a:buNone/>
            </a:pPr>
            <a:endParaRPr lang="th-TH" sz="2400" b="1" dirty="0"/>
          </a:p>
        </p:txBody>
      </p:sp>
    </p:spTree>
    <p:extLst>
      <p:ext uri="{BB962C8B-B14F-4D97-AF65-F5344CB8AC3E}">
        <p14:creationId xmlns:p14="http://schemas.microsoft.com/office/powerpoint/2010/main" val="21592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63" y="836712"/>
            <a:ext cx="8302893" cy="2991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1008"/>
            <a:ext cx="4099318" cy="3234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200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 fontScale="90000"/>
          </a:bodyPr>
          <a:lstStyle/>
          <a:p>
            <a:r>
              <a:rPr lang="th-TH" b="1" err="1">
                <a:cs typeface="+mn-cs"/>
              </a:rPr>
              <a:t>นอร์มัล</a:t>
            </a:r>
            <a:r>
              <a:rPr lang="th-TH" b="1">
                <a:cs typeface="+mn-cs"/>
              </a:rPr>
              <a:t>ฟอร์มระดับที่ 3 </a:t>
            </a:r>
            <a:r>
              <a:rPr lang="th-TH" b="1" smtClean="0"/>
              <a:t/>
            </a:r>
            <a:br>
              <a:rPr lang="th-TH" b="1" smtClean="0"/>
            </a:br>
            <a:r>
              <a:rPr lang="th-TH" b="1" smtClean="0"/>
              <a:t>(</a:t>
            </a:r>
            <a:r>
              <a:rPr lang="en-US" sz="4000" b="1"/>
              <a:t>Third Normal Form : 3NF</a:t>
            </a:r>
            <a:r>
              <a:rPr lang="en-US" sz="4000" b="1" smtClean="0"/>
              <a:t>)</a:t>
            </a:r>
            <a:endParaRPr lang="th-TH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1898650"/>
            <a:ext cx="8955087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3387" y="5072770"/>
            <a:ext cx="79370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>
                <a:solidFill>
                  <a:srgbClr val="002060"/>
                </a:solidFill>
              </a:rPr>
              <a:t>พนักงาน(</a:t>
            </a:r>
            <a:r>
              <a:rPr lang="th-TH" sz="2400" b="1" u="sng" dirty="0">
                <a:solidFill>
                  <a:srgbClr val="002060"/>
                </a:solidFill>
              </a:rPr>
              <a:t>รหัสพนักงาน</a:t>
            </a:r>
            <a:r>
              <a:rPr lang="th-TH" sz="2400" b="1" dirty="0">
                <a:solidFill>
                  <a:srgbClr val="002060"/>
                </a:solidFill>
              </a:rPr>
              <a:t>, ชื่อพนักงาน, ที่อยู่, เบอร์โทรศัพท์, รหัสแผนก, ชื่อแผนก</a:t>
            </a:r>
            <a:r>
              <a:rPr lang="th-TH" sz="2400" b="1" dirty="0" smtClean="0">
                <a:solidFill>
                  <a:srgbClr val="002060"/>
                </a:solidFill>
              </a:rPr>
              <a:t>)</a:t>
            </a:r>
          </a:p>
          <a:p>
            <a:endParaRPr lang="th-TH" sz="2400" b="1" dirty="0" smtClean="0">
              <a:solidFill>
                <a:srgbClr val="002060"/>
              </a:solidFill>
            </a:endParaRPr>
          </a:p>
          <a:p>
            <a:r>
              <a:rPr lang="th-TH" sz="2400" b="1" dirty="0" smtClean="0"/>
              <a:t>จาก</a:t>
            </a:r>
            <a:r>
              <a:rPr lang="th-TH" sz="2400" b="1" dirty="0" err="1" smtClean="0"/>
              <a:t>เรีเล</a:t>
            </a:r>
            <a:r>
              <a:rPr lang="th-TH" sz="2400" b="1" dirty="0" smtClean="0"/>
              <a:t>ชัน พนักงาน จะ</a:t>
            </a:r>
            <a:r>
              <a:rPr lang="th-TH" sz="2400" b="1" dirty="0"/>
              <a:t>เห็นว่ายังมีการจัดเก็บข้อมูลที่ซ้ำซ้อน</a:t>
            </a:r>
            <a:r>
              <a:rPr lang="th-TH" sz="2400" b="1" dirty="0" smtClean="0"/>
              <a:t>อยู่ เกิดปัญหาการเพิ่ม</a:t>
            </a:r>
            <a:br>
              <a:rPr lang="th-TH" sz="2400" b="1" dirty="0" smtClean="0"/>
            </a:br>
            <a:r>
              <a:rPr lang="th-TH" sz="2400" b="1" dirty="0" smtClean="0"/>
              <a:t>ลบ แก้ไข เกิดจากสิ่งที่เรียกว่า </a:t>
            </a:r>
            <a:r>
              <a:rPr lang="th-TH" sz="2400" b="1" dirty="0" err="1" smtClean="0"/>
              <a:t>ทราน</a:t>
            </a:r>
            <a:r>
              <a:rPr lang="th-TH" sz="2400" b="1" dirty="0" smtClean="0"/>
              <a:t>ซิ</a:t>
            </a:r>
            <a:r>
              <a:rPr lang="th-TH" sz="2400" b="1" dirty="0" err="1" smtClean="0"/>
              <a:t>ทีฟ</a:t>
            </a:r>
            <a:r>
              <a:rPr lang="th-TH" sz="2400" b="1" dirty="0" smtClean="0"/>
              <a:t>ดี</a:t>
            </a:r>
            <a:r>
              <a:rPr lang="th-TH" sz="2400" b="1" dirty="0" err="1" smtClean="0"/>
              <a:t>เพน</a:t>
            </a:r>
            <a:r>
              <a:rPr lang="th-TH" sz="2400" b="1" dirty="0" smtClean="0"/>
              <a:t>เดนซี(</a:t>
            </a:r>
            <a:r>
              <a:rPr lang="en-US" sz="2000" b="1" dirty="0" smtClean="0"/>
              <a:t>Transitive Dependency)</a:t>
            </a:r>
            <a:endParaRPr lang="th-TH" sz="2000" b="1" dirty="0"/>
          </a:p>
        </p:txBody>
      </p:sp>
    </p:spTree>
    <p:extLst>
      <p:ext uri="{BB962C8B-B14F-4D97-AF65-F5344CB8AC3E}">
        <p14:creationId xmlns:p14="http://schemas.microsoft.com/office/powerpoint/2010/main" val="85574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500" b="1" dirty="0" err="1">
                <a:solidFill>
                  <a:srgbClr val="0070C0"/>
                </a:solidFill>
              </a:rPr>
              <a:t>ทราน</a:t>
            </a:r>
            <a:r>
              <a:rPr lang="th-TH" sz="3500" b="1" dirty="0">
                <a:solidFill>
                  <a:srgbClr val="0070C0"/>
                </a:solidFill>
              </a:rPr>
              <a:t>ซิ</a:t>
            </a:r>
            <a:r>
              <a:rPr lang="th-TH" sz="3500" b="1" dirty="0" err="1">
                <a:solidFill>
                  <a:srgbClr val="0070C0"/>
                </a:solidFill>
              </a:rPr>
              <a:t>ทีฟ</a:t>
            </a:r>
            <a:r>
              <a:rPr lang="th-TH" sz="3500" b="1" dirty="0">
                <a:solidFill>
                  <a:srgbClr val="0070C0"/>
                </a:solidFill>
              </a:rPr>
              <a:t>ดี</a:t>
            </a:r>
            <a:r>
              <a:rPr lang="th-TH" sz="3500" b="1" dirty="0" err="1">
                <a:solidFill>
                  <a:srgbClr val="0070C0"/>
                </a:solidFill>
              </a:rPr>
              <a:t>เพน</a:t>
            </a:r>
            <a:r>
              <a:rPr lang="th-TH" sz="3500" b="1" dirty="0">
                <a:solidFill>
                  <a:srgbClr val="0070C0"/>
                </a:solidFill>
              </a:rPr>
              <a:t>เดนซี </a:t>
            </a:r>
            <a:r>
              <a:rPr lang="th-TH" b="1" dirty="0">
                <a:solidFill>
                  <a:srgbClr val="0070C0"/>
                </a:solidFill>
              </a:rPr>
              <a:t>(</a:t>
            </a:r>
            <a:r>
              <a:rPr lang="en-US" sz="3000" b="1" dirty="0">
                <a:solidFill>
                  <a:srgbClr val="0070C0"/>
                </a:solidFill>
              </a:rPr>
              <a:t>Transitive Dependency)</a:t>
            </a:r>
          </a:p>
          <a:p>
            <a:pPr marL="0" indent="0">
              <a:buNone/>
            </a:pPr>
            <a:r>
              <a:rPr lang="th-TH" b="1" dirty="0" smtClean="0"/>
              <a:t>      </a:t>
            </a:r>
            <a:r>
              <a:rPr lang="th-TH" b="1" dirty="0" err="1" smtClean="0"/>
              <a:t>ทราน</a:t>
            </a:r>
            <a:r>
              <a:rPr lang="th-TH" b="1" dirty="0"/>
              <a:t>ซิ</a:t>
            </a:r>
            <a:r>
              <a:rPr lang="th-TH" b="1" dirty="0" err="1"/>
              <a:t>ทีฟ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 หมายถึง การที่มีแอ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ไปขึ้นอยู่</a:t>
            </a:r>
            <a:r>
              <a:rPr lang="th-TH" b="1" dirty="0" smtClean="0"/>
              <a:t>กับแอ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อีกตัวหนึ่ง โดยที่</a:t>
            </a:r>
            <a:r>
              <a:rPr lang="th-TH" b="1" dirty="0" err="1"/>
              <a:t>แอตต</a:t>
            </a:r>
            <a:r>
              <a:rPr lang="th-TH" b="1" dirty="0"/>
              <a:t>ริ</a:t>
            </a:r>
            <a:r>
              <a:rPr lang="th-TH" b="1" dirty="0" err="1"/>
              <a:t>บิวต์</a:t>
            </a:r>
            <a:r>
              <a:rPr lang="th-TH" b="1" dirty="0"/>
              <a:t>ตัวนั้นไม่ใช่คีย์ (</a:t>
            </a:r>
            <a:r>
              <a:rPr lang="en-US" sz="2200" b="1" dirty="0" err="1"/>
              <a:t>Nonkey</a:t>
            </a:r>
            <a:r>
              <a:rPr lang="en-US" sz="2200" b="1" dirty="0"/>
              <a:t>) </a:t>
            </a:r>
            <a:endParaRPr lang="th-TH" sz="2200" b="1" dirty="0" smtClean="0"/>
          </a:p>
          <a:p>
            <a:pPr marL="0" indent="0">
              <a:buNone/>
            </a:pPr>
            <a:r>
              <a:rPr lang="th-TH" sz="2200" b="1" dirty="0"/>
              <a:t>	</a:t>
            </a:r>
            <a:r>
              <a:rPr lang="th-TH" b="1" dirty="0" smtClean="0"/>
              <a:t>สมมติ</a:t>
            </a:r>
            <a:r>
              <a:rPr lang="th-TH" b="1" dirty="0"/>
              <a:t>ว่ามี</a:t>
            </a:r>
            <a:r>
              <a:rPr lang="th-TH" b="1" dirty="0" err="1"/>
              <a:t>รีเล</a:t>
            </a:r>
            <a:r>
              <a:rPr lang="th-TH" b="1" dirty="0"/>
              <a:t>ชัน </a:t>
            </a:r>
            <a:r>
              <a:rPr lang="en-US" b="1" dirty="0"/>
              <a:t>R </a:t>
            </a:r>
            <a:r>
              <a:rPr lang="th-TH" b="1" dirty="0"/>
              <a:t>ประกอบไปด้วยแอ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 </a:t>
            </a:r>
            <a:r>
              <a:rPr lang="en-US" b="1" dirty="0"/>
              <a:t>A, B, C </a:t>
            </a:r>
            <a:r>
              <a:rPr lang="th-TH" b="1" dirty="0"/>
              <a:t>และ </a:t>
            </a:r>
            <a:r>
              <a:rPr lang="en-US" b="1" dirty="0"/>
              <a:t>D </a:t>
            </a:r>
            <a:r>
              <a:rPr lang="th-TH" b="1" dirty="0"/>
              <a:t> และมี </a:t>
            </a:r>
            <a:r>
              <a:rPr lang="en-US" b="1" dirty="0"/>
              <a:t>A </a:t>
            </a:r>
            <a:r>
              <a:rPr lang="th-TH" b="1" dirty="0"/>
              <a:t>เป็นคีย์หลัก ดังนี้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	R(</a:t>
            </a:r>
            <a:r>
              <a:rPr lang="en-US" b="1" u="sng" dirty="0" smtClean="0"/>
              <a:t>A</a:t>
            </a:r>
            <a:r>
              <a:rPr lang="en-US" b="1" dirty="0"/>
              <a:t>, B, C, D)</a:t>
            </a: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th-TH" b="1" dirty="0">
                <a:solidFill>
                  <a:srgbClr val="C00000"/>
                </a:solidFill>
              </a:rPr>
              <a:t>การขึ้นต่อกัน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/>
              <a:t>fd1 </a:t>
            </a:r>
            <a:r>
              <a:rPr lang="th-TH" b="1" dirty="0"/>
              <a:t> </a:t>
            </a:r>
            <a:r>
              <a:rPr lang="en-US" b="1" dirty="0"/>
              <a:t>A</a:t>
            </a:r>
            <a:r>
              <a:rPr lang="th-TH" b="1" dirty="0"/>
              <a:t> </a:t>
            </a:r>
            <a:r>
              <a:rPr lang="en-US" b="1" dirty="0"/>
              <a:t> </a:t>
            </a:r>
            <a:r>
              <a:rPr lang="en-US" b="1" dirty="0">
                <a:sym typeface="Wingdings"/>
              </a:rPr>
              <a:t></a:t>
            </a:r>
            <a:r>
              <a:rPr lang="th-TH" b="1" dirty="0"/>
              <a:t>  </a:t>
            </a:r>
            <a:r>
              <a:rPr lang="en-US" b="1" dirty="0"/>
              <a:t>B, C, D</a:t>
            </a:r>
            <a:r>
              <a:rPr lang="th-TH" b="1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/>
              <a:t>fd2  C</a:t>
            </a:r>
            <a:r>
              <a:rPr lang="th-TH" b="1" dirty="0"/>
              <a:t>  </a:t>
            </a:r>
            <a:r>
              <a:rPr lang="en-US" b="1" dirty="0">
                <a:sym typeface="Wingdings"/>
              </a:rPr>
              <a:t></a:t>
            </a:r>
            <a:r>
              <a:rPr lang="th-TH" b="1" dirty="0"/>
              <a:t>  </a:t>
            </a:r>
            <a:r>
              <a:rPr lang="en-US" b="1" dirty="0"/>
              <a:t>D</a:t>
            </a: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th-TH" b="1" dirty="0" smtClean="0"/>
              <a:t>จะเห็นว่าแอ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 </a:t>
            </a:r>
            <a:r>
              <a:rPr lang="en-US" b="1" dirty="0"/>
              <a:t>D </a:t>
            </a:r>
            <a:r>
              <a:rPr lang="th-TH" b="1" dirty="0"/>
              <a:t>ขึ้นอยู่กับ</a:t>
            </a:r>
            <a:r>
              <a:rPr lang="th-TH" b="1" dirty="0" smtClean="0"/>
              <a:t>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 </a:t>
            </a:r>
            <a:r>
              <a:rPr lang="en-US" b="1" dirty="0"/>
              <a:t>C </a:t>
            </a:r>
            <a:r>
              <a:rPr lang="th-TH" b="1" dirty="0"/>
              <a:t>โดยที่ </a:t>
            </a:r>
            <a:r>
              <a:rPr lang="en-US" b="1" dirty="0"/>
              <a:t>C </a:t>
            </a:r>
            <a:r>
              <a:rPr lang="th-TH" b="1" dirty="0"/>
              <a:t>ไม่ใช่คีย์ คือไม่ใช่ทั้งคีย์หลักและคีย์คู่แข่ง การที่ </a:t>
            </a:r>
            <a:r>
              <a:rPr lang="en-US" b="1" dirty="0"/>
              <a:t>D </a:t>
            </a:r>
            <a:r>
              <a:rPr lang="th-TH" b="1" dirty="0"/>
              <a:t>ขึ้นกับ </a:t>
            </a:r>
            <a:r>
              <a:rPr lang="en-US" b="1" dirty="0"/>
              <a:t>C </a:t>
            </a:r>
            <a:r>
              <a:rPr lang="th-TH" b="1" dirty="0"/>
              <a:t>ลักษณะนี้เรียกว่า </a:t>
            </a:r>
            <a:r>
              <a:rPr lang="th-TH" b="1" dirty="0" err="1"/>
              <a:t>มีท</a:t>
            </a:r>
            <a:r>
              <a:rPr lang="th-TH" b="1" dirty="0"/>
              <a:t>รานซิ</a:t>
            </a:r>
            <a:r>
              <a:rPr lang="th-TH" b="1" dirty="0" err="1"/>
              <a:t>ทีฟ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 ทำให้</a:t>
            </a:r>
            <a:r>
              <a:rPr lang="th-TH" b="1" dirty="0" err="1"/>
              <a:t>รีเล</a:t>
            </a:r>
            <a:r>
              <a:rPr lang="th-TH" b="1" dirty="0"/>
              <a:t>ชันนี้ยังไม่เป็น </a:t>
            </a:r>
            <a:r>
              <a:rPr lang="th-TH" sz="3200" b="1" dirty="0"/>
              <a:t>3</a:t>
            </a:r>
            <a:r>
              <a:rPr lang="en-US" sz="2400" b="1" dirty="0"/>
              <a:t>NF </a:t>
            </a:r>
            <a:endParaRPr lang="th-TH" sz="2400" b="1" dirty="0"/>
          </a:p>
        </p:txBody>
      </p:sp>
    </p:spTree>
    <p:extLst>
      <p:ext uri="{BB962C8B-B14F-4D97-AF65-F5344CB8AC3E}">
        <p14:creationId xmlns:p14="http://schemas.microsoft.com/office/powerpoint/2010/main" val="353367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764704"/>
            <a:ext cx="8579296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</a:rPr>
              <a:t>นิยามของ </a:t>
            </a:r>
            <a:r>
              <a:rPr lang="en-US" sz="2800" b="1" dirty="0">
                <a:solidFill>
                  <a:srgbClr val="0070C0"/>
                </a:solidFill>
                <a:latin typeface="+mj-lt"/>
              </a:rPr>
              <a:t>3NF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th-TH" sz="2400" b="1" dirty="0"/>
              <a:t>1</a:t>
            </a:r>
            <a:r>
              <a:rPr lang="en-US" sz="2400" b="1" dirty="0"/>
              <a:t>.</a:t>
            </a:r>
            <a:r>
              <a:rPr lang="th-TH" sz="2400" b="1" dirty="0"/>
              <a:t> </a:t>
            </a:r>
            <a:r>
              <a:rPr lang="th-TH" sz="2400" b="1" dirty="0" err="1"/>
              <a:t>รีเล</a:t>
            </a:r>
            <a:r>
              <a:rPr lang="th-TH" sz="2400" b="1" dirty="0"/>
              <a:t>ชันนั้นต้องอยู่ในรูปแบบ</a:t>
            </a:r>
            <a:r>
              <a:rPr lang="th-TH" sz="3200" b="1" dirty="0"/>
              <a:t> </a:t>
            </a:r>
            <a:r>
              <a:rPr lang="th-TH" sz="3200" b="1" dirty="0">
                <a:latin typeface="+mj-lt"/>
              </a:rPr>
              <a:t>2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/>
              <a:t>มาก่อน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2. </a:t>
            </a:r>
            <a:r>
              <a:rPr lang="th-TH" sz="2400" b="1" dirty="0" err="1"/>
              <a:t>รีเล</a:t>
            </a:r>
            <a:r>
              <a:rPr lang="th-TH" sz="2400" b="1" dirty="0"/>
              <a:t>ชันนั้นจะต้องไม่</a:t>
            </a:r>
            <a:r>
              <a:rPr lang="th-TH" sz="2400" b="1" dirty="0" err="1"/>
              <a:t>มีท</a:t>
            </a:r>
            <a:r>
              <a:rPr lang="th-TH" sz="2400" b="1" dirty="0"/>
              <a:t>รานซิ</a:t>
            </a:r>
            <a:r>
              <a:rPr lang="th-TH" sz="2400" b="1" dirty="0" err="1"/>
              <a:t>ทีฟ</a:t>
            </a:r>
            <a:r>
              <a:rPr lang="th-TH" sz="2400" b="1" dirty="0"/>
              <a:t>ดี</a:t>
            </a:r>
            <a:r>
              <a:rPr lang="th-TH" sz="2400" b="1" dirty="0" err="1"/>
              <a:t>เพน</a:t>
            </a:r>
            <a:r>
              <a:rPr lang="th-TH" sz="2400" b="1" dirty="0"/>
              <a:t>เดนซี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 err="1" smtClean="0"/>
              <a:t>รีเล</a:t>
            </a:r>
            <a:r>
              <a:rPr lang="th-TH" sz="2400" b="1" dirty="0"/>
              <a:t>ชันพนักงาน ที่เป็น </a:t>
            </a:r>
            <a:r>
              <a:rPr lang="en-US" sz="2400" b="1" dirty="0">
                <a:latin typeface="+mj-lt"/>
              </a:rPr>
              <a:t>2NF</a:t>
            </a:r>
            <a:r>
              <a:rPr lang="en-US" sz="2400" b="1" dirty="0"/>
              <a:t> </a:t>
            </a:r>
            <a:r>
              <a:rPr lang="th-TH" sz="2400" b="1" dirty="0"/>
              <a:t>แล้ว 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 smtClean="0"/>
              <a:t>พนักงาน</a:t>
            </a:r>
            <a:r>
              <a:rPr lang="th-TH" sz="2400" b="1" dirty="0"/>
              <a:t>(</a:t>
            </a:r>
            <a:r>
              <a:rPr lang="th-TH" sz="2400" b="1" u="sng" dirty="0"/>
              <a:t>รหัสพนักงาน</a:t>
            </a:r>
            <a:r>
              <a:rPr lang="th-TH" sz="2400" b="1" dirty="0"/>
              <a:t>, ชื่อพนักงาน, ที่อยู่, เบอร์โทรศัพท์, </a:t>
            </a:r>
            <a:r>
              <a:rPr lang="th-TH" sz="2400" b="1" dirty="0" smtClean="0"/>
              <a:t>รหัส</a:t>
            </a:r>
            <a:r>
              <a:rPr lang="th-TH" sz="2400" b="1" dirty="0"/>
              <a:t>แผนก, ชื่อแผนก)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 smtClean="0">
                <a:solidFill>
                  <a:srgbClr val="C00000"/>
                </a:solidFill>
              </a:rPr>
              <a:t>การ</a:t>
            </a:r>
            <a:r>
              <a:rPr lang="th-TH" sz="2400" b="1" dirty="0">
                <a:solidFill>
                  <a:srgbClr val="C00000"/>
                </a:solidFill>
              </a:rPr>
              <a:t>ขึ้นต่อกัน</a:t>
            </a:r>
            <a:endParaRPr lang="en-US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b="1" dirty="0" smtClean="0"/>
              <a:t>	fd1 </a:t>
            </a:r>
            <a:r>
              <a:rPr lang="th-TH" sz="2400" b="1" dirty="0" smtClean="0"/>
              <a:t> </a:t>
            </a:r>
            <a:r>
              <a:rPr lang="th-TH" sz="2400" b="1" dirty="0"/>
              <a:t>รหัสพนักงาน  </a:t>
            </a:r>
            <a:r>
              <a:rPr lang="en-US" sz="2400" b="1" dirty="0">
                <a:sym typeface="Wingdings"/>
              </a:rPr>
              <a:t></a:t>
            </a:r>
            <a:r>
              <a:rPr lang="th-TH" sz="2400" b="1" dirty="0"/>
              <a:t>  ชื่อพนักงาน, ที่อยู่, เบอร์โทรศัพท์, </a:t>
            </a:r>
            <a:r>
              <a:rPr lang="th-TH" sz="2400" b="1" dirty="0" smtClean="0"/>
              <a:t>รหัส</a:t>
            </a:r>
            <a:r>
              <a:rPr lang="th-TH" sz="2400" b="1" dirty="0"/>
              <a:t>แผนก, ชื่อแผนก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	fd2   </a:t>
            </a:r>
            <a:r>
              <a:rPr lang="th-TH" sz="2400" b="1" dirty="0"/>
              <a:t>รหัสแผนก  </a:t>
            </a:r>
            <a:r>
              <a:rPr lang="en-US" sz="2400" b="1" dirty="0">
                <a:sym typeface="Wingdings"/>
              </a:rPr>
              <a:t></a:t>
            </a:r>
            <a:r>
              <a:rPr lang="th-TH" sz="2400" b="1" dirty="0"/>
              <a:t>   ชื่อ</a:t>
            </a:r>
            <a:r>
              <a:rPr lang="th-TH" sz="2400" b="1" dirty="0" smtClean="0"/>
              <a:t>แผนก</a:t>
            </a:r>
          </a:p>
          <a:p>
            <a:pPr marL="0" indent="0">
              <a:buNone/>
            </a:pPr>
            <a:r>
              <a:rPr lang="th-TH" sz="2400" b="1" dirty="0" smtClean="0"/>
              <a:t>	ชื่อแผนก ขึ้นกับ รหัสแผนก โดยรหัสแผนกไม่ใช่คีย์หลักหรือคีย์คู่แข่ง แสดงว่ามี </a:t>
            </a:r>
            <a:r>
              <a:rPr lang="en-US" sz="2000" b="1" dirty="0" smtClean="0"/>
              <a:t>Transitive Dependency   </a:t>
            </a:r>
            <a:r>
              <a:rPr lang="th-TH" sz="2000" b="1" dirty="0" smtClean="0"/>
              <a:t>ไม่เป็น </a:t>
            </a:r>
            <a:r>
              <a:rPr lang="th-TH" sz="2400" b="1" dirty="0" smtClean="0">
                <a:latin typeface="+mj-lt"/>
              </a:rPr>
              <a:t>3</a:t>
            </a:r>
            <a:r>
              <a:rPr lang="en-US" sz="1800" b="1" dirty="0" smtClean="0">
                <a:latin typeface="+mj-lt"/>
              </a:rPr>
              <a:t>NF</a:t>
            </a:r>
          </a:p>
          <a:p>
            <a:pPr marL="0" indent="0">
              <a:buNone/>
            </a:pPr>
            <a:r>
              <a:rPr lang="th-TH" sz="2400" b="1" dirty="0" smtClean="0">
                <a:solidFill>
                  <a:srgbClr val="C00000"/>
                </a:solidFill>
              </a:rPr>
              <a:t>ทำเป็น</a:t>
            </a:r>
            <a:r>
              <a:rPr lang="th-TH" sz="3200" b="1" dirty="0" smtClean="0">
                <a:solidFill>
                  <a:srgbClr val="C00000"/>
                </a:solidFill>
              </a:rPr>
              <a:t> 3</a:t>
            </a:r>
            <a:r>
              <a:rPr lang="en-US" sz="2400" b="1" dirty="0" smtClean="0">
                <a:solidFill>
                  <a:srgbClr val="C00000"/>
                </a:solidFill>
                <a:latin typeface="+mj-lt"/>
              </a:rPr>
              <a:t>NF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th-TH" sz="2400" b="1" dirty="0" smtClean="0">
                <a:solidFill>
                  <a:srgbClr val="C00000"/>
                </a:solidFill>
              </a:rPr>
              <a:t>ได้ดังนี้</a:t>
            </a:r>
          </a:p>
          <a:p>
            <a:pPr marL="0" indent="0">
              <a:buNone/>
            </a:pPr>
            <a:r>
              <a:rPr lang="th-TH" sz="2400" b="1" dirty="0" smtClean="0"/>
              <a:t>พนักงาน</a:t>
            </a:r>
            <a:r>
              <a:rPr lang="th-TH" sz="2400" b="1" dirty="0"/>
              <a:t>(</a:t>
            </a:r>
            <a:r>
              <a:rPr lang="th-TH" sz="2400" b="1" u="sng" dirty="0"/>
              <a:t>รหัสพนักงาน</a:t>
            </a:r>
            <a:r>
              <a:rPr lang="th-TH" sz="2400" b="1" dirty="0"/>
              <a:t>, ชื่อพนักงาน, ที่อยู่, เบอร์โทรศัพท์</a:t>
            </a:r>
            <a:r>
              <a:rPr lang="th-TH" sz="2400" b="1" dirty="0" smtClean="0"/>
              <a:t>, </a:t>
            </a:r>
            <a:r>
              <a:rPr lang="th-TH" sz="2400" b="1" dirty="0"/>
              <a:t>รหัสแผนก)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 smtClean="0"/>
              <a:t>แผนก</a:t>
            </a:r>
            <a:r>
              <a:rPr lang="th-TH" sz="2400" b="1" dirty="0"/>
              <a:t>(</a:t>
            </a:r>
            <a:r>
              <a:rPr lang="th-TH" sz="2400" b="1" u="sng" dirty="0"/>
              <a:t>รหัสแผนก</a:t>
            </a:r>
            <a:r>
              <a:rPr lang="th-TH" sz="2400" b="1" dirty="0"/>
              <a:t>, ชื่อแผนก</a:t>
            </a:r>
            <a:r>
              <a:rPr lang="th-TH" sz="2400" b="1" dirty="0" smtClean="0"/>
              <a:t>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2430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>
                <a:cs typeface="+mn-cs"/>
              </a:rPr>
              <a:t>การ</a:t>
            </a:r>
            <a:r>
              <a:rPr lang="th-TH" b="1" err="1">
                <a:cs typeface="+mn-cs"/>
              </a:rPr>
              <a:t>นอร์มัลไลเซ</a:t>
            </a:r>
            <a:r>
              <a:rPr lang="th-TH" b="1" smtClean="0">
                <a:cs typeface="+mn-cs"/>
              </a:rPr>
              <a:t>ชัน</a:t>
            </a:r>
            <a:endParaRPr lang="th-TH">
              <a:cs typeface="+mn-cs"/>
            </a:endParaRPr>
          </a:p>
        </p:txBody>
      </p:sp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b="1" dirty="0"/>
              <a:t>การ</a:t>
            </a:r>
            <a:r>
              <a:rPr lang="th-TH" sz="2800" b="1" dirty="0" err="1"/>
              <a:t>นอร์มัลไลเซ</a:t>
            </a:r>
            <a:r>
              <a:rPr lang="th-TH" sz="2800" b="1" dirty="0"/>
              <a:t>ชัน เป็นกระบวนการที่มีแบบแผนที่นำมาใช้สำหรับจัดกลุ่มแอ</a:t>
            </a:r>
            <a:r>
              <a:rPr lang="th-TH" sz="2800" b="1" dirty="0" err="1" smtClean="0"/>
              <a:t>ตทริ</a:t>
            </a:r>
            <a:r>
              <a:rPr lang="th-TH" sz="2800" b="1" dirty="0" err="1"/>
              <a:t>บิวต์</a:t>
            </a:r>
            <a:r>
              <a:rPr lang="th-TH" sz="2800" b="1" dirty="0"/>
              <a:t>ที่รวมเข้าด้วยกันภายใน</a:t>
            </a:r>
            <a:r>
              <a:rPr lang="th-TH" sz="2800" b="1" dirty="0" err="1"/>
              <a:t>รีเล</a:t>
            </a:r>
            <a:r>
              <a:rPr lang="th-TH" sz="2800" b="1" dirty="0"/>
              <a:t>ชัน เพื่อให้ได้โครงสร้างของตารางที่ดี สามารถควบคุมความซ้ำซ้อนของข้อมูล หลีกเลี่ยงความผิดปกติของ</a:t>
            </a:r>
            <a:r>
              <a:rPr lang="th-TH" sz="2800" b="1" dirty="0" smtClean="0"/>
              <a:t>ข้อมูล</a:t>
            </a:r>
          </a:p>
          <a:p>
            <a:r>
              <a:rPr lang="th-TH" sz="2800" b="1" dirty="0"/>
              <a:t>เทคนิคการ</a:t>
            </a:r>
            <a:r>
              <a:rPr lang="th-TH" sz="2800" b="1" dirty="0" err="1"/>
              <a:t>นอร์มัลไลเซ</a:t>
            </a:r>
            <a:r>
              <a:rPr lang="th-TH" sz="2800" b="1" dirty="0"/>
              <a:t>ชัน เกิดขึ้นราวปี ค.ศ. 1972 โดย </a:t>
            </a:r>
            <a:r>
              <a:rPr lang="en-US" sz="2800" b="1" dirty="0" err="1"/>
              <a:t>E.F.Codd</a:t>
            </a:r>
            <a:r>
              <a:rPr lang="en-US" sz="2800" b="1" dirty="0"/>
              <a:t> </a:t>
            </a:r>
            <a:r>
              <a:rPr lang="th-TH" sz="2800" b="1" dirty="0"/>
              <a:t>ได้พัฒนาเทคนิค</a:t>
            </a:r>
            <a:r>
              <a:rPr lang="th-TH" sz="2800" b="1" dirty="0" smtClean="0"/>
              <a:t>การ</a:t>
            </a:r>
            <a:r>
              <a:rPr lang="th-TH" sz="2800" b="1" dirty="0" err="1" smtClean="0"/>
              <a:t>นอร์</a:t>
            </a:r>
            <a:r>
              <a:rPr lang="th-TH" sz="2800" b="1" dirty="0" err="1"/>
              <a:t>มัลไลเซ</a:t>
            </a:r>
            <a:r>
              <a:rPr lang="th-TH" sz="2800" b="1" dirty="0"/>
              <a:t>ชันขึ้นมาเพื่อสนับสนุนการออกแบบฐานข้อมูลบนพื้นฐานของแบบจำลองเชิงสัมพันธ์ </a:t>
            </a:r>
          </a:p>
        </p:txBody>
      </p:sp>
    </p:spTree>
    <p:extLst>
      <p:ext uri="{BB962C8B-B14F-4D97-AF65-F5344CB8AC3E}">
        <p14:creationId xmlns:p14="http://schemas.microsoft.com/office/powerpoint/2010/main" val="63080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3" y="1071710"/>
            <a:ext cx="7812087" cy="538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66349" y="661264"/>
            <a:ext cx="4009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smtClean="0">
                <a:solidFill>
                  <a:srgbClr val="002060"/>
                </a:solidFill>
              </a:rPr>
              <a:t>ตัวอย่างการเก็บข้อมูล</a:t>
            </a:r>
            <a:endParaRPr lang="th-TH" sz="32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94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/>
              <a:t>Boyce-</a:t>
            </a:r>
            <a:r>
              <a:rPr lang="en-US" sz="4400" b="1" err="1"/>
              <a:t>Codd</a:t>
            </a:r>
            <a:r>
              <a:rPr lang="en-US" b="1"/>
              <a:t> </a:t>
            </a:r>
            <a:r>
              <a:rPr lang="th-TH" b="1" err="1">
                <a:cs typeface="+mn-cs"/>
              </a:rPr>
              <a:t>นอร์มัล</a:t>
            </a:r>
            <a:r>
              <a:rPr lang="th-TH" b="1">
                <a:cs typeface="+mn-cs"/>
              </a:rPr>
              <a:t>ฟอร์ม </a:t>
            </a:r>
            <a:r>
              <a:rPr lang="th-TH" b="1"/>
              <a:t>(</a:t>
            </a:r>
            <a:r>
              <a:rPr lang="en-US" sz="4400" b="1"/>
              <a:t>BCNF)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/>
          </a:bodyPr>
          <a:lstStyle/>
          <a:p>
            <a:r>
              <a:rPr lang="th-TH" b="1" dirty="0" smtClean="0"/>
              <a:t>การทำเป็น </a:t>
            </a:r>
            <a:r>
              <a:rPr lang="en-US" b="1" dirty="0" smtClean="0"/>
              <a:t>BCNF </a:t>
            </a:r>
            <a:r>
              <a:rPr lang="th-TH" b="1" dirty="0" smtClean="0"/>
              <a:t>เป็นการจัดการแอ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ที่เป็นส่วนหนึ่งของคีย์หลักไปขึ้นอยู่</a:t>
            </a:r>
            <a:r>
              <a:rPr lang="th-TH" b="1" dirty="0" smtClean="0"/>
              <a:t>กับแอ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ที่ไม่ใช่</a:t>
            </a:r>
            <a:r>
              <a:rPr lang="th-TH" b="1" dirty="0" smtClean="0"/>
              <a:t>คีย์</a:t>
            </a:r>
          </a:p>
          <a:p>
            <a:r>
              <a:rPr lang="th-TH" b="1" dirty="0"/>
              <a:t>ถ้าในหนึ่ง</a:t>
            </a:r>
            <a:r>
              <a:rPr lang="th-TH" b="1" dirty="0" err="1"/>
              <a:t>รีเล</a:t>
            </a:r>
            <a:r>
              <a:rPr lang="th-TH" b="1" dirty="0"/>
              <a:t>ชันมีคีย์คู่แข่งที่ประกอบไปด้วยแอ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ตัวเดียว </a:t>
            </a:r>
            <a:r>
              <a:rPr lang="en-US" b="1" dirty="0">
                <a:latin typeface="+mj-lt"/>
              </a:rPr>
              <a:t>3NF</a:t>
            </a:r>
            <a:r>
              <a:rPr lang="en-US" b="1" dirty="0"/>
              <a:t> </a:t>
            </a:r>
            <a:r>
              <a:rPr lang="th-TH" b="1" dirty="0"/>
              <a:t>กับ </a:t>
            </a:r>
            <a:r>
              <a:rPr lang="en-US" b="1" dirty="0">
                <a:latin typeface="+mj-lt"/>
              </a:rPr>
              <a:t>BCNF</a:t>
            </a:r>
            <a:r>
              <a:rPr lang="en-US" sz="3500" b="1" dirty="0">
                <a:latin typeface="+mj-lt"/>
              </a:rPr>
              <a:t> </a:t>
            </a:r>
            <a:r>
              <a:rPr lang="th-TH" b="1" dirty="0"/>
              <a:t>จะเหมือนกัน </a:t>
            </a:r>
            <a:endParaRPr lang="th-TH" b="1" dirty="0" smtClean="0"/>
          </a:p>
          <a:p>
            <a:r>
              <a:rPr lang="th-TH" b="1" dirty="0"/>
              <a:t>การที่</a:t>
            </a:r>
            <a:r>
              <a:rPr lang="th-TH" b="1" dirty="0" err="1"/>
              <a:t>รีเล</a:t>
            </a:r>
            <a:r>
              <a:rPr lang="th-TH" b="1" dirty="0"/>
              <a:t>ชันที่เป็น </a:t>
            </a:r>
            <a:r>
              <a:rPr lang="en-US" b="1" dirty="0">
                <a:latin typeface="+mj-lt"/>
              </a:rPr>
              <a:t>3NF</a:t>
            </a:r>
            <a:r>
              <a:rPr lang="en-US" b="1" dirty="0"/>
              <a:t> </a:t>
            </a:r>
            <a:r>
              <a:rPr lang="th-TH" b="1" dirty="0"/>
              <a:t>จะไม่เป็น </a:t>
            </a:r>
            <a:r>
              <a:rPr lang="en-US" b="1" dirty="0">
                <a:latin typeface="+mj-lt"/>
              </a:rPr>
              <a:t>BCNF</a:t>
            </a:r>
            <a:r>
              <a:rPr lang="en-US" b="1" dirty="0"/>
              <a:t> </a:t>
            </a:r>
            <a:r>
              <a:rPr lang="th-TH" b="1" dirty="0"/>
              <a:t>นั้นเกิดขึ้นได้ก็ต่อเมื่อ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1. </a:t>
            </a:r>
            <a:r>
              <a:rPr lang="th-TH" b="1" dirty="0" err="1"/>
              <a:t>รีเล</a:t>
            </a:r>
            <a:r>
              <a:rPr lang="th-TH" b="1" dirty="0"/>
              <a:t>ชันนั้นบรรจุคีย์คู่แข่งที่เป็นคอมโพสิตคีย์ตั้งแต่สองตัวขึ้นไป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2. 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ที่ไม่ใช่คีย์ กลับระบุค่าแอ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ที่เป็นส่วนหนึ่งของคีย์หลัก</a:t>
            </a:r>
            <a:r>
              <a:rPr lang="th-TH" b="1" dirty="0" smtClean="0"/>
              <a:t>ได้</a:t>
            </a:r>
          </a:p>
          <a:p>
            <a:r>
              <a:rPr lang="th-TH" b="1" dirty="0" err="1"/>
              <a:t>รีเล</a:t>
            </a:r>
            <a:r>
              <a:rPr lang="th-TH" b="1" dirty="0"/>
              <a:t>ชันที่เป็นที่เป็น </a:t>
            </a:r>
            <a:r>
              <a:rPr lang="en-US" b="1" dirty="0">
                <a:latin typeface="+mj-lt"/>
              </a:rPr>
              <a:t>BCNF</a:t>
            </a:r>
            <a:r>
              <a:rPr lang="en-US" sz="3500" b="1" dirty="0">
                <a:latin typeface="+mj-lt"/>
              </a:rPr>
              <a:t> </a:t>
            </a:r>
            <a:r>
              <a:rPr lang="th-TH" b="1" dirty="0"/>
              <a:t>จะอยู่ใน </a:t>
            </a:r>
            <a:r>
              <a:rPr lang="th-TH" sz="3200" b="1" dirty="0">
                <a:latin typeface="+mj-lt"/>
              </a:rPr>
              <a:t>3</a:t>
            </a:r>
            <a:r>
              <a:rPr lang="en-US" sz="2400" b="1" dirty="0">
                <a:latin typeface="+mj-lt"/>
              </a:rPr>
              <a:t>NF</a:t>
            </a:r>
            <a:r>
              <a:rPr lang="en-US" b="1" dirty="0">
                <a:latin typeface="+mj-lt"/>
              </a:rPr>
              <a:t> </a:t>
            </a:r>
            <a:r>
              <a:rPr lang="th-TH" b="1" dirty="0"/>
              <a:t>ด้วย แต่</a:t>
            </a:r>
            <a:r>
              <a:rPr lang="th-TH" b="1" dirty="0" err="1"/>
              <a:t>รีเล</a:t>
            </a:r>
            <a:r>
              <a:rPr lang="th-TH" b="1" dirty="0"/>
              <a:t>ชันที่เป็น</a:t>
            </a:r>
            <a:r>
              <a:rPr lang="th-TH" sz="3200" b="1" dirty="0"/>
              <a:t> 3</a:t>
            </a:r>
            <a:r>
              <a:rPr lang="en-US" sz="2400" b="1" dirty="0">
                <a:latin typeface="+mj-lt"/>
              </a:rPr>
              <a:t>NF</a:t>
            </a:r>
            <a:r>
              <a:rPr lang="en-US" b="1" dirty="0"/>
              <a:t> </a:t>
            </a:r>
            <a:r>
              <a:rPr lang="th-TH" b="1" dirty="0"/>
              <a:t>อาจจะไม่เป็น</a:t>
            </a:r>
            <a:r>
              <a:rPr lang="th-TH" sz="3500" b="1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BCNF</a:t>
            </a:r>
            <a:r>
              <a:rPr lang="en-US" sz="3500" b="1" dirty="0">
                <a:latin typeface="+mj-lt"/>
              </a:rPr>
              <a:t> </a:t>
            </a:r>
            <a:r>
              <a:rPr lang="th-TH" b="1" dirty="0"/>
              <a:t>ก็ได้ </a:t>
            </a:r>
            <a:endParaRPr lang="en-US" b="1" dirty="0"/>
          </a:p>
          <a:p>
            <a:endParaRPr lang="en-US" b="1" dirty="0"/>
          </a:p>
          <a:p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65589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980728"/>
            <a:ext cx="8579296" cy="57606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b="1" dirty="0"/>
              <a:t>กำหนด</a:t>
            </a:r>
            <a:r>
              <a:rPr lang="th-TH" b="1" dirty="0" err="1"/>
              <a:t>รีเล</a:t>
            </a:r>
            <a:r>
              <a:rPr lang="th-TH" b="1" dirty="0"/>
              <a:t>ชัน </a:t>
            </a:r>
            <a:r>
              <a:rPr lang="en-US" b="1" dirty="0"/>
              <a:t>R(</a:t>
            </a:r>
            <a:r>
              <a:rPr lang="en-US" b="1" u="sng" dirty="0"/>
              <a:t>A</a:t>
            </a:r>
            <a:r>
              <a:rPr lang="en-US" b="1" dirty="0"/>
              <a:t>, </a:t>
            </a:r>
            <a:r>
              <a:rPr lang="en-US" b="1" u="sng" dirty="0"/>
              <a:t>B</a:t>
            </a:r>
            <a:r>
              <a:rPr lang="en-US" b="1" dirty="0"/>
              <a:t>, C,</a:t>
            </a:r>
            <a:r>
              <a:rPr lang="th-TH" b="1" dirty="0"/>
              <a:t> </a:t>
            </a:r>
            <a:r>
              <a:rPr lang="en-US" b="1" dirty="0"/>
              <a:t>D)  </a:t>
            </a:r>
          </a:p>
          <a:p>
            <a:pPr marL="0" indent="0">
              <a:buNone/>
            </a:pPr>
            <a:r>
              <a:rPr lang="th-TH" b="1" dirty="0"/>
              <a:t>โดยที่มี </a:t>
            </a:r>
            <a:r>
              <a:rPr lang="en-US" b="1" dirty="0"/>
              <a:t>A + B </a:t>
            </a:r>
            <a:r>
              <a:rPr lang="th-TH" b="1" dirty="0"/>
              <a:t>เป็นคีย์หลัก มีการขึ้นต่อกันดังต่อไปนี้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	fd1  </a:t>
            </a:r>
            <a:r>
              <a:rPr lang="en-US" b="1" dirty="0"/>
              <a:t>A, B  </a:t>
            </a:r>
            <a:r>
              <a:rPr lang="en-US" b="1" dirty="0">
                <a:sym typeface="Wingdings"/>
              </a:rPr>
              <a:t></a:t>
            </a:r>
            <a:r>
              <a:rPr lang="en-US" b="1" dirty="0"/>
              <a:t>  C, D</a:t>
            </a:r>
          </a:p>
          <a:p>
            <a:pPr marL="0" indent="0">
              <a:buNone/>
            </a:pPr>
            <a:r>
              <a:rPr lang="en-US" b="1" dirty="0" smtClean="0"/>
              <a:t>	fd2  </a:t>
            </a:r>
            <a:r>
              <a:rPr lang="en-US" b="1" dirty="0"/>
              <a:t>C  </a:t>
            </a:r>
            <a:r>
              <a:rPr lang="en-US" b="1" dirty="0">
                <a:sym typeface="Wingdings"/>
              </a:rPr>
              <a:t></a:t>
            </a:r>
            <a:r>
              <a:rPr lang="en-US" b="1" dirty="0"/>
              <a:t>  B</a:t>
            </a:r>
          </a:p>
          <a:p>
            <a:pPr marL="0" indent="0">
              <a:buNone/>
            </a:pPr>
            <a:r>
              <a:rPr lang="th-TH" b="1" dirty="0" err="1"/>
              <a:t>รีเล</a:t>
            </a:r>
            <a:r>
              <a:rPr lang="th-TH" b="1" dirty="0"/>
              <a:t>ชัน </a:t>
            </a:r>
            <a:r>
              <a:rPr lang="en-US" b="1" dirty="0"/>
              <a:t>R </a:t>
            </a:r>
            <a:r>
              <a:rPr lang="th-TH" b="1" dirty="0"/>
              <a:t>ไม่มีทั้ง</a:t>
            </a:r>
            <a:r>
              <a:rPr lang="th-TH" b="1" dirty="0" err="1"/>
              <a:t>พาร์เชียล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</a:t>
            </a:r>
            <a:r>
              <a:rPr lang="th-TH" b="1" dirty="0" err="1"/>
              <a:t>และท</a:t>
            </a:r>
            <a:r>
              <a:rPr lang="th-TH" b="1" dirty="0"/>
              <a:t>รานซิ</a:t>
            </a:r>
            <a:r>
              <a:rPr lang="th-TH" b="1" dirty="0" err="1"/>
              <a:t>ทีฟ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 ดังนั้น </a:t>
            </a:r>
            <a:r>
              <a:rPr lang="th-TH" b="1" dirty="0" err="1"/>
              <a:t>รีเล</a:t>
            </a:r>
            <a:r>
              <a:rPr lang="th-TH" b="1" dirty="0"/>
              <a:t>ชันนี้จึงเป็น </a:t>
            </a:r>
            <a:r>
              <a:rPr lang="th-TH" sz="3500" b="1" dirty="0"/>
              <a:t>3</a:t>
            </a:r>
            <a:r>
              <a:rPr lang="en-US" b="1" dirty="0"/>
              <a:t>NF </a:t>
            </a:r>
            <a:r>
              <a:rPr lang="th-TH" b="1" dirty="0"/>
              <a:t>แต่ </a:t>
            </a:r>
            <a:r>
              <a:rPr lang="en-US" b="1" dirty="0"/>
              <a:t>B </a:t>
            </a:r>
            <a:r>
              <a:rPr lang="th-TH" b="1" dirty="0"/>
              <a:t>ขึ้นอยู่กับ </a:t>
            </a:r>
            <a:r>
              <a:rPr lang="en-US" b="1" dirty="0"/>
              <a:t>C  </a:t>
            </a:r>
            <a:r>
              <a:rPr lang="th-TH" b="1" dirty="0"/>
              <a:t>จึงทำให้</a:t>
            </a:r>
            <a:r>
              <a:rPr lang="th-TH" b="1" dirty="0" err="1"/>
              <a:t>รีเล</a:t>
            </a:r>
            <a:r>
              <a:rPr lang="th-TH" b="1" dirty="0"/>
              <a:t>ชันนี้ไม่เป็น </a:t>
            </a:r>
            <a:r>
              <a:rPr lang="en-US" b="1" dirty="0"/>
              <a:t>BCNF</a:t>
            </a:r>
          </a:p>
          <a:p>
            <a:pPr marL="0" indent="0">
              <a:buNone/>
            </a:pPr>
            <a:r>
              <a:rPr lang="th-TH" b="1" dirty="0"/>
              <a:t>ในการทำให้อยู่ในรูปของ </a:t>
            </a:r>
            <a:r>
              <a:rPr lang="en-US" b="1" dirty="0"/>
              <a:t>BCNF </a:t>
            </a:r>
            <a:r>
              <a:rPr lang="th-TH" b="1" dirty="0"/>
              <a:t>มีขั้นตอนดังนี้</a:t>
            </a:r>
            <a:endParaRPr lang="en-US" b="1" dirty="0"/>
          </a:p>
          <a:p>
            <a:pPr marL="0" indent="0">
              <a:buNone/>
            </a:pPr>
            <a:r>
              <a:rPr lang="th-TH" b="1" dirty="0">
                <a:solidFill>
                  <a:srgbClr val="C00000"/>
                </a:solidFill>
              </a:rPr>
              <a:t>1</a:t>
            </a:r>
            <a:r>
              <a:rPr lang="th-TH" b="1" dirty="0"/>
              <a:t>.เปลี่ยนคีย์หลักเป็น </a:t>
            </a:r>
            <a:r>
              <a:rPr lang="en-US" b="1" dirty="0"/>
              <a:t>A + C </a:t>
            </a:r>
            <a:r>
              <a:rPr lang="th-TH" b="1" dirty="0"/>
              <a:t>จะทำให้</a:t>
            </a:r>
            <a:r>
              <a:rPr lang="th-TH" b="1" dirty="0" err="1"/>
              <a:t>รีเล</a:t>
            </a:r>
            <a:r>
              <a:rPr lang="th-TH" b="1" dirty="0"/>
              <a:t>ชันนี้เป็น </a:t>
            </a:r>
            <a:r>
              <a:rPr lang="th-TH" sz="3500" b="1" dirty="0"/>
              <a:t>1</a:t>
            </a:r>
            <a:r>
              <a:rPr lang="en-US" b="1" dirty="0"/>
              <a:t>NF </a:t>
            </a:r>
            <a:r>
              <a:rPr lang="th-TH" b="1" dirty="0"/>
              <a:t>เพราะ </a:t>
            </a:r>
            <a:r>
              <a:rPr lang="en-US" b="1" dirty="0"/>
              <a:t>B </a:t>
            </a:r>
            <a:r>
              <a:rPr lang="th-TH" b="1" dirty="0"/>
              <a:t>ขึ้นอยู่กับ </a:t>
            </a:r>
            <a:r>
              <a:rPr lang="en-US" b="1" dirty="0"/>
              <a:t>C </a:t>
            </a:r>
            <a:r>
              <a:rPr lang="th-TH" b="1" dirty="0"/>
              <a:t>ทำให้</a:t>
            </a:r>
            <a:r>
              <a:rPr lang="th-TH" b="1" dirty="0" smtClean="0"/>
              <a:t>มี</a:t>
            </a:r>
            <a:br>
              <a:rPr lang="th-TH" b="1" dirty="0" smtClean="0"/>
            </a:br>
            <a:r>
              <a:rPr lang="th-TH" b="1" dirty="0" err="1" smtClean="0"/>
              <a:t>พาร์</a:t>
            </a:r>
            <a:r>
              <a:rPr lang="th-TH" b="1" dirty="0" err="1"/>
              <a:t>เชียล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</a:t>
            </a:r>
            <a:r>
              <a:rPr lang="th-TH" b="1" dirty="0" err="1"/>
              <a:t>รีเล</a:t>
            </a:r>
            <a:r>
              <a:rPr lang="th-TH" b="1" dirty="0"/>
              <a:t>ชันนี้จึงไม่เป็น</a:t>
            </a:r>
            <a:r>
              <a:rPr lang="th-TH" sz="3000" b="1" dirty="0"/>
              <a:t> 2</a:t>
            </a:r>
            <a:r>
              <a:rPr lang="en-US" b="1" dirty="0"/>
              <a:t>NF </a:t>
            </a:r>
            <a:r>
              <a:rPr lang="th-TH" b="1" dirty="0"/>
              <a:t>เราจะได้</a:t>
            </a:r>
            <a:r>
              <a:rPr lang="th-TH" b="1" dirty="0" err="1"/>
              <a:t>รีเล</a:t>
            </a:r>
            <a:r>
              <a:rPr lang="th-TH" b="1" dirty="0"/>
              <a:t>ชัน </a:t>
            </a:r>
            <a:r>
              <a:rPr lang="en-US" b="1" dirty="0"/>
              <a:t>R </a:t>
            </a:r>
            <a:r>
              <a:rPr lang="th-TH" b="1" dirty="0"/>
              <a:t>ดังนี้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/>
              <a:t>R(</a:t>
            </a:r>
            <a:r>
              <a:rPr lang="en-US" b="1" u="sng" dirty="0"/>
              <a:t>A</a:t>
            </a:r>
            <a:r>
              <a:rPr lang="en-US" b="1" dirty="0"/>
              <a:t>, </a:t>
            </a:r>
            <a:r>
              <a:rPr lang="en-US" b="1" u="sng" dirty="0"/>
              <a:t>C</a:t>
            </a:r>
            <a:r>
              <a:rPr lang="en-US" b="1" dirty="0"/>
              <a:t>, B, D)</a:t>
            </a:r>
          </a:p>
          <a:p>
            <a:pPr marL="0" indent="0">
              <a:buNone/>
            </a:pPr>
            <a:r>
              <a:rPr lang="th-TH" b="1" dirty="0">
                <a:solidFill>
                  <a:srgbClr val="C00000"/>
                </a:solidFill>
              </a:rPr>
              <a:t>2</a:t>
            </a:r>
            <a:r>
              <a:rPr lang="th-TH" b="1" dirty="0"/>
              <a:t>. ทำให้เป็น </a:t>
            </a:r>
            <a:r>
              <a:rPr lang="en-US" b="1" dirty="0">
                <a:latin typeface="+mj-lt"/>
              </a:rPr>
              <a:t>2NF</a:t>
            </a:r>
            <a:r>
              <a:rPr lang="en-US" b="1" dirty="0"/>
              <a:t> </a:t>
            </a:r>
            <a:r>
              <a:rPr lang="th-TH" b="1" dirty="0"/>
              <a:t>โดยแยกรี</a:t>
            </a:r>
            <a:r>
              <a:rPr lang="th-TH" b="1" dirty="0" err="1"/>
              <a:t>เลชันอ</a:t>
            </a:r>
            <a:r>
              <a:rPr lang="th-TH" b="1" dirty="0"/>
              <a:t>อกมา ได้ดังนี้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/>
              <a:t>R</a:t>
            </a:r>
            <a:r>
              <a:rPr lang="en-US" b="1" dirty="0">
                <a:latin typeface="+mj-lt"/>
              </a:rPr>
              <a:t>1</a:t>
            </a:r>
            <a:r>
              <a:rPr lang="en-US" b="1" dirty="0"/>
              <a:t>(</a:t>
            </a:r>
            <a:r>
              <a:rPr lang="en-US" b="1" u="sng" dirty="0"/>
              <a:t>A</a:t>
            </a:r>
            <a:r>
              <a:rPr lang="en-US" b="1" dirty="0"/>
              <a:t>, </a:t>
            </a:r>
            <a:r>
              <a:rPr lang="en-US" b="1" u="sng" dirty="0"/>
              <a:t>C</a:t>
            </a:r>
            <a:r>
              <a:rPr lang="en-US" b="1" dirty="0"/>
              <a:t>, D)</a:t>
            </a:r>
          </a:p>
          <a:p>
            <a:pPr marL="0" indent="0">
              <a:buNone/>
            </a:pPr>
            <a:r>
              <a:rPr lang="en-US" b="1" dirty="0"/>
              <a:t>	R</a:t>
            </a:r>
            <a:r>
              <a:rPr lang="en-US" b="1" dirty="0">
                <a:latin typeface="+mj-lt"/>
              </a:rPr>
              <a:t>2</a:t>
            </a:r>
            <a:r>
              <a:rPr lang="en-US" b="1" dirty="0"/>
              <a:t>(</a:t>
            </a:r>
            <a:r>
              <a:rPr lang="en-US" b="1" u="sng" dirty="0"/>
              <a:t>C</a:t>
            </a:r>
            <a:r>
              <a:rPr lang="en-US" b="1" dirty="0"/>
              <a:t>, B)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th-TH" b="1" dirty="0"/>
              <a:t>ทั้งสอง</a:t>
            </a:r>
            <a:r>
              <a:rPr lang="th-TH" b="1" dirty="0" err="1"/>
              <a:t>รีเล</a:t>
            </a:r>
            <a:r>
              <a:rPr lang="th-TH" b="1" dirty="0"/>
              <a:t>ชันนี้จะเป็น </a:t>
            </a:r>
            <a:r>
              <a:rPr lang="en-US" b="1" dirty="0">
                <a:latin typeface="+mj-lt"/>
              </a:rPr>
              <a:t>3NF</a:t>
            </a:r>
            <a:r>
              <a:rPr lang="en-US" b="1" dirty="0"/>
              <a:t> </a:t>
            </a:r>
            <a:r>
              <a:rPr lang="th-TH" b="1" dirty="0" smtClean="0"/>
              <a:t>แล้ว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5531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55318"/>
              </p:ext>
            </p:extLst>
          </p:nvPr>
        </p:nvGraphicFramePr>
        <p:xfrm>
          <a:off x="1475656" y="1196752"/>
          <a:ext cx="5904656" cy="2232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3391"/>
                <a:gridCol w="1594516"/>
                <a:gridCol w="1434839"/>
                <a:gridCol w="1281910"/>
              </a:tblGrid>
              <a:tr h="3425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u="sng">
                          <a:effectLst/>
                        </a:rPr>
                        <a:t>รหัสนักศึกษา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 u="sng">
                          <a:effectLst/>
                        </a:rPr>
                        <a:t>รหัสอาจารย์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</a:rPr>
                        <a:t>รหัสวิชา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600" b="1">
                          <a:effectLst/>
                        </a:rPr>
                        <a:t>เกรด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37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S125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T25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201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A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37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S125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T20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301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C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37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S135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T20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280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B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37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S144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T25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270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C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377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S144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T20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301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B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75656" y="764704"/>
            <a:ext cx="22322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>การลงทะเบียน</a:t>
            </a:r>
            <a:endParaRPr kumimoji="0" lang="th-TH" altLang="th-TH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0040" y="3741890"/>
            <a:ext cx="8748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srgbClr val="C00000"/>
                </a:solidFill>
              </a:rPr>
              <a:t>เงื่อน</a:t>
            </a:r>
            <a:r>
              <a:rPr lang="th-TH" sz="2400" b="1" dirty="0" smtClean="0">
                <a:solidFill>
                  <a:srgbClr val="C00000"/>
                </a:solidFill>
              </a:rPr>
              <a:t>ไขการลงทะเบียน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th-TH" sz="2400" b="1" dirty="0"/>
              <a:t>	นักศึกษา 1 คนสามารถลงทะเบียนเรียนได้หลายวิชา เช่น นักศึกษา </a:t>
            </a:r>
            <a:r>
              <a:rPr lang="en-US" sz="2400" b="1" dirty="0" smtClean="0">
                <a:latin typeface="+mj-lt"/>
              </a:rPr>
              <a:t>S125</a:t>
            </a:r>
            <a:r>
              <a:rPr lang="en-US" sz="2400" b="1" dirty="0" smtClean="0"/>
              <a:t>  </a:t>
            </a:r>
            <a:r>
              <a:rPr lang="th-TH" sz="2400" b="1" dirty="0"/>
              <a:t>ลงทะเบียนวิชา 201 และ 301 ซึ่งได้เกรด </a:t>
            </a:r>
            <a:r>
              <a:rPr lang="en-US" sz="2400" b="1" dirty="0"/>
              <a:t>A </a:t>
            </a:r>
            <a:r>
              <a:rPr lang="th-TH" sz="2400" b="1" dirty="0"/>
              <a:t>และ </a:t>
            </a:r>
            <a:r>
              <a:rPr lang="en-US" sz="2400" b="1" dirty="0"/>
              <a:t>C </a:t>
            </a:r>
            <a:r>
              <a:rPr lang="th-TH" sz="2400" b="1" dirty="0"/>
              <a:t>ตามลำดับ</a:t>
            </a:r>
            <a:endParaRPr lang="en-US" sz="2400" b="1" dirty="0"/>
          </a:p>
          <a:p>
            <a:r>
              <a:rPr lang="th-TH" sz="2400" b="1" dirty="0"/>
              <a:t>	อาจารย์ 1 ท่านสามารถสอนได้หลายวิชา แต่ใน 1 </a:t>
            </a:r>
            <a:r>
              <a:rPr lang="th-TH" sz="2400" b="1" dirty="0" smtClean="0"/>
              <a:t>วิชา(</a:t>
            </a:r>
            <a:r>
              <a:rPr lang="en-US" sz="2400" b="1" dirty="0" smtClean="0"/>
              <a:t>sec </a:t>
            </a:r>
            <a:r>
              <a:rPr lang="th-TH" sz="2400" b="1" dirty="0" smtClean="0"/>
              <a:t>นี้) มี</a:t>
            </a:r>
            <a:r>
              <a:rPr lang="th-TH" sz="2400" b="1" dirty="0"/>
              <a:t>อาจารย์สอน</a:t>
            </a:r>
            <a:r>
              <a:rPr lang="th-TH" sz="2400" b="1" dirty="0" smtClean="0"/>
              <a:t>ได้  </a:t>
            </a:r>
            <a:r>
              <a:rPr lang="th-TH" sz="2400" b="1" dirty="0"/>
              <a:t>1 ท่านเท่านั้น เช่น อาจารย์ที่มีรหัส </a:t>
            </a:r>
            <a:r>
              <a:rPr lang="en-US" sz="2400" b="1" dirty="0">
                <a:latin typeface="+mj-lt"/>
              </a:rPr>
              <a:t>T20</a:t>
            </a:r>
            <a:r>
              <a:rPr lang="en-US" sz="2400" b="1" dirty="0"/>
              <a:t> </a:t>
            </a:r>
            <a:r>
              <a:rPr lang="th-TH" sz="2400" b="1" dirty="0"/>
              <a:t>สอนวิชา 301 และ 280 เป็น</a:t>
            </a:r>
            <a:r>
              <a:rPr lang="th-TH" sz="2400" b="1" dirty="0" smtClean="0"/>
              <a:t>ต้น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87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6237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/>
              <a:t>การลงทะเบียน(</a:t>
            </a:r>
            <a:r>
              <a:rPr lang="th-TH" sz="2400" b="1" u="sng" dirty="0"/>
              <a:t>รหัสนักศึกษา</a:t>
            </a:r>
            <a:r>
              <a:rPr lang="th-TH" sz="2400" b="1" dirty="0"/>
              <a:t>, </a:t>
            </a:r>
            <a:r>
              <a:rPr lang="th-TH" sz="2400" b="1" u="sng" dirty="0"/>
              <a:t>รหัสอาจารย์</a:t>
            </a:r>
            <a:r>
              <a:rPr lang="th-TH" sz="2400" b="1" dirty="0"/>
              <a:t>, รหัสวิชา, เกรด)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ฟังก์ชันการขึ้นต่อกัน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</a:t>
            </a:r>
            <a:r>
              <a:rPr lang="en-US" sz="2400" b="1" dirty="0"/>
              <a:t>fd1  </a:t>
            </a:r>
            <a:r>
              <a:rPr lang="th-TH" sz="2400" b="1" dirty="0"/>
              <a:t>รหัสนักศึกษา, รหัสอาจารย์  </a:t>
            </a:r>
            <a:r>
              <a:rPr lang="en-US" sz="2400" b="1" dirty="0">
                <a:sym typeface="Wingdings"/>
              </a:rPr>
              <a:t></a:t>
            </a:r>
            <a:r>
              <a:rPr lang="th-TH" sz="2400" b="1" dirty="0"/>
              <a:t>  รหัสวิชา, เกรด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</a:t>
            </a:r>
            <a:r>
              <a:rPr lang="en-US" sz="2400" b="1" dirty="0"/>
              <a:t>fd2  </a:t>
            </a:r>
            <a:r>
              <a:rPr lang="th-TH" sz="2400" b="1" dirty="0"/>
              <a:t>รหัสวิชา  </a:t>
            </a:r>
            <a:r>
              <a:rPr lang="en-US" sz="2400" b="1" dirty="0">
                <a:sym typeface="Wingdings"/>
              </a:rPr>
              <a:t></a:t>
            </a:r>
            <a:r>
              <a:rPr lang="th-TH" sz="2400" b="1" dirty="0"/>
              <a:t>  รหัสอาจารย์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 smtClean="0"/>
              <a:t>	</a:t>
            </a:r>
            <a:r>
              <a:rPr lang="th-TH" sz="2400" b="1" dirty="0" smtClean="0">
                <a:solidFill>
                  <a:srgbClr val="0070C0"/>
                </a:solidFill>
              </a:rPr>
              <a:t>รหัส</a:t>
            </a:r>
            <a:r>
              <a:rPr lang="th-TH" sz="2400" b="1" dirty="0">
                <a:solidFill>
                  <a:srgbClr val="0070C0"/>
                </a:solidFill>
              </a:rPr>
              <a:t>อาจารย์ซึ่งเป็นส่วนหนึ่งของคีย์หลักไปขึ้นอยู่กับรหัสวิชาโดยที่รหัสวิชาไม่</a:t>
            </a:r>
            <a:r>
              <a:rPr lang="th-TH" sz="2400" b="1" dirty="0" err="1">
                <a:solidFill>
                  <a:srgbClr val="0070C0"/>
                </a:solidFill>
              </a:rPr>
              <a:t>ไช่</a:t>
            </a:r>
            <a:r>
              <a:rPr lang="th-TH" sz="2400" b="1" dirty="0">
                <a:solidFill>
                  <a:srgbClr val="0070C0"/>
                </a:solidFill>
              </a:rPr>
              <a:t>คีย์ ทำให้</a:t>
            </a:r>
            <a:r>
              <a:rPr lang="th-TH" sz="2400" b="1" dirty="0" err="1">
                <a:solidFill>
                  <a:srgbClr val="0070C0"/>
                </a:solidFill>
              </a:rPr>
              <a:t>รีเล</a:t>
            </a:r>
            <a:r>
              <a:rPr lang="th-TH" sz="2400" b="1" dirty="0">
                <a:solidFill>
                  <a:srgbClr val="0070C0"/>
                </a:solidFill>
              </a:rPr>
              <a:t>ชันนี้ไม่เป็น </a:t>
            </a:r>
            <a:r>
              <a:rPr lang="en-US" sz="2000" b="1" dirty="0">
                <a:solidFill>
                  <a:srgbClr val="0070C0"/>
                </a:solidFill>
              </a:rPr>
              <a:t>BCNF </a:t>
            </a:r>
            <a:r>
              <a:rPr lang="th-TH" sz="2400" b="1" dirty="0">
                <a:solidFill>
                  <a:srgbClr val="0070C0"/>
                </a:solidFill>
              </a:rPr>
              <a:t>เราจึงต้องทำให้เป็น </a:t>
            </a:r>
            <a:r>
              <a:rPr lang="en-US" sz="2000" b="1" dirty="0">
                <a:solidFill>
                  <a:srgbClr val="0070C0"/>
                </a:solidFill>
              </a:rPr>
              <a:t>BCNF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th-TH" sz="2400" b="1" dirty="0">
                <a:solidFill>
                  <a:srgbClr val="0070C0"/>
                </a:solidFill>
              </a:rPr>
              <a:t>ได้ดังนี้</a:t>
            </a:r>
            <a:endParaRPr lang="en-US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h-TH" sz="2400" b="1" dirty="0"/>
              <a:t>1. นำรหัสวิชามาเป็นคีย์หลักร่วมกับรหัสนักศึกษาแทนรหัสอาจารย์ ได้</a:t>
            </a:r>
            <a:r>
              <a:rPr lang="th-TH" sz="2400" b="1" dirty="0" err="1"/>
              <a:t>รีเล</a:t>
            </a:r>
            <a:r>
              <a:rPr lang="th-TH" sz="2400" b="1" dirty="0"/>
              <a:t>ชันเป็น </a:t>
            </a:r>
            <a:r>
              <a:rPr lang="th-TH" sz="2800" b="1" dirty="0"/>
              <a:t>1</a:t>
            </a:r>
            <a:r>
              <a:rPr lang="en-US" sz="2000" b="1" dirty="0">
                <a:latin typeface="+mj-lt"/>
              </a:rPr>
              <a:t>NF</a:t>
            </a:r>
            <a:r>
              <a:rPr lang="en-US" sz="2000" b="1" dirty="0"/>
              <a:t> </a:t>
            </a:r>
            <a:r>
              <a:rPr lang="th-TH" sz="2400" b="1" dirty="0"/>
              <a:t>ดังนี้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</a:t>
            </a:r>
            <a:r>
              <a:rPr lang="th-TH" sz="2400" b="1" dirty="0" smtClean="0"/>
              <a:t>การ</a:t>
            </a:r>
            <a:r>
              <a:rPr lang="th-TH" sz="2400" b="1" dirty="0"/>
              <a:t>ลงทะเบียน(</a:t>
            </a:r>
            <a:r>
              <a:rPr lang="th-TH" sz="2400" b="1" u="sng" dirty="0"/>
              <a:t>รหัสนักศึกษา</a:t>
            </a:r>
            <a:r>
              <a:rPr lang="th-TH" sz="2400" b="1" dirty="0"/>
              <a:t>, </a:t>
            </a:r>
            <a:r>
              <a:rPr lang="th-TH" sz="2400" b="1" u="sng" dirty="0"/>
              <a:t>รหัสวิชา</a:t>
            </a:r>
            <a:r>
              <a:rPr lang="th-TH" sz="2400" b="1" dirty="0"/>
              <a:t>, รหัสอาจารย์, เกรด)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</a:t>
            </a:r>
            <a:r>
              <a:rPr lang="th-TH" sz="2400" b="1" dirty="0" err="1" smtClean="0"/>
              <a:t>รีเล</a:t>
            </a:r>
            <a:r>
              <a:rPr lang="th-TH" sz="2400" b="1" dirty="0"/>
              <a:t>ชันนี้มี</a:t>
            </a:r>
            <a:r>
              <a:rPr lang="th-TH" sz="2400" b="1" dirty="0" err="1"/>
              <a:t>พาร์เชียล</a:t>
            </a:r>
            <a:r>
              <a:rPr lang="th-TH" sz="2400" b="1" dirty="0"/>
              <a:t>ดี</a:t>
            </a:r>
            <a:r>
              <a:rPr lang="th-TH" sz="2400" b="1" dirty="0" err="1"/>
              <a:t>เพน</a:t>
            </a:r>
            <a:r>
              <a:rPr lang="th-TH" sz="2400" b="1" dirty="0"/>
              <a:t>เดนซีเพราะรหัสอาจารย์ไปขึ้นกับรหัสวิชา จึงไม่เป็น</a:t>
            </a:r>
            <a:r>
              <a:rPr lang="th-TH" sz="3200" b="1" dirty="0"/>
              <a:t> </a:t>
            </a:r>
            <a:r>
              <a:rPr lang="th-TH" sz="2800" b="1" dirty="0"/>
              <a:t>2</a:t>
            </a:r>
            <a:r>
              <a:rPr lang="en-US" sz="2000" b="1" dirty="0">
                <a:latin typeface="+mj-lt"/>
              </a:rPr>
              <a:t>NF</a:t>
            </a:r>
          </a:p>
          <a:p>
            <a:pPr marL="0" indent="0">
              <a:buNone/>
            </a:pPr>
            <a:r>
              <a:rPr lang="th-TH" sz="2400" b="1" dirty="0" smtClean="0"/>
              <a:t>2</a:t>
            </a:r>
            <a:r>
              <a:rPr lang="th-TH" sz="2400" b="1" dirty="0"/>
              <a:t>. ทำเป็น</a:t>
            </a:r>
            <a:r>
              <a:rPr lang="th-TH" sz="3200" b="1" dirty="0"/>
              <a:t> </a:t>
            </a:r>
            <a:r>
              <a:rPr lang="th-TH" sz="2800" b="1" dirty="0"/>
              <a:t>2</a:t>
            </a:r>
            <a:r>
              <a:rPr lang="en-US" sz="2000" b="1" dirty="0">
                <a:latin typeface="+mj-lt"/>
              </a:rPr>
              <a:t>NF</a:t>
            </a:r>
            <a:r>
              <a:rPr lang="en-US" sz="2800" b="1" dirty="0">
                <a:latin typeface="+mj-lt"/>
              </a:rPr>
              <a:t> </a:t>
            </a:r>
            <a:r>
              <a:rPr lang="th-TH" sz="2400" b="1" dirty="0"/>
              <a:t>ได้ดังนี้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th-TH" sz="2400" b="1" dirty="0"/>
              <a:t>การลงทะเบียน(</a:t>
            </a:r>
            <a:r>
              <a:rPr lang="th-TH" sz="2400" b="1" u="sng" dirty="0"/>
              <a:t>รหัสนักศึกษา</a:t>
            </a:r>
            <a:r>
              <a:rPr lang="th-TH" sz="2400" b="1" dirty="0"/>
              <a:t>, </a:t>
            </a:r>
            <a:r>
              <a:rPr lang="th-TH" sz="2400" b="1" u="sng" dirty="0"/>
              <a:t>รหัสวิชา</a:t>
            </a:r>
            <a:r>
              <a:rPr lang="th-TH" sz="2400" b="1" dirty="0"/>
              <a:t>,  เกรด)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th-TH" sz="2400" b="1"/>
              <a:t>วิชา</a:t>
            </a:r>
            <a:r>
              <a:rPr lang="th-TH" sz="2400" b="1" smtClean="0"/>
              <a:t>เรียน(</a:t>
            </a:r>
            <a:r>
              <a:rPr lang="th-TH" sz="2400" b="1" u="sng" dirty="0"/>
              <a:t>รหัสวิชา</a:t>
            </a:r>
            <a:r>
              <a:rPr lang="th-TH" sz="2400" b="1" dirty="0"/>
              <a:t>, รหัสอาจารย์)</a:t>
            </a:r>
            <a:endParaRPr lang="en-US" sz="2400" b="1" dirty="0"/>
          </a:p>
          <a:p>
            <a:pPr marL="0" indent="0">
              <a:buNone/>
            </a:pPr>
            <a:r>
              <a:rPr lang="th-TH" sz="2400" b="1" dirty="0"/>
              <a:t>		ทั้งสอง</a:t>
            </a:r>
            <a:r>
              <a:rPr lang="th-TH" sz="2400" b="1" dirty="0" err="1"/>
              <a:t>รีเล</a:t>
            </a:r>
            <a:r>
              <a:rPr lang="th-TH" sz="2400" b="1" dirty="0"/>
              <a:t>ชันนี้เป็น </a:t>
            </a:r>
            <a:r>
              <a:rPr lang="en-US" sz="2400" b="1" dirty="0"/>
              <a:t>3NF </a:t>
            </a:r>
            <a:r>
              <a:rPr lang="th-TH" sz="2400" b="1" dirty="0"/>
              <a:t>แล้ว </a:t>
            </a:r>
            <a:endParaRPr lang="en-US" sz="2400" b="1" dirty="0"/>
          </a:p>
          <a:p>
            <a:pPr marL="0" indent="0">
              <a:buNone/>
            </a:pPr>
            <a:endParaRPr lang="th-TH" sz="2400" b="1" dirty="0"/>
          </a:p>
        </p:txBody>
      </p:sp>
    </p:spTree>
    <p:extLst>
      <p:ext uri="{BB962C8B-B14F-4D97-AF65-F5344CB8AC3E}">
        <p14:creationId xmlns:p14="http://schemas.microsoft.com/office/powerpoint/2010/main" val="396467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692696"/>
            <a:ext cx="4275931" cy="5443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50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 fontScale="90000"/>
          </a:bodyPr>
          <a:lstStyle/>
          <a:p>
            <a:r>
              <a:rPr lang="th-TH" b="1" err="1">
                <a:cs typeface="+mn-cs"/>
              </a:rPr>
              <a:t>นอร์มัล</a:t>
            </a:r>
            <a:r>
              <a:rPr lang="th-TH" b="1">
                <a:cs typeface="+mn-cs"/>
              </a:rPr>
              <a:t>ฟอร์มระดับที่ 4 </a:t>
            </a:r>
            <a:r>
              <a:rPr lang="th-TH" b="1" smtClean="0"/>
              <a:t/>
            </a:r>
            <a:br>
              <a:rPr lang="th-TH" b="1" smtClean="0"/>
            </a:br>
            <a:r>
              <a:rPr lang="th-TH" b="1" smtClean="0"/>
              <a:t>(</a:t>
            </a:r>
            <a:r>
              <a:rPr lang="en-US" sz="4400" b="1"/>
              <a:t>Fourth Normal Form : 4NF</a:t>
            </a:r>
            <a:r>
              <a:rPr lang="en-US" sz="4400" b="1" smtClean="0"/>
              <a:t>)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/>
          <a:lstStyle/>
          <a:p>
            <a:r>
              <a:rPr lang="th-TH" b="1" dirty="0"/>
              <a:t>จะเป็นการจัดการกับข้อมูลที่มีการขึ้นต่อกันเชิงกลุ่ม</a:t>
            </a:r>
            <a:r>
              <a:rPr lang="th-TH" b="1" dirty="0" err="1"/>
              <a:t>หรือมัลติแวลู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 (</a:t>
            </a:r>
            <a:r>
              <a:rPr lang="en-US" b="1" dirty="0"/>
              <a:t>Multivalued Dependency) 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th-TH" b="1" dirty="0">
                <a:solidFill>
                  <a:srgbClr val="7030A0"/>
                </a:solidFill>
              </a:rPr>
              <a:t>นิยามของ </a:t>
            </a:r>
            <a:r>
              <a:rPr lang="en-US" b="1" dirty="0">
                <a:solidFill>
                  <a:srgbClr val="7030A0"/>
                </a:solidFill>
                <a:latin typeface="+mj-lt"/>
              </a:rPr>
              <a:t>4</a:t>
            </a:r>
            <a:r>
              <a:rPr lang="en-US" sz="2400" b="1" dirty="0">
                <a:solidFill>
                  <a:srgbClr val="7030A0"/>
                </a:solidFill>
                <a:latin typeface="+mj-lt"/>
              </a:rPr>
              <a:t>NF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th-TH" b="1" dirty="0"/>
              <a:t>1</a:t>
            </a:r>
            <a:r>
              <a:rPr lang="en-US" b="1" dirty="0"/>
              <a:t>.</a:t>
            </a:r>
            <a:r>
              <a:rPr lang="th-TH" b="1" dirty="0"/>
              <a:t> </a:t>
            </a:r>
            <a:r>
              <a:rPr lang="th-TH" b="1" dirty="0" err="1"/>
              <a:t>รีเล</a:t>
            </a:r>
            <a:r>
              <a:rPr lang="th-TH" b="1" dirty="0"/>
              <a:t>ชันนั้นต้องเป็น</a:t>
            </a:r>
            <a:r>
              <a:rPr lang="th-TH" sz="3600" b="1" dirty="0"/>
              <a:t> 3</a:t>
            </a:r>
            <a:r>
              <a:rPr lang="en-US" sz="2800" b="1" dirty="0">
                <a:latin typeface="+mj-lt"/>
              </a:rPr>
              <a:t>NF</a:t>
            </a:r>
            <a:r>
              <a:rPr lang="en-US" b="1" dirty="0"/>
              <a:t> </a:t>
            </a:r>
            <a:r>
              <a:rPr lang="th-TH" b="1" dirty="0"/>
              <a:t>อยู่แล้ว</a:t>
            </a:r>
            <a:endParaRPr lang="en-US" b="1" dirty="0"/>
          </a:p>
          <a:p>
            <a:pPr marL="0" indent="0">
              <a:buNone/>
            </a:pPr>
            <a:r>
              <a:rPr lang="th-TH" b="1" dirty="0"/>
              <a:t>	2. </a:t>
            </a:r>
            <a:r>
              <a:rPr lang="th-TH" b="1" dirty="0" err="1"/>
              <a:t>รีเล</a:t>
            </a:r>
            <a:r>
              <a:rPr lang="th-TH" b="1" dirty="0"/>
              <a:t>ชันนั้นต้องไม่</a:t>
            </a:r>
            <a:r>
              <a:rPr lang="th-TH" b="1" dirty="0" err="1"/>
              <a:t>มีมัลติแวลู</a:t>
            </a:r>
            <a:r>
              <a:rPr lang="th-TH" b="1" dirty="0"/>
              <a:t>ดี</a:t>
            </a:r>
            <a:r>
              <a:rPr lang="th-TH" b="1" dirty="0" err="1"/>
              <a:t>เพน</a:t>
            </a:r>
            <a:r>
              <a:rPr lang="th-TH" b="1" dirty="0"/>
              <a:t>เดนซี</a:t>
            </a:r>
            <a:br>
              <a:rPr lang="th-TH" b="1" dirty="0"/>
            </a:br>
            <a:r>
              <a:rPr lang="th-TH" b="1" dirty="0"/>
              <a:t> </a:t>
            </a:r>
            <a:r>
              <a:rPr lang="th-TH" b="1" dirty="0" smtClean="0"/>
              <a:t>                                (</a:t>
            </a:r>
            <a:r>
              <a:rPr lang="en-US" b="1" dirty="0"/>
              <a:t>Multivalued Dependency)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67165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715665"/>
              </p:ext>
            </p:extLst>
          </p:nvPr>
        </p:nvGraphicFramePr>
        <p:xfrm>
          <a:off x="251521" y="1320168"/>
          <a:ext cx="8640960" cy="1892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3048"/>
                <a:gridCol w="1370353"/>
                <a:gridCol w="2138225"/>
                <a:gridCol w="2005054"/>
                <a:gridCol w="167428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u="sng" dirty="0">
                          <a:effectLst/>
                        </a:rPr>
                        <a:t>รหัสผู้แต่ง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u="sng">
                          <a:effectLst/>
                        </a:rPr>
                        <a:t>รหัสหนังสือ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u="sng">
                          <a:effectLst/>
                        </a:rPr>
                        <a:t>วิชาที่ใช้สอน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</a:rPr>
                        <a:t>ชื่อหนังสือ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</a:rPr>
                        <a:t>ชื่อผู้แต่ง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A001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B001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Computer Science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Neural Networks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+mj-lt"/>
                        </a:rPr>
                        <a:t>สาธิต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j-lt"/>
                        </a:rPr>
                        <a:t>A001</a:t>
                      </a:r>
                      <a:endParaRPr lang="en-US" sz="1200" b="1" dirty="0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B001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err="1">
                          <a:effectLst/>
                          <a:latin typeface="+mj-lt"/>
                        </a:rPr>
                        <a:t>Maths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Neural Networks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+mj-lt"/>
                        </a:rPr>
                        <a:t>สาธิต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A002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B001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Computer Science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Neural Networks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+mj-lt"/>
                        </a:rPr>
                        <a:t>วรพจน์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A002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B001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err="1">
                          <a:effectLst/>
                          <a:latin typeface="+mj-lt"/>
                        </a:rPr>
                        <a:t>Maths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Neural Networks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err="1">
                          <a:effectLst/>
                          <a:latin typeface="+mj-lt"/>
                        </a:rPr>
                        <a:t>วรพจน์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A003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B002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Maths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+mj-lt"/>
                        </a:rPr>
                        <a:t>Calculus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err="1">
                          <a:effectLst/>
                          <a:latin typeface="+mj-lt"/>
                        </a:rPr>
                        <a:t>โชติพัฒน์</a:t>
                      </a:r>
                      <a:endParaRPr lang="en-US" sz="12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879103"/>
            <a:ext cx="2076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/>
              <a:t>ผู้แต่ง</a:t>
            </a:r>
            <a:r>
              <a:rPr lang="en-US" sz="2400" b="1"/>
              <a:t>_</a:t>
            </a:r>
            <a:r>
              <a:rPr lang="th-TH" sz="2400" b="1"/>
              <a:t>หนังสือ</a:t>
            </a:r>
            <a:r>
              <a:rPr lang="en-US" sz="2400" b="1"/>
              <a:t>_</a:t>
            </a:r>
            <a:r>
              <a:rPr lang="th-TH" sz="2400" b="1"/>
              <a:t>วิชา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3501008"/>
            <a:ext cx="637065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b="1" dirty="0"/>
              <a:t>ผู้แต่ง</a:t>
            </a:r>
            <a:r>
              <a:rPr lang="en-US" sz="2000" b="1" dirty="0"/>
              <a:t>_</a:t>
            </a:r>
            <a:r>
              <a:rPr lang="th-TH" sz="2000" b="1" dirty="0"/>
              <a:t>หนังสือ</a:t>
            </a:r>
            <a:r>
              <a:rPr lang="en-US" sz="2000" b="1" dirty="0"/>
              <a:t>_</a:t>
            </a:r>
            <a:r>
              <a:rPr lang="th-TH" sz="2000" b="1" dirty="0"/>
              <a:t>วิชา(</a:t>
            </a:r>
            <a:r>
              <a:rPr lang="th-TH" sz="2000" b="1" u="sng" dirty="0"/>
              <a:t>รหัสผู้แต่ง</a:t>
            </a:r>
            <a:r>
              <a:rPr lang="th-TH" sz="2000" b="1" dirty="0"/>
              <a:t>, </a:t>
            </a:r>
            <a:r>
              <a:rPr lang="th-TH" sz="2000" b="1" u="sng" dirty="0"/>
              <a:t>รหัสหนังสือ</a:t>
            </a:r>
            <a:r>
              <a:rPr lang="th-TH" sz="2000" b="1" dirty="0"/>
              <a:t>, </a:t>
            </a:r>
            <a:r>
              <a:rPr lang="th-TH" sz="2000" b="1" u="sng" dirty="0"/>
              <a:t>วิชาที่ใช้สอน</a:t>
            </a:r>
            <a:r>
              <a:rPr lang="th-TH" sz="2000" b="1" dirty="0"/>
              <a:t>, ชื่อหนังสือ, ชื่อผู้แต่ง)</a:t>
            </a:r>
            <a:endParaRPr lang="en-US" sz="2000" b="1" dirty="0"/>
          </a:p>
          <a:p>
            <a:r>
              <a:rPr lang="th-TH" sz="2000" b="1" dirty="0"/>
              <a:t>	</a:t>
            </a:r>
            <a:r>
              <a:rPr lang="th-TH" sz="2000" b="1" dirty="0">
                <a:solidFill>
                  <a:srgbClr val="C00000"/>
                </a:solidFill>
              </a:rPr>
              <a:t>การขึ้นต่อกัน</a:t>
            </a:r>
            <a:endParaRPr lang="en-US" sz="2000" b="1" dirty="0">
              <a:solidFill>
                <a:srgbClr val="C00000"/>
              </a:solidFill>
            </a:endParaRPr>
          </a:p>
          <a:p>
            <a:r>
              <a:rPr lang="th-TH" sz="2000" b="1" dirty="0"/>
              <a:t>	</a:t>
            </a:r>
            <a:r>
              <a:rPr lang="en-US" sz="1800" b="1" dirty="0"/>
              <a:t>fd1</a:t>
            </a:r>
            <a:r>
              <a:rPr lang="en-US" sz="2000" b="1" dirty="0"/>
              <a:t>  </a:t>
            </a:r>
            <a:r>
              <a:rPr lang="th-TH" sz="2000" b="1" dirty="0"/>
              <a:t>รหัสผู้แต่ง  </a:t>
            </a:r>
            <a:r>
              <a:rPr lang="en-US" sz="2000" b="1" dirty="0">
                <a:sym typeface="Wingdings"/>
              </a:rPr>
              <a:t></a:t>
            </a:r>
            <a:r>
              <a:rPr lang="th-TH" sz="2000" b="1" dirty="0"/>
              <a:t>  ชื่อผู้แต่ง</a:t>
            </a:r>
            <a:endParaRPr lang="en-US" sz="2000" b="1" dirty="0"/>
          </a:p>
          <a:p>
            <a:r>
              <a:rPr lang="th-TH" sz="2000" b="1" dirty="0"/>
              <a:t>	</a:t>
            </a:r>
            <a:r>
              <a:rPr lang="en-US" sz="1800" b="1" dirty="0"/>
              <a:t>fd2</a:t>
            </a:r>
            <a:r>
              <a:rPr lang="en-US" sz="2000" b="1" dirty="0"/>
              <a:t>  </a:t>
            </a:r>
            <a:r>
              <a:rPr lang="th-TH" sz="2000" b="1" dirty="0"/>
              <a:t>รหัสหนังสือ  </a:t>
            </a:r>
            <a:r>
              <a:rPr lang="en-US" sz="2000" b="1" dirty="0">
                <a:sym typeface="Wingdings"/>
              </a:rPr>
              <a:t></a:t>
            </a:r>
            <a:r>
              <a:rPr lang="th-TH" sz="2000" b="1" dirty="0"/>
              <a:t>  ชื่อหนังสือ</a:t>
            </a:r>
            <a:endParaRPr lang="en-US" sz="2000" b="1" dirty="0"/>
          </a:p>
          <a:p>
            <a:endParaRPr lang="th-TH" sz="2000" b="1" dirty="0"/>
          </a:p>
        </p:txBody>
      </p:sp>
    </p:spTree>
    <p:extLst>
      <p:ext uri="{BB962C8B-B14F-4D97-AF65-F5344CB8AC3E}">
        <p14:creationId xmlns:p14="http://schemas.microsoft.com/office/powerpoint/2010/main" val="52935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2880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2800" b="1" dirty="0" smtClean="0"/>
              <a:t>	</a:t>
            </a:r>
            <a:r>
              <a:rPr lang="th-TH" sz="2800" b="1" dirty="0" err="1" smtClean="0"/>
              <a:t>รีเล</a:t>
            </a:r>
            <a:r>
              <a:rPr lang="th-TH" sz="2800" b="1" dirty="0"/>
              <a:t>ชันนี้อยู่ในรูปแบบ</a:t>
            </a:r>
            <a:r>
              <a:rPr lang="th-TH" sz="3200" b="1" dirty="0"/>
              <a:t> 1</a:t>
            </a:r>
            <a:r>
              <a:rPr lang="en-US" sz="3000" b="1" dirty="0">
                <a:latin typeface="+mj-lt"/>
              </a:rPr>
              <a:t>NF</a:t>
            </a:r>
            <a:r>
              <a:rPr lang="en-US" sz="2800" b="1" dirty="0"/>
              <a:t> </a:t>
            </a:r>
            <a:r>
              <a:rPr lang="th-TH" sz="2800" b="1" dirty="0"/>
              <a:t>แต่ไม่เป็น</a:t>
            </a:r>
            <a:r>
              <a:rPr lang="th-TH" sz="3200" b="1" dirty="0"/>
              <a:t> 2</a:t>
            </a:r>
            <a:r>
              <a:rPr lang="en-US" sz="3000" b="1" dirty="0">
                <a:latin typeface="+mj-lt"/>
              </a:rPr>
              <a:t>NF</a:t>
            </a:r>
            <a:r>
              <a:rPr lang="en-US" sz="2800" b="1" dirty="0"/>
              <a:t> </a:t>
            </a:r>
            <a:r>
              <a:rPr lang="th-TH" sz="2800" b="1" dirty="0"/>
              <a:t>เพราะ</a:t>
            </a:r>
            <a:r>
              <a:rPr lang="th-TH" sz="2800" b="1" dirty="0" smtClean="0"/>
              <a:t>มี</a:t>
            </a:r>
            <a:br>
              <a:rPr lang="th-TH" sz="2800" b="1" dirty="0" smtClean="0"/>
            </a:br>
            <a:r>
              <a:rPr lang="th-TH" sz="2800" b="1" dirty="0" err="1" smtClean="0"/>
              <a:t>พาร์</a:t>
            </a:r>
            <a:r>
              <a:rPr lang="th-TH" sz="2800" b="1" dirty="0" err="1"/>
              <a:t>เชียล</a:t>
            </a:r>
            <a:r>
              <a:rPr lang="th-TH" sz="2800" b="1" dirty="0"/>
              <a:t>ดี</a:t>
            </a:r>
            <a:r>
              <a:rPr lang="th-TH" sz="2800" b="1" dirty="0" err="1"/>
              <a:t>เพน</a:t>
            </a:r>
            <a:r>
              <a:rPr lang="th-TH" sz="2800" b="1" dirty="0"/>
              <a:t>เดนซี ดังนั้นเราแปลงให้เป็น</a:t>
            </a:r>
            <a:r>
              <a:rPr lang="th-TH" sz="3200" b="1" dirty="0"/>
              <a:t> 2</a:t>
            </a:r>
            <a:r>
              <a:rPr lang="en-US" sz="3000" b="1" dirty="0">
                <a:latin typeface="+mj-lt"/>
              </a:rPr>
              <a:t>NF</a:t>
            </a:r>
            <a:r>
              <a:rPr lang="en-US" sz="2800" b="1" dirty="0"/>
              <a:t> </a:t>
            </a:r>
            <a:r>
              <a:rPr lang="th-TH" sz="2800" b="1" dirty="0"/>
              <a:t>จะได้</a:t>
            </a:r>
            <a:r>
              <a:rPr lang="th-TH" sz="2800" b="1" dirty="0" smtClean="0"/>
              <a:t>ทั้งหมด</a:t>
            </a:r>
            <a:br>
              <a:rPr lang="th-TH" sz="2800" b="1" dirty="0" smtClean="0"/>
            </a:br>
            <a:r>
              <a:rPr lang="th-TH" sz="2800" b="1" dirty="0" smtClean="0"/>
              <a:t> </a:t>
            </a:r>
            <a:r>
              <a:rPr lang="th-TH" sz="2800" b="1" dirty="0"/>
              <a:t>3 </a:t>
            </a:r>
            <a:r>
              <a:rPr lang="th-TH" sz="2800" b="1" dirty="0" err="1"/>
              <a:t>รีเล</a:t>
            </a:r>
            <a:r>
              <a:rPr lang="th-TH" sz="2800" b="1" dirty="0"/>
              <a:t>ชันด้วยกันคือ</a:t>
            </a:r>
            <a:endParaRPr lang="en-US" sz="2800" b="1" dirty="0"/>
          </a:p>
          <a:p>
            <a:pPr marL="0" indent="0">
              <a:buNone/>
            </a:pPr>
            <a:r>
              <a:rPr lang="th-TH" sz="2800" b="1" dirty="0" smtClean="0"/>
              <a:t>    ผู้</a:t>
            </a:r>
            <a:r>
              <a:rPr lang="th-TH" sz="2800" b="1" dirty="0"/>
              <a:t>แต่ง(</a:t>
            </a:r>
            <a:r>
              <a:rPr lang="th-TH" sz="2800" b="1" u="sng" dirty="0"/>
              <a:t>รหัสผู้แต่ง</a:t>
            </a:r>
            <a:r>
              <a:rPr lang="th-TH" sz="2800" b="1" dirty="0"/>
              <a:t>, ชื่อผู้แต่ง)</a:t>
            </a:r>
            <a:endParaRPr lang="en-US" sz="2800" b="1" dirty="0"/>
          </a:p>
          <a:p>
            <a:pPr marL="0" indent="0">
              <a:buNone/>
            </a:pPr>
            <a:r>
              <a:rPr lang="th-TH" sz="2800" b="1" dirty="0" smtClean="0"/>
              <a:t>    หนังสือ</a:t>
            </a:r>
            <a:r>
              <a:rPr lang="th-TH" sz="2800" b="1" dirty="0"/>
              <a:t>(</a:t>
            </a:r>
            <a:r>
              <a:rPr lang="th-TH" sz="2800" b="1" u="sng" dirty="0"/>
              <a:t>รหัสหนังสือ</a:t>
            </a:r>
            <a:r>
              <a:rPr lang="th-TH" sz="2800" b="1" dirty="0"/>
              <a:t>, ชื่อหนังสือ)</a:t>
            </a:r>
            <a:endParaRPr lang="en-US" sz="2800" b="1" dirty="0"/>
          </a:p>
          <a:p>
            <a:pPr marL="0" indent="0">
              <a:buNone/>
            </a:pPr>
            <a:r>
              <a:rPr lang="th-TH" sz="2800" b="1" dirty="0" smtClean="0"/>
              <a:t>    ผู้</a:t>
            </a:r>
            <a:r>
              <a:rPr lang="th-TH" sz="2800" b="1" dirty="0"/>
              <a:t>แต่ง</a:t>
            </a:r>
            <a:r>
              <a:rPr lang="en-US" sz="2800" b="1" dirty="0"/>
              <a:t>_</a:t>
            </a:r>
            <a:r>
              <a:rPr lang="th-TH" sz="2800" b="1" dirty="0"/>
              <a:t>หนังสือ</a:t>
            </a:r>
            <a:r>
              <a:rPr lang="en-US" sz="2800" b="1" dirty="0"/>
              <a:t>_</a:t>
            </a:r>
            <a:r>
              <a:rPr lang="th-TH" sz="2800" b="1" dirty="0"/>
              <a:t>วิชา(</a:t>
            </a:r>
            <a:r>
              <a:rPr lang="th-TH" sz="2800" b="1" u="sng" dirty="0"/>
              <a:t>รหัสผู้แต่ง</a:t>
            </a:r>
            <a:r>
              <a:rPr lang="th-TH" sz="2800" b="1" dirty="0"/>
              <a:t>, </a:t>
            </a:r>
            <a:r>
              <a:rPr lang="th-TH" sz="2800" b="1" u="sng" dirty="0"/>
              <a:t>รหัสหนังสือ</a:t>
            </a:r>
            <a:r>
              <a:rPr lang="th-TH" sz="2800" b="1" dirty="0"/>
              <a:t>, </a:t>
            </a:r>
            <a:r>
              <a:rPr lang="th-TH" sz="2800" b="1" u="sng" dirty="0"/>
              <a:t>วิชาที่ใช้สอน)</a:t>
            </a:r>
            <a:endParaRPr lang="en-US" sz="2800" b="1" dirty="0"/>
          </a:p>
          <a:p>
            <a:pPr marL="0" indent="0">
              <a:buNone/>
            </a:pPr>
            <a:endParaRPr lang="th-TH" sz="2800" b="1" dirty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227575"/>
              </p:ext>
            </p:extLst>
          </p:nvPr>
        </p:nvGraphicFramePr>
        <p:xfrm>
          <a:off x="1187624" y="3933056"/>
          <a:ext cx="6696745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190"/>
                <a:gridCol w="1849577"/>
                <a:gridCol w="288597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400" b="1" u="sng">
                          <a:effectLst/>
                        </a:rPr>
                        <a:t>รหัสผู้แต่ง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400" b="1" u="sng">
                          <a:effectLst/>
                        </a:rPr>
                        <a:t>รหัสหนังสือ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400" b="1" u="sng">
                          <a:effectLst/>
                        </a:rPr>
                        <a:t>วิชาที่ใช้สอน</a:t>
                      </a:r>
                      <a:endParaRPr lang="en-US" sz="16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A001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B001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Computer Science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A001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B001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Maths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A002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B001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Computer Science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A002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B001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err="1">
                          <a:effectLst/>
                          <a:latin typeface="+mj-lt"/>
                        </a:rPr>
                        <a:t>Maths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A003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j-lt"/>
                        </a:rPr>
                        <a:t>B002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err="1">
                          <a:effectLst/>
                          <a:latin typeface="+mj-lt"/>
                        </a:rPr>
                        <a:t>Maths</a:t>
                      </a:r>
                      <a:endParaRPr lang="en-US" sz="1600" b="1">
                        <a:effectLst/>
                        <a:latin typeface="+mj-lt"/>
                        <a:ea typeface="Calibri"/>
                        <a:cs typeface="Cordia New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6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smtClean="0"/>
              <a:t>	หนังสือ</a:t>
            </a:r>
            <a:r>
              <a:rPr lang="th-TH" b="1"/>
              <a:t>หนึ่งเล่มมีผู้แต่งได้หลายคน และใช้สอนได้หลายวิชา ลักษณะเช่นนี้เป็นการขึ้นต่อกันเชิงกลุ่ม </a:t>
            </a:r>
            <a:r>
              <a:rPr lang="th-TH" b="1" smtClean="0"/>
              <a:t>หรือ</a:t>
            </a:r>
            <a:br>
              <a:rPr lang="th-TH" b="1" smtClean="0"/>
            </a:br>
            <a:r>
              <a:rPr lang="th-TH" b="1" err="1" smtClean="0"/>
              <a:t>มัล</a:t>
            </a:r>
            <a:r>
              <a:rPr lang="th-TH" b="1" err="1"/>
              <a:t>ติแวลู</a:t>
            </a:r>
            <a:r>
              <a:rPr lang="th-TH" b="1"/>
              <a:t>ดี</a:t>
            </a:r>
            <a:r>
              <a:rPr lang="th-TH" b="1" err="1"/>
              <a:t>เพน</a:t>
            </a:r>
            <a:r>
              <a:rPr lang="th-TH" b="1"/>
              <a:t>เดนซี </a:t>
            </a:r>
            <a:endParaRPr lang="th-TH" b="1" smtClean="0"/>
          </a:p>
          <a:p>
            <a:pPr marL="0" indent="0">
              <a:buNone/>
            </a:pPr>
            <a:r>
              <a:rPr lang="th-TH" b="1"/>
              <a:t>	</a:t>
            </a:r>
            <a:r>
              <a:rPr lang="th-TH" b="1" smtClean="0">
                <a:solidFill>
                  <a:srgbClr val="7030A0"/>
                </a:solidFill>
              </a:rPr>
              <a:t>การขึ้นต่อกัน</a:t>
            </a:r>
          </a:p>
          <a:p>
            <a:pPr marL="0" indent="0">
              <a:buNone/>
            </a:pPr>
            <a:r>
              <a:rPr lang="th-TH" b="1" smtClean="0"/>
              <a:t>	รหัส</a:t>
            </a:r>
            <a:r>
              <a:rPr lang="th-TH" b="1"/>
              <a:t>หนังสือ  </a:t>
            </a:r>
            <a:r>
              <a:rPr lang="en-US" b="1">
                <a:sym typeface="Wingdings"/>
              </a:rPr>
              <a:t></a:t>
            </a:r>
            <a:r>
              <a:rPr lang="en-US" b="1"/>
              <a:t>  </a:t>
            </a:r>
            <a:r>
              <a:rPr lang="th-TH" b="1"/>
              <a:t>รหัสผู้แต่ง</a:t>
            </a:r>
            <a:endParaRPr lang="en-US" b="1"/>
          </a:p>
          <a:p>
            <a:pPr marL="0" indent="0">
              <a:buNone/>
            </a:pPr>
            <a:r>
              <a:rPr lang="th-TH" b="1"/>
              <a:t>	</a:t>
            </a:r>
            <a:r>
              <a:rPr lang="th-TH" b="1" smtClean="0"/>
              <a:t>รหัส</a:t>
            </a:r>
            <a:r>
              <a:rPr lang="th-TH" b="1"/>
              <a:t>หนังสือ  </a:t>
            </a:r>
            <a:r>
              <a:rPr lang="en-US" b="1">
                <a:sym typeface="Wingdings"/>
              </a:rPr>
              <a:t></a:t>
            </a:r>
            <a:r>
              <a:rPr lang="en-US" b="1"/>
              <a:t>  </a:t>
            </a:r>
            <a:r>
              <a:rPr lang="th-TH" b="1"/>
              <a:t>วิชาที่ใช้สอน</a:t>
            </a:r>
            <a:endParaRPr lang="en-US" b="1"/>
          </a:p>
          <a:p>
            <a:pPr marL="0" indent="0">
              <a:buNone/>
            </a:pPr>
            <a:r>
              <a:rPr lang="en-US" b="1"/>
              <a:t>	</a:t>
            </a:r>
            <a:r>
              <a:rPr lang="th-TH" b="1"/>
              <a:t>เราสามารถ</a:t>
            </a:r>
            <a:r>
              <a:rPr lang="th-TH" b="1" err="1"/>
              <a:t>กำจัดมัลติแวลู</a:t>
            </a:r>
            <a:r>
              <a:rPr lang="th-TH" b="1"/>
              <a:t>ดี</a:t>
            </a:r>
            <a:r>
              <a:rPr lang="th-TH" b="1" err="1"/>
              <a:t>เพน</a:t>
            </a:r>
            <a:r>
              <a:rPr lang="th-TH" b="1"/>
              <a:t>เดนซีและ</a:t>
            </a:r>
            <a:r>
              <a:rPr lang="th-TH" b="1" smtClean="0"/>
              <a:t>แปลง</a:t>
            </a:r>
            <a:br>
              <a:rPr lang="th-TH" b="1" smtClean="0"/>
            </a:br>
            <a:r>
              <a:rPr lang="th-TH" b="1" err="1" smtClean="0"/>
              <a:t>รีเล</a:t>
            </a:r>
            <a:r>
              <a:rPr lang="th-TH" b="1"/>
              <a:t>ชัน </a:t>
            </a:r>
            <a:r>
              <a:rPr lang="th-TH" b="1" smtClean="0"/>
              <a:t>ผู้</a:t>
            </a:r>
            <a:r>
              <a:rPr lang="th-TH" b="1"/>
              <a:t>แต่ง</a:t>
            </a:r>
            <a:r>
              <a:rPr lang="en-US" b="1"/>
              <a:t>_</a:t>
            </a:r>
            <a:r>
              <a:rPr lang="th-TH" b="1"/>
              <a:t>หนังสือ</a:t>
            </a:r>
            <a:r>
              <a:rPr lang="en-US" b="1"/>
              <a:t>_</a:t>
            </a:r>
            <a:r>
              <a:rPr lang="th-TH" b="1"/>
              <a:t>วิชา ให้เป็น </a:t>
            </a:r>
            <a:r>
              <a:rPr lang="en-US" b="1">
                <a:latin typeface="+mj-lt"/>
              </a:rPr>
              <a:t>4</a:t>
            </a:r>
            <a:r>
              <a:rPr lang="en-US" sz="2400" b="1">
                <a:latin typeface="+mj-lt"/>
              </a:rPr>
              <a:t>NF</a:t>
            </a:r>
            <a:r>
              <a:rPr lang="en-US" b="1"/>
              <a:t> </a:t>
            </a:r>
            <a:r>
              <a:rPr lang="th-TH" b="1"/>
              <a:t>ได้ดังนี้</a:t>
            </a:r>
            <a:endParaRPr lang="en-US" b="1"/>
          </a:p>
          <a:p>
            <a:pPr marL="0" indent="0">
              <a:buNone/>
            </a:pPr>
            <a:r>
              <a:rPr lang="th-TH" b="1"/>
              <a:t>	</a:t>
            </a:r>
            <a:r>
              <a:rPr lang="th-TH" b="1" smtClean="0"/>
              <a:t>ผู้</a:t>
            </a:r>
            <a:r>
              <a:rPr lang="th-TH" b="1"/>
              <a:t>แต่ง</a:t>
            </a:r>
            <a:r>
              <a:rPr lang="en-US" b="1"/>
              <a:t>_</a:t>
            </a:r>
            <a:r>
              <a:rPr lang="th-TH" b="1" smtClean="0"/>
              <a:t>หนังสือ(</a:t>
            </a:r>
            <a:r>
              <a:rPr lang="th-TH" b="1" u="sng"/>
              <a:t>รหัสผู้แต่ง</a:t>
            </a:r>
            <a:r>
              <a:rPr lang="th-TH" b="1"/>
              <a:t>, </a:t>
            </a:r>
            <a:r>
              <a:rPr lang="th-TH" b="1" u="sng"/>
              <a:t>รหัสหนังสือ)</a:t>
            </a:r>
            <a:endParaRPr lang="en-US" b="1"/>
          </a:p>
          <a:p>
            <a:pPr marL="0" indent="0">
              <a:buNone/>
            </a:pPr>
            <a:r>
              <a:rPr lang="th-TH" b="1" smtClean="0"/>
              <a:t>	หนังสือ</a:t>
            </a:r>
            <a:r>
              <a:rPr lang="en-US" b="1"/>
              <a:t>_</a:t>
            </a:r>
            <a:r>
              <a:rPr lang="th-TH" b="1"/>
              <a:t>วิชา( </a:t>
            </a:r>
            <a:r>
              <a:rPr lang="th-TH" b="1" u="sng"/>
              <a:t>รหัสหนังสือ</a:t>
            </a:r>
            <a:r>
              <a:rPr lang="th-TH" b="1"/>
              <a:t>, </a:t>
            </a:r>
            <a:r>
              <a:rPr lang="th-TH" b="1" u="sng"/>
              <a:t>วิชาที่ใช้สอน)</a:t>
            </a:r>
            <a:endParaRPr lang="en-US" b="1"/>
          </a:p>
          <a:p>
            <a:pPr marL="0" indent="0">
              <a:buNone/>
            </a:pPr>
            <a:endParaRPr lang="th-TH" b="1"/>
          </a:p>
        </p:txBody>
      </p:sp>
    </p:spTree>
    <p:extLst>
      <p:ext uri="{BB962C8B-B14F-4D97-AF65-F5344CB8AC3E}">
        <p14:creationId xmlns:p14="http://schemas.microsoft.com/office/powerpoint/2010/main" val="65635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ctr"/>
            <a:r>
              <a:rPr lang="th-TH" b="1" err="1">
                <a:cs typeface="+mn-cs"/>
              </a:rPr>
              <a:t>นอร์มัล</a:t>
            </a:r>
            <a:r>
              <a:rPr lang="th-TH" b="1" smtClean="0">
                <a:cs typeface="+mn-cs"/>
              </a:rPr>
              <a:t>ฟอร์มมีทั้งหมด </a:t>
            </a:r>
            <a:r>
              <a:rPr lang="th-TH" b="1">
                <a:cs typeface="+mn-cs"/>
              </a:rPr>
              <a:t>5 ระดับ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smtClean="0"/>
              <a:t>	1</a:t>
            </a:r>
            <a:r>
              <a:rPr lang="th-TH" sz="2800" b="1"/>
              <a:t>. </a:t>
            </a:r>
            <a:r>
              <a:rPr lang="th-TH" sz="2800" b="1" err="1"/>
              <a:t>นอร์มัล</a:t>
            </a:r>
            <a:r>
              <a:rPr lang="th-TH" sz="2800" b="1"/>
              <a:t>ฟอร์มระดับที่ 1 หรือเรียกว่า </a:t>
            </a:r>
            <a:r>
              <a:rPr lang="en-US" sz="3200" b="1" smtClean="0"/>
              <a:t>1</a:t>
            </a:r>
            <a:r>
              <a:rPr lang="en-US" sz="2400" b="1" smtClean="0"/>
              <a:t>NF</a:t>
            </a:r>
            <a:endParaRPr lang="en-US" sz="2400" b="1"/>
          </a:p>
          <a:p>
            <a:pPr marL="0" indent="0">
              <a:buNone/>
            </a:pPr>
            <a:r>
              <a:rPr lang="en-US" sz="2800" b="1"/>
              <a:t>	</a:t>
            </a:r>
            <a:r>
              <a:rPr lang="th-TH" sz="2800" b="1"/>
              <a:t>2. </a:t>
            </a:r>
            <a:r>
              <a:rPr lang="th-TH" sz="2800" b="1" err="1"/>
              <a:t>นอร์มัล</a:t>
            </a:r>
            <a:r>
              <a:rPr lang="th-TH" sz="2800" b="1"/>
              <a:t>ฟอร์มระดับที่ 2 หรือเรียกว่า </a:t>
            </a:r>
            <a:r>
              <a:rPr lang="en-US" sz="3600" b="1" smtClean="0"/>
              <a:t>2</a:t>
            </a:r>
            <a:r>
              <a:rPr lang="en-US" sz="2400" b="1" smtClean="0"/>
              <a:t>NF</a:t>
            </a:r>
            <a:endParaRPr lang="en-US" sz="2400" b="1"/>
          </a:p>
          <a:p>
            <a:pPr marL="0" indent="0">
              <a:buNone/>
            </a:pPr>
            <a:r>
              <a:rPr lang="en-US" sz="2800" b="1"/>
              <a:t>	</a:t>
            </a:r>
            <a:r>
              <a:rPr lang="th-TH" sz="2800" b="1"/>
              <a:t>3. </a:t>
            </a:r>
            <a:r>
              <a:rPr lang="th-TH" sz="2800" b="1" err="1"/>
              <a:t>นอร์มัล</a:t>
            </a:r>
            <a:r>
              <a:rPr lang="th-TH" sz="2800" b="1"/>
              <a:t>ฟอร์มระดับที่ 3 หรือเรียกว่า </a:t>
            </a:r>
            <a:r>
              <a:rPr lang="th-TH" sz="3600" b="1"/>
              <a:t>3</a:t>
            </a:r>
            <a:r>
              <a:rPr lang="en-US" sz="2400" b="1"/>
              <a:t>NF</a:t>
            </a:r>
          </a:p>
          <a:p>
            <a:pPr marL="0" indent="0">
              <a:buNone/>
            </a:pPr>
            <a:r>
              <a:rPr lang="en-US" sz="2800" b="1"/>
              <a:t>	</a:t>
            </a:r>
            <a:r>
              <a:rPr lang="th-TH" sz="2800" b="1"/>
              <a:t>4. </a:t>
            </a:r>
            <a:r>
              <a:rPr lang="th-TH" sz="2800" b="1" err="1"/>
              <a:t>นอร์มัล</a:t>
            </a:r>
            <a:r>
              <a:rPr lang="th-TH" sz="2800" b="1"/>
              <a:t>ฟอร์มระดับที่ 4 หรือเรียกว่า </a:t>
            </a:r>
            <a:r>
              <a:rPr lang="th-TH" sz="3200" b="1"/>
              <a:t>4</a:t>
            </a:r>
            <a:r>
              <a:rPr lang="en-US" sz="2400" b="1"/>
              <a:t>NF</a:t>
            </a:r>
          </a:p>
          <a:p>
            <a:pPr marL="0" indent="0">
              <a:buNone/>
            </a:pPr>
            <a:r>
              <a:rPr lang="en-US" sz="2800" b="1"/>
              <a:t>	</a:t>
            </a:r>
            <a:r>
              <a:rPr lang="th-TH" sz="2800" b="1"/>
              <a:t>5. </a:t>
            </a:r>
            <a:r>
              <a:rPr lang="th-TH" sz="2800" b="1" err="1"/>
              <a:t>นอร์มัล</a:t>
            </a:r>
            <a:r>
              <a:rPr lang="th-TH" sz="2800" b="1"/>
              <a:t>ฟอร์มระดับที่ 5 หรือเรียกว่า </a:t>
            </a:r>
            <a:r>
              <a:rPr lang="th-TH" sz="3600" b="1"/>
              <a:t>5</a:t>
            </a:r>
            <a:r>
              <a:rPr lang="en-US" sz="2800" b="1"/>
              <a:t>NF</a:t>
            </a:r>
          </a:p>
          <a:p>
            <a:pPr marL="0" indent="0">
              <a:buNone/>
            </a:pPr>
            <a:r>
              <a:rPr lang="th-TH" sz="2800" b="1" smtClean="0"/>
              <a:t>ระหว่างระดับที่ 3 กับ 4 จะมี </a:t>
            </a:r>
            <a:r>
              <a:rPr lang="en-US" sz="2800" b="1"/>
              <a:t>BCNF </a:t>
            </a:r>
            <a:r>
              <a:rPr lang="th-TH" sz="2800" b="1"/>
              <a:t>(</a:t>
            </a:r>
            <a:r>
              <a:rPr lang="en-US" sz="2800" b="1"/>
              <a:t>Boyce </a:t>
            </a:r>
            <a:r>
              <a:rPr lang="en-US" sz="2800" b="1" err="1"/>
              <a:t>Codd</a:t>
            </a:r>
            <a:r>
              <a:rPr lang="en-US" sz="2800" b="1"/>
              <a:t> Normal Form) </a:t>
            </a:r>
            <a:endParaRPr lang="th-TH" sz="2800" b="1"/>
          </a:p>
        </p:txBody>
      </p:sp>
    </p:spTree>
    <p:extLst>
      <p:ext uri="{BB962C8B-B14F-4D97-AF65-F5344CB8AC3E}">
        <p14:creationId xmlns:p14="http://schemas.microsoft.com/office/powerpoint/2010/main" val="383769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7964091" cy="2313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3559656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/>
              <a:t>สรุปเราจะได้</a:t>
            </a:r>
            <a:r>
              <a:rPr lang="th-TH" b="1" err="1"/>
              <a:t>รีเล</a:t>
            </a:r>
            <a:r>
              <a:rPr lang="th-TH" b="1"/>
              <a:t>ชันทั้งหมด 4 </a:t>
            </a:r>
            <a:r>
              <a:rPr lang="th-TH" b="1" err="1"/>
              <a:t>รีเล</a:t>
            </a:r>
            <a:r>
              <a:rPr lang="th-TH" b="1"/>
              <a:t>ชัน คือ</a:t>
            </a:r>
            <a:endParaRPr lang="en-US" b="1"/>
          </a:p>
          <a:p>
            <a:r>
              <a:rPr lang="th-TH" b="1"/>
              <a:t>	</a:t>
            </a:r>
            <a:r>
              <a:rPr lang="th-TH" b="1" smtClean="0"/>
              <a:t>ผู้</a:t>
            </a:r>
            <a:r>
              <a:rPr lang="th-TH" b="1"/>
              <a:t>แต่ง(</a:t>
            </a:r>
            <a:r>
              <a:rPr lang="th-TH" b="1" u="sng"/>
              <a:t>รหัสผู้แต่ง</a:t>
            </a:r>
            <a:r>
              <a:rPr lang="th-TH" b="1"/>
              <a:t>, ชื่อผู้แต่ง)</a:t>
            </a:r>
            <a:endParaRPr lang="en-US" b="1"/>
          </a:p>
          <a:p>
            <a:r>
              <a:rPr lang="th-TH" b="1"/>
              <a:t>	</a:t>
            </a:r>
            <a:r>
              <a:rPr lang="th-TH" b="1" smtClean="0"/>
              <a:t>หนังสือ</a:t>
            </a:r>
            <a:r>
              <a:rPr lang="th-TH" b="1"/>
              <a:t>(</a:t>
            </a:r>
            <a:r>
              <a:rPr lang="th-TH" b="1" u="sng"/>
              <a:t>รหัสหนังสือ</a:t>
            </a:r>
            <a:r>
              <a:rPr lang="th-TH" b="1"/>
              <a:t>, ชื่อหนังสือ)</a:t>
            </a:r>
            <a:endParaRPr lang="en-US" b="1"/>
          </a:p>
          <a:p>
            <a:r>
              <a:rPr lang="th-TH" b="1" smtClean="0"/>
              <a:t>	ผู้</a:t>
            </a:r>
            <a:r>
              <a:rPr lang="th-TH" b="1"/>
              <a:t>แต่ง</a:t>
            </a:r>
            <a:r>
              <a:rPr lang="en-US" b="1"/>
              <a:t>_</a:t>
            </a:r>
            <a:r>
              <a:rPr lang="th-TH" b="1" smtClean="0"/>
              <a:t>หนังสือ(</a:t>
            </a:r>
            <a:r>
              <a:rPr lang="th-TH" b="1" u="sng"/>
              <a:t>รหัสผู้แต่ง</a:t>
            </a:r>
            <a:r>
              <a:rPr lang="th-TH" b="1"/>
              <a:t>, </a:t>
            </a:r>
            <a:r>
              <a:rPr lang="th-TH" b="1" u="sng"/>
              <a:t>รหัสหนังสือ)</a:t>
            </a:r>
            <a:endParaRPr lang="en-US" b="1"/>
          </a:p>
          <a:p>
            <a:r>
              <a:rPr lang="th-TH" b="1" smtClean="0"/>
              <a:t>	หนังสือ</a:t>
            </a:r>
            <a:r>
              <a:rPr lang="en-US" b="1"/>
              <a:t>_</a:t>
            </a:r>
            <a:r>
              <a:rPr lang="th-TH" b="1"/>
              <a:t>วิชา( </a:t>
            </a:r>
            <a:r>
              <a:rPr lang="th-TH" b="1" u="sng"/>
              <a:t>รหัสหนังสือ</a:t>
            </a:r>
            <a:r>
              <a:rPr lang="th-TH" b="1"/>
              <a:t>, </a:t>
            </a:r>
            <a:r>
              <a:rPr lang="th-TH" b="1" u="sng"/>
              <a:t>วิชาที่ใช้สอน)</a:t>
            </a:r>
            <a:endParaRPr lang="en-US" b="1"/>
          </a:p>
          <a:p>
            <a:endParaRPr lang="th-TH" b="1"/>
          </a:p>
        </p:txBody>
      </p:sp>
    </p:spTree>
    <p:extLst>
      <p:ext uri="{BB962C8B-B14F-4D97-AF65-F5344CB8AC3E}">
        <p14:creationId xmlns:p14="http://schemas.microsoft.com/office/powerpoint/2010/main" val="403562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th-TH" b="1" dirty="0">
                <a:cs typeface="+mn-cs"/>
              </a:rPr>
              <a:t>การดี</a:t>
            </a:r>
            <a:r>
              <a:rPr lang="th-TH" b="1" dirty="0" err="1">
                <a:cs typeface="+mn-cs"/>
              </a:rPr>
              <a:t>นอร์มัลไลเซ</a:t>
            </a:r>
            <a:r>
              <a:rPr lang="th-TH" b="1" dirty="0">
                <a:cs typeface="+mn-cs"/>
              </a:rPr>
              <a:t>ชัน </a:t>
            </a:r>
            <a:r>
              <a:rPr lang="th-TH" sz="4900" b="1" dirty="0"/>
              <a:t>(</a:t>
            </a:r>
            <a:r>
              <a:rPr lang="en-US" sz="4400" b="1" dirty="0" err="1"/>
              <a:t>Denormalization</a:t>
            </a:r>
            <a:r>
              <a:rPr lang="en-US" sz="4400" b="1" dirty="0"/>
              <a:t>)</a:t>
            </a:r>
            <a:endParaRPr lang="th-TH" sz="44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543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dirty="0" smtClean="0"/>
              <a:t>	การ</a:t>
            </a:r>
            <a:r>
              <a:rPr lang="th-TH" sz="2800" b="1" dirty="0"/>
              <a:t>ดี</a:t>
            </a:r>
            <a:r>
              <a:rPr lang="th-TH" sz="2800" b="1" dirty="0" err="1"/>
              <a:t>นอร์มัลไลเซ</a:t>
            </a:r>
            <a:r>
              <a:rPr lang="th-TH" sz="2800" b="1" dirty="0"/>
              <a:t>ชัน คือการลดรูป</a:t>
            </a:r>
            <a:r>
              <a:rPr lang="th-TH" sz="2800" b="1" dirty="0" err="1"/>
              <a:t>นอร์มัล</a:t>
            </a:r>
            <a:r>
              <a:rPr lang="th-TH" sz="2800" b="1" dirty="0"/>
              <a:t>ฟอร์มลงจากเดิมด้วยการรวมความสัมพันธ์ที่เคยถูกแยกไป ให้กลับมาเป็นตารางเดียว ซึ่งก็จะทำให้เกิดความซ้ำซ้อนของข้อมูลและเกิดปัญหาเกี่ยวกับการปรับปรุงข้อมูล </a:t>
            </a:r>
            <a:r>
              <a:rPr lang="th-TH" sz="2800" b="1" dirty="0" smtClean="0"/>
              <a:t>เช่น การลดรูปจาก </a:t>
            </a:r>
            <a:r>
              <a:rPr lang="en-US" sz="2800" b="1" dirty="0" smtClean="0">
                <a:latin typeface="+mj-lt"/>
              </a:rPr>
              <a:t>3NF</a:t>
            </a:r>
            <a:r>
              <a:rPr lang="en-US" sz="2800" b="1" dirty="0" smtClean="0"/>
              <a:t> </a:t>
            </a:r>
            <a:r>
              <a:rPr lang="th-TH" sz="2800" b="1" dirty="0" smtClean="0"/>
              <a:t>เป็น </a:t>
            </a:r>
            <a:r>
              <a:rPr lang="th-TH" sz="3600" b="1" dirty="0" smtClean="0">
                <a:latin typeface="+mj-lt"/>
              </a:rPr>
              <a:t>1</a:t>
            </a:r>
            <a:r>
              <a:rPr lang="en-US" sz="2800" b="1" dirty="0" smtClean="0">
                <a:latin typeface="+mj-lt"/>
              </a:rPr>
              <a:t>NF </a:t>
            </a:r>
            <a:r>
              <a:rPr lang="th-TH" sz="2800" b="1" dirty="0" smtClean="0">
                <a:latin typeface="+mj-lt"/>
              </a:rPr>
              <a:t>แต่ก็ต้องยอมเพราะจะทำให้ระบบทำงานเร็วขึ้น</a:t>
            </a:r>
            <a:endParaRPr lang="th-TH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504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650336"/>
          </a:xfrm>
        </p:spPr>
        <p:txBody>
          <a:bodyPr>
            <a:normAutofit/>
          </a:bodyPr>
          <a:lstStyle/>
          <a:p>
            <a:r>
              <a:rPr lang="th-TH" sz="3600" b="1"/>
              <a:t>ตัวอย่างการ</a:t>
            </a:r>
            <a:r>
              <a:rPr lang="th-TH" sz="3600" b="1" err="1"/>
              <a:t>นอร์มัลไลเซ</a:t>
            </a:r>
            <a:r>
              <a:rPr lang="th-TH" sz="3600" b="1" smtClean="0"/>
              <a:t>ชัน</a:t>
            </a:r>
            <a:endParaRPr lang="th-TH" sz="360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smtClean="0">
                <a:latin typeface="+mj-lt"/>
              </a:rPr>
              <a:t>     ระบบ</a:t>
            </a:r>
            <a:r>
              <a:rPr lang="th-TH" b="1">
                <a:latin typeface="+mj-lt"/>
              </a:rPr>
              <a:t>ฐานข้อมูล </a:t>
            </a:r>
            <a:r>
              <a:rPr lang="en-US" b="1">
                <a:latin typeface="+mj-lt"/>
              </a:rPr>
              <a:t>Stock</a:t>
            </a:r>
            <a:r>
              <a:rPr lang="th-TH" b="1">
                <a:latin typeface="+mj-lt"/>
              </a:rPr>
              <a:t> ในบทที่ 6 เราสรุปการแปลงจาก </a:t>
            </a:r>
            <a:r>
              <a:rPr lang="en-US" b="1">
                <a:latin typeface="+mj-lt"/>
              </a:rPr>
              <a:t>E-R Diagram </a:t>
            </a:r>
            <a:r>
              <a:rPr lang="th-TH" b="1">
                <a:latin typeface="+mj-lt"/>
              </a:rPr>
              <a:t>จะได้</a:t>
            </a:r>
            <a:r>
              <a:rPr lang="th-TH" b="1" err="1">
                <a:latin typeface="+mj-lt"/>
              </a:rPr>
              <a:t>รีเล</a:t>
            </a:r>
            <a:r>
              <a:rPr lang="th-TH" b="1">
                <a:latin typeface="+mj-lt"/>
              </a:rPr>
              <a:t>ชันดังต่อไปนี้</a:t>
            </a:r>
            <a:endParaRPr lang="en-US" b="1">
              <a:latin typeface="+mj-lt"/>
            </a:endParaRPr>
          </a:p>
          <a:p>
            <a:pPr marL="0" indent="0">
              <a:buNone/>
            </a:pPr>
            <a:r>
              <a:rPr lang="en-US" b="1">
                <a:latin typeface="+mj-lt"/>
              </a:rPr>
              <a:t>  </a:t>
            </a:r>
            <a:r>
              <a:rPr lang="en-US" b="1" smtClean="0">
                <a:latin typeface="+mj-lt"/>
              </a:rPr>
              <a:t>   SALESMAN(</a:t>
            </a:r>
            <a:r>
              <a:rPr lang="en-US" b="1" u="sng" err="1" smtClean="0">
                <a:latin typeface="+mj-lt"/>
              </a:rPr>
              <a:t>SNo</a:t>
            </a:r>
            <a:r>
              <a:rPr lang="en-US" b="1">
                <a:latin typeface="+mj-lt"/>
              </a:rPr>
              <a:t>, Name, </a:t>
            </a:r>
            <a:r>
              <a:rPr lang="en-US" b="1" err="1">
                <a:latin typeface="+mj-lt"/>
              </a:rPr>
              <a:t>HNo</a:t>
            </a:r>
            <a:r>
              <a:rPr lang="en-US" b="1">
                <a:latin typeface="+mj-lt"/>
              </a:rPr>
              <a:t>, Place, District, Province, </a:t>
            </a:r>
            <a:r>
              <a:rPr lang="en-US" b="1" err="1">
                <a:latin typeface="+mj-lt"/>
              </a:rPr>
              <a:t>PostCode</a:t>
            </a:r>
            <a:r>
              <a:rPr lang="en-US" b="1">
                <a:latin typeface="+mj-lt"/>
              </a:rPr>
              <a:t>, Tel, </a:t>
            </a:r>
            <a:r>
              <a:rPr lang="en-US" b="1" err="1">
                <a:latin typeface="+mj-lt"/>
              </a:rPr>
              <a:t>Comm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CommRate</a:t>
            </a:r>
            <a:r>
              <a:rPr lang="en-US" b="1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b="1">
                <a:latin typeface="+mj-lt"/>
              </a:rPr>
              <a:t>  </a:t>
            </a:r>
            <a:r>
              <a:rPr lang="en-US" b="1" smtClean="0">
                <a:latin typeface="+mj-lt"/>
              </a:rPr>
              <a:t>   CUSTOMER(</a:t>
            </a:r>
            <a:r>
              <a:rPr lang="en-US" b="1" u="sng" err="1" smtClean="0">
                <a:latin typeface="+mj-lt"/>
              </a:rPr>
              <a:t>CNo</a:t>
            </a:r>
            <a:r>
              <a:rPr lang="en-US" b="1">
                <a:latin typeface="+mj-lt"/>
              </a:rPr>
              <a:t>, Name, </a:t>
            </a:r>
            <a:r>
              <a:rPr lang="en-US" b="1" err="1">
                <a:latin typeface="+mj-lt"/>
              </a:rPr>
              <a:t>HNo</a:t>
            </a:r>
            <a:r>
              <a:rPr lang="en-US" b="1">
                <a:latin typeface="+mj-lt"/>
              </a:rPr>
              <a:t>, Place, District, Province, </a:t>
            </a:r>
            <a:r>
              <a:rPr lang="en-US" b="1" err="1">
                <a:latin typeface="+mj-lt"/>
              </a:rPr>
              <a:t>PostCode</a:t>
            </a:r>
            <a:r>
              <a:rPr lang="en-US" b="1">
                <a:latin typeface="+mj-lt"/>
              </a:rPr>
              <a:t>, Tel, Credit)</a:t>
            </a:r>
          </a:p>
          <a:p>
            <a:pPr marL="0" indent="0">
              <a:buNone/>
            </a:pPr>
            <a:r>
              <a:rPr lang="en-US" b="1">
                <a:latin typeface="+mj-lt"/>
              </a:rPr>
              <a:t>  </a:t>
            </a:r>
            <a:r>
              <a:rPr lang="en-US" b="1" smtClean="0">
                <a:latin typeface="+mj-lt"/>
              </a:rPr>
              <a:t>   PRODUCT(</a:t>
            </a:r>
            <a:r>
              <a:rPr lang="en-US" b="1" u="sng" err="1" smtClean="0">
                <a:latin typeface="+mj-lt"/>
              </a:rPr>
              <a:t>PNo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PName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Num</a:t>
            </a:r>
            <a:r>
              <a:rPr lang="en-US" b="1">
                <a:latin typeface="+mj-lt"/>
              </a:rPr>
              <a:t>, Price, </a:t>
            </a:r>
            <a:r>
              <a:rPr lang="en-US" b="1" err="1">
                <a:latin typeface="+mj-lt"/>
              </a:rPr>
              <a:t>LStock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KNo</a:t>
            </a:r>
            <a:r>
              <a:rPr lang="en-US" b="1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b="1">
                <a:latin typeface="+mj-lt"/>
              </a:rPr>
              <a:t>  </a:t>
            </a:r>
            <a:r>
              <a:rPr lang="en-US" b="1" smtClean="0">
                <a:latin typeface="+mj-lt"/>
              </a:rPr>
              <a:t>   PRODUCT_KIND(</a:t>
            </a:r>
            <a:r>
              <a:rPr lang="en-US" b="1" u="sng" err="1" smtClean="0">
                <a:latin typeface="+mj-lt"/>
              </a:rPr>
              <a:t>KNo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KName</a:t>
            </a:r>
            <a:r>
              <a:rPr lang="en-US" b="1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b="1">
                <a:latin typeface="+mj-lt"/>
              </a:rPr>
              <a:t> </a:t>
            </a:r>
            <a:r>
              <a:rPr lang="en-US" b="1" smtClean="0">
                <a:latin typeface="+mj-lt"/>
              </a:rPr>
              <a:t>    </a:t>
            </a:r>
            <a:r>
              <a:rPr lang="en-US" b="1">
                <a:latin typeface="+mj-lt"/>
              </a:rPr>
              <a:t>ORDER(</a:t>
            </a:r>
            <a:r>
              <a:rPr lang="en-US" b="1" u="sng" err="1">
                <a:latin typeface="+mj-lt"/>
              </a:rPr>
              <a:t>OrderNo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BuyDate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PNo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BuyNum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CNo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SNo</a:t>
            </a:r>
            <a:r>
              <a:rPr lang="en-US" b="1">
                <a:latin typeface="+mj-lt"/>
              </a:rPr>
              <a:t>)</a:t>
            </a:r>
          </a:p>
          <a:p>
            <a:pPr marL="0" indent="0">
              <a:buNone/>
            </a:pPr>
            <a:endParaRPr lang="th-TH" b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260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556792"/>
            <a:ext cx="885698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+mj-lt"/>
              </a:rPr>
              <a:t>1.</a:t>
            </a:r>
            <a:r>
              <a:rPr lang="th-TH" sz="24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th-TH" sz="2400" b="1" dirty="0" err="1">
                <a:solidFill>
                  <a:srgbClr val="0070C0"/>
                </a:solidFill>
                <a:latin typeface="+mj-lt"/>
              </a:rPr>
              <a:t>รีเล</a:t>
            </a:r>
            <a:r>
              <a:rPr lang="th-TH" sz="2400" b="1" dirty="0">
                <a:solidFill>
                  <a:srgbClr val="0070C0"/>
                </a:solidFill>
                <a:latin typeface="+mj-lt"/>
              </a:rPr>
              <a:t>ชัน </a:t>
            </a:r>
            <a:r>
              <a:rPr lang="en-US" sz="2400" b="1" dirty="0">
                <a:solidFill>
                  <a:srgbClr val="0070C0"/>
                </a:solidFill>
                <a:latin typeface="+mj-lt"/>
              </a:rPr>
              <a:t>SALESMAN</a:t>
            </a:r>
          </a:p>
          <a:p>
            <a:r>
              <a:rPr lang="en-US" sz="2400" b="1" dirty="0">
                <a:latin typeface="+mj-lt"/>
              </a:rPr>
              <a:t>  SALESMAN(</a:t>
            </a:r>
            <a:r>
              <a:rPr lang="en-US" sz="2400" b="1" u="sng" dirty="0" err="1">
                <a:latin typeface="+mj-lt"/>
              </a:rPr>
              <a:t>SNo</a:t>
            </a:r>
            <a:r>
              <a:rPr lang="en-US" sz="2400" b="1" dirty="0">
                <a:latin typeface="+mj-lt"/>
              </a:rPr>
              <a:t>, Name, </a:t>
            </a:r>
            <a:r>
              <a:rPr lang="en-US" sz="2400" b="1" dirty="0" err="1">
                <a:latin typeface="+mj-lt"/>
              </a:rPr>
              <a:t>HNo</a:t>
            </a:r>
            <a:r>
              <a:rPr lang="en-US" sz="2400" b="1" dirty="0">
                <a:latin typeface="+mj-lt"/>
              </a:rPr>
              <a:t>, Place, District, Province, </a:t>
            </a:r>
            <a:r>
              <a:rPr lang="en-US" sz="2400" b="1" dirty="0" err="1">
                <a:latin typeface="+mj-lt"/>
              </a:rPr>
              <a:t>PostCode</a:t>
            </a:r>
            <a:r>
              <a:rPr lang="en-US" sz="2400" b="1" dirty="0">
                <a:latin typeface="+mj-lt"/>
              </a:rPr>
              <a:t>, Tel, </a:t>
            </a:r>
            <a:r>
              <a:rPr lang="en-US" sz="2400" b="1" dirty="0" err="1">
                <a:latin typeface="+mj-lt"/>
              </a:rPr>
              <a:t>Comm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CommRate</a:t>
            </a:r>
            <a:r>
              <a:rPr lang="en-US" sz="2400" b="1" dirty="0">
                <a:latin typeface="+mj-lt"/>
              </a:rPr>
              <a:t>)</a:t>
            </a:r>
          </a:p>
          <a:p>
            <a:r>
              <a:rPr lang="th-TH" sz="2400" b="1" dirty="0">
                <a:latin typeface="+mj-lt"/>
              </a:rPr>
              <a:t> </a:t>
            </a:r>
            <a:r>
              <a:rPr lang="th-TH" sz="2400" b="1" dirty="0" smtClean="0">
                <a:latin typeface="+mj-lt"/>
              </a:rPr>
              <a:t> </a:t>
            </a:r>
            <a:r>
              <a:rPr lang="th-TH" sz="2400" b="1" dirty="0" smtClean="0">
                <a:solidFill>
                  <a:srgbClr val="7030A0"/>
                </a:solidFill>
                <a:latin typeface="+mj-lt"/>
              </a:rPr>
              <a:t>การ</a:t>
            </a:r>
            <a:r>
              <a:rPr lang="th-TH" sz="2400" b="1" dirty="0">
                <a:solidFill>
                  <a:srgbClr val="7030A0"/>
                </a:solidFill>
                <a:latin typeface="+mj-lt"/>
              </a:rPr>
              <a:t>ขึ้นต่อกัน</a:t>
            </a:r>
            <a:endParaRPr lang="en-US" sz="2400" b="1" dirty="0">
              <a:solidFill>
                <a:srgbClr val="7030A0"/>
              </a:solidFill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       </a:t>
            </a:r>
            <a:r>
              <a:rPr lang="en-US" sz="2000" b="1" dirty="0" err="1" smtClean="0">
                <a:latin typeface="+mj-lt"/>
              </a:rPr>
              <a:t>SNo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-&gt; Name, </a:t>
            </a:r>
            <a:r>
              <a:rPr lang="en-US" sz="2000" b="1" dirty="0" err="1">
                <a:latin typeface="+mj-lt"/>
              </a:rPr>
              <a:t>HNo</a:t>
            </a:r>
            <a:r>
              <a:rPr lang="en-US" sz="2000" b="1" dirty="0">
                <a:latin typeface="+mj-lt"/>
              </a:rPr>
              <a:t>, Place, District, Province, </a:t>
            </a:r>
            <a:r>
              <a:rPr lang="en-US" sz="2000" b="1" dirty="0" err="1">
                <a:latin typeface="+mj-lt"/>
              </a:rPr>
              <a:t>PostCode</a:t>
            </a:r>
            <a:r>
              <a:rPr lang="en-US" sz="2000" b="1" dirty="0">
                <a:latin typeface="+mj-lt"/>
              </a:rPr>
              <a:t>, Tel, </a:t>
            </a:r>
            <a:r>
              <a:rPr lang="en-US" sz="2000" b="1" dirty="0" err="1">
                <a:latin typeface="+mj-lt"/>
              </a:rPr>
              <a:t>Comm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 smtClean="0">
                <a:latin typeface="+mj-lt"/>
              </a:rPr>
              <a:t>CommRate</a:t>
            </a:r>
            <a:endParaRPr lang="en-US" sz="2000" b="1" dirty="0" smtClean="0">
              <a:latin typeface="+mj-lt"/>
            </a:endParaRPr>
          </a:p>
          <a:p>
            <a:endParaRPr lang="en-US" sz="2000" b="1" dirty="0">
              <a:latin typeface="+mj-lt"/>
            </a:endParaRPr>
          </a:p>
          <a:p>
            <a:r>
              <a:rPr lang="en-US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1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เรียบร้อยแล้วเพราะไม่มี </a:t>
            </a:r>
            <a:r>
              <a:rPr lang="en-US" sz="2400" b="1" dirty="0">
                <a:latin typeface="+mj-lt"/>
              </a:rPr>
              <a:t>Repeating Groups </a:t>
            </a:r>
            <a:r>
              <a:rPr lang="th-TH" sz="2400" b="1" dirty="0" smtClean="0">
                <a:latin typeface="+mj-lt"/>
              </a:rPr>
              <a:t/>
            </a:r>
            <a:br>
              <a:rPr lang="th-TH" sz="2400" b="1" dirty="0" smtClean="0">
                <a:latin typeface="+mj-lt"/>
              </a:rPr>
            </a:br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2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แล้วเพราะไม่มี</a:t>
            </a:r>
            <a:r>
              <a:rPr lang="th-TH" sz="2400" b="1" dirty="0" err="1">
                <a:latin typeface="+mj-lt"/>
              </a:rPr>
              <a:t>พาร์เชียล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เดนซี </a:t>
            </a:r>
            <a:endParaRPr lang="th-TH" sz="2400" b="1" dirty="0" smtClean="0">
              <a:latin typeface="+mj-lt"/>
            </a:endParaRPr>
          </a:p>
          <a:p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3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</a:t>
            </a:r>
            <a:r>
              <a:rPr lang="th-TH" sz="2400" b="1" dirty="0" err="1" smtClean="0">
                <a:latin typeface="+mj-lt"/>
              </a:rPr>
              <a:t>มีท</a:t>
            </a:r>
            <a:r>
              <a:rPr lang="th-TH" sz="2400" b="1" dirty="0" smtClean="0">
                <a:latin typeface="+mj-lt"/>
              </a:rPr>
              <a:t>ราน</a:t>
            </a:r>
            <a:r>
              <a:rPr lang="th-TH" sz="2400" b="1" dirty="0">
                <a:latin typeface="+mj-lt"/>
              </a:rPr>
              <a:t>ซิ</a:t>
            </a:r>
            <a:r>
              <a:rPr lang="th-TH" sz="2400" b="1" dirty="0" err="1">
                <a:latin typeface="+mj-lt"/>
              </a:rPr>
              <a:t>ทีฟ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</a:t>
            </a:r>
            <a:r>
              <a:rPr lang="th-TH" sz="2400" b="1" dirty="0" smtClean="0">
                <a:latin typeface="+mj-lt"/>
              </a:rPr>
              <a:t>ซี</a:t>
            </a:r>
            <a:endParaRPr lang="th-TH" sz="24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5350" y="764704"/>
            <a:ext cx="65053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solidFill>
                  <a:srgbClr val="CC3399"/>
                </a:solidFill>
              </a:rPr>
              <a:t>ตัวอย่างการ</a:t>
            </a:r>
            <a:r>
              <a:rPr lang="th-TH" sz="3200" b="1" dirty="0" err="1">
                <a:solidFill>
                  <a:srgbClr val="CC3399"/>
                </a:solidFill>
              </a:rPr>
              <a:t>นอร์มัลไลเซ</a:t>
            </a:r>
            <a:r>
              <a:rPr lang="th-TH" sz="3200" b="1" dirty="0" smtClean="0">
                <a:solidFill>
                  <a:srgbClr val="CC3399"/>
                </a:solidFill>
              </a:rPr>
              <a:t>ชันระบบงานซื้อ-ขายสินค้า</a:t>
            </a:r>
            <a:endParaRPr lang="th-TH" sz="3200" b="1" dirty="0">
              <a:solidFill>
                <a:srgbClr val="CC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87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556792"/>
            <a:ext cx="885698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.</a:t>
            </a:r>
            <a:r>
              <a:rPr lang="th-TH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th-TH" sz="2400" b="1" dirty="0" err="1">
                <a:solidFill>
                  <a:srgbClr val="0070C0"/>
                </a:solidFill>
                <a:latin typeface="+mj-lt"/>
              </a:rPr>
              <a:t>รีเล</a:t>
            </a:r>
            <a:r>
              <a:rPr lang="th-TH" sz="2400" b="1" dirty="0">
                <a:solidFill>
                  <a:srgbClr val="0070C0"/>
                </a:solidFill>
                <a:latin typeface="+mj-lt"/>
              </a:rPr>
              <a:t>ชัน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CUSTOMER</a:t>
            </a:r>
            <a:endParaRPr lang="en-US" sz="2400" b="1" dirty="0">
              <a:solidFill>
                <a:srgbClr val="0070C0"/>
              </a:solidFill>
              <a:latin typeface="+mj-lt"/>
            </a:endParaRPr>
          </a:p>
          <a:p>
            <a:r>
              <a:rPr lang="en-US" sz="2400" b="1" dirty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CUSTOMER(</a:t>
            </a:r>
            <a:r>
              <a:rPr lang="en-US" sz="2400" b="1" u="sng" dirty="0" err="1">
                <a:latin typeface="+mj-lt"/>
              </a:rPr>
              <a:t>C</a:t>
            </a:r>
            <a:r>
              <a:rPr lang="en-US" sz="2400" b="1" u="sng" dirty="0" err="1" smtClean="0">
                <a:latin typeface="+mj-lt"/>
              </a:rPr>
              <a:t>No</a:t>
            </a:r>
            <a:r>
              <a:rPr lang="en-US" sz="2400" b="1" dirty="0">
                <a:latin typeface="+mj-lt"/>
              </a:rPr>
              <a:t>, Name, </a:t>
            </a:r>
            <a:r>
              <a:rPr lang="en-US" sz="2400" b="1" dirty="0" err="1">
                <a:latin typeface="+mj-lt"/>
              </a:rPr>
              <a:t>HNo</a:t>
            </a:r>
            <a:r>
              <a:rPr lang="en-US" sz="2400" b="1" dirty="0">
                <a:latin typeface="+mj-lt"/>
              </a:rPr>
              <a:t>, Place, District, Province, </a:t>
            </a:r>
            <a:r>
              <a:rPr lang="en-US" sz="2400" b="1" dirty="0" err="1">
                <a:latin typeface="+mj-lt"/>
              </a:rPr>
              <a:t>PostCode</a:t>
            </a:r>
            <a:r>
              <a:rPr lang="en-US" sz="2400" b="1" dirty="0">
                <a:latin typeface="+mj-lt"/>
              </a:rPr>
              <a:t>, Tel, </a:t>
            </a:r>
            <a:r>
              <a:rPr lang="en-US" sz="2400" b="1" dirty="0" smtClean="0">
                <a:latin typeface="+mj-lt"/>
              </a:rPr>
              <a:t>Credit)</a:t>
            </a:r>
            <a:endParaRPr lang="en-US" sz="2400" b="1" dirty="0">
              <a:latin typeface="+mj-lt"/>
            </a:endParaRPr>
          </a:p>
          <a:p>
            <a:r>
              <a:rPr lang="th-TH" sz="2400" b="1" dirty="0">
                <a:latin typeface="+mj-lt"/>
              </a:rPr>
              <a:t> </a:t>
            </a:r>
            <a:r>
              <a:rPr lang="th-TH" sz="2400" b="1" dirty="0" smtClean="0">
                <a:latin typeface="+mj-lt"/>
              </a:rPr>
              <a:t> </a:t>
            </a:r>
            <a:r>
              <a:rPr lang="th-TH" sz="2400" b="1" dirty="0" smtClean="0">
                <a:solidFill>
                  <a:srgbClr val="7030A0"/>
                </a:solidFill>
                <a:latin typeface="+mj-lt"/>
              </a:rPr>
              <a:t>การ</a:t>
            </a:r>
            <a:r>
              <a:rPr lang="th-TH" sz="2400" b="1" dirty="0">
                <a:solidFill>
                  <a:srgbClr val="7030A0"/>
                </a:solidFill>
                <a:latin typeface="+mj-lt"/>
              </a:rPr>
              <a:t>ขึ้นต่อกัน</a:t>
            </a:r>
            <a:endParaRPr lang="en-US" sz="2400" b="1" dirty="0">
              <a:solidFill>
                <a:srgbClr val="7030A0"/>
              </a:solidFill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       </a:t>
            </a:r>
            <a:r>
              <a:rPr lang="en-US" sz="2000" b="1" dirty="0" err="1">
                <a:latin typeface="+mj-lt"/>
              </a:rPr>
              <a:t>C</a:t>
            </a:r>
            <a:r>
              <a:rPr lang="en-US" sz="2000" b="1" dirty="0" err="1" smtClean="0">
                <a:latin typeface="+mj-lt"/>
              </a:rPr>
              <a:t>No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-&gt; Name, </a:t>
            </a:r>
            <a:r>
              <a:rPr lang="en-US" sz="2000" b="1" dirty="0" err="1">
                <a:latin typeface="+mj-lt"/>
              </a:rPr>
              <a:t>HNo</a:t>
            </a:r>
            <a:r>
              <a:rPr lang="en-US" sz="2000" b="1" dirty="0">
                <a:latin typeface="+mj-lt"/>
              </a:rPr>
              <a:t>, Place, District, Province, </a:t>
            </a:r>
            <a:r>
              <a:rPr lang="en-US" sz="2000" b="1" dirty="0" err="1">
                <a:latin typeface="+mj-lt"/>
              </a:rPr>
              <a:t>PostCode</a:t>
            </a:r>
            <a:r>
              <a:rPr lang="en-US" sz="2000" b="1" dirty="0">
                <a:latin typeface="+mj-lt"/>
              </a:rPr>
              <a:t>, Tel, </a:t>
            </a:r>
            <a:r>
              <a:rPr lang="en-US" sz="2000" b="1" dirty="0" smtClean="0">
                <a:latin typeface="+mj-lt"/>
              </a:rPr>
              <a:t>Credit</a:t>
            </a:r>
          </a:p>
          <a:p>
            <a:endParaRPr lang="en-US" sz="2000" b="1" dirty="0">
              <a:latin typeface="+mj-lt"/>
            </a:endParaRPr>
          </a:p>
          <a:p>
            <a:r>
              <a:rPr lang="en-US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1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เรียบร้อยแล้วเพราะไม่มี </a:t>
            </a:r>
            <a:r>
              <a:rPr lang="en-US" sz="2400" b="1" dirty="0">
                <a:latin typeface="+mj-lt"/>
              </a:rPr>
              <a:t>Repeating Groups </a:t>
            </a:r>
            <a:r>
              <a:rPr lang="th-TH" sz="2400" b="1" dirty="0" smtClean="0">
                <a:latin typeface="+mj-lt"/>
              </a:rPr>
              <a:t/>
            </a:r>
            <a:br>
              <a:rPr lang="th-TH" sz="2400" b="1" dirty="0" smtClean="0">
                <a:latin typeface="+mj-lt"/>
              </a:rPr>
            </a:br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2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แล้วเพราะไม่มี</a:t>
            </a:r>
            <a:r>
              <a:rPr lang="th-TH" sz="2400" b="1" dirty="0" err="1">
                <a:latin typeface="+mj-lt"/>
              </a:rPr>
              <a:t>พาร์เชียล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เดนซี </a:t>
            </a:r>
            <a:endParaRPr lang="th-TH" sz="2400" b="1" dirty="0" smtClean="0">
              <a:latin typeface="+mj-lt"/>
            </a:endParaRPr>
          </a:p>
          <a:p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</a:t>
            </a:r>
            <a:r>
              <a:rPr lang="th-TH" b="1" dirty="0">
                <a:latin typeface="+mj-lt"/>
              </a:rPr>
              <a:t> </a:t>
            </a:r>
            <a:r>
              <a:rPr lang="th-TH" sz="3200" b="1" dirty="0">
                <a:latin typeface="+mj-lt"/>
              </a:rPr>
              <a:t>3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</a:t>
            </a:r>
            <a:r>
              <a:rPr lang="th-TH" sz="2400" b="1" dirty="0" err="1" smtClean="0">
                <a:latin typeface="+mj-lt"/>
              </a:rPr>
              <a:t>มีท</a:t>
            </a:r>
            <a:r>
              <a:rPr lang="th-TH" sz="2400" b="1" dirty="0" smtClean="0">
                <a:latin typeface="+mj-lt"/>
              </a:rPr>
              <a:t>ราน</a:t>
            </a:r>
            <a:r>
              <a:rPr lang="th-TH" sz="2400" b="1" dirty="0">
                <a:latin typeface="+mj-lt"/>
              </a:rPr>
              <a:t>ซิ</a:t>
            </a:r>
            <a:r>
              <a:rPr lang="th-TH" sz="2400" b="1" dirty="0" err="1">
                <a:latin typeface="+mj-lt"/>
              </a:rPr>
              <a:t>ทีฟ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</a:t>
            </a:r>
            <a:r>
              <a:rPr lang="th-TH" sz="2400" b="1" dirty="0" smtClean="0">
                <a:latin typeface="+mj-lt"/>
              </a:rPr>
              <a:t>ซี</a:t>
            </a:r>
            <a:endParaRPr lang="th-TH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824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556792"/>
            <a:ext cx="885698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3.</a:t>
            </a:r>
            <a:r>
              <a:rPr lang="th-TH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th-TH" sz="2400" b="1" dirty="0" err="1">
                <a:solidFill>
                  <a:srgbClr val="0070C0"/>
                </a:solidFill>
                <a:latin typeface="+mj-lt"/>
              </a:rPr>
              <a:t>รีเล</a:t>
            </a:r>
            <a:r>
              <a:rPr lang="th-TH" sz="2400" b="1" dirty="0">
                <a:solidFill>
                  <a:srgbClr val="0070C0"/>
                </a:solidFill>
                <a:latin typeface="+mj-lt"/>
              </a:rPr>
              <a:t>ชัน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PRODUCT</a:t>
            </a:r>
            <a:endParaRPr lang="en-US" sz="2400" b="1" dirty="0">
              <a:solidFill>
                <a:srgbClr val="0070C0"/>
              </a:solidFill>
              <a:latin typeface="+mj-lt"/>
            </a:endParaRPr>
          </a:p>
          <a:p>
            <a:r>
              <a:rPr lang="en-US" sz="2400" b="1" dirty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     PRODUCT(</a:t>
            </a:r>
            <a:r>
              <a:rPr lang="en-US" sz="2400" b="1" u="sng" dirty="0" err="1" smtClean="0">
                <a:latin typeface="+mj-lt"/>
              </a:rPr>
              <a:t>PNo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PName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Num</a:t>
            </a:r>
            <a:r>
              <a:rPr lang="en-US" sz="2400" b="1" dirty="0">
                <a:latin typeface="+mj-lt"/>
              </a:rPr>
              <a:t>, Price, </a:t>
            </a:r>
            <a:r>
              <a:rPr lang="en-US" sz="2400" b="1" dirty="0" err="1">
                <a:latin typeface="+mj-lt"/>
              </a:rPr>
              <a:t>LStock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KNo</a:t>
            </a:r>
            <a:r>
              <a:rPr lang="en-US" sz="2400" b="1" dirty="0" smtClean="0">
                <a:latin typeface="+mj-lt"/>
              </a:rPr>
              <a:t>)</a:t>
            </a:r>
            <a:endParaRPr lang="th-TH" sz="2400" b="1" dirty="0" smtClean="0">
              <a:latin typeface="+mj-lt"/>
            </a:endParaRPr>
          </a:p>
          <a:p>
            <a:r>
              <a:rPr lang="th-TH" sz="2400" b="1" dirty="0" smtClean="0">
                <a:latin typeface="+mj-lt"/>
              </a:rPr>
              <a:t>  </a:t>
            </a:r>
            <a:r>
              <a:rPr lang="th-TH" sz="2400" b="1" dirty="0" smtClean="0">
                <a:solidFill>
                  <a:srgbClr val="7030A0"/>
                </a:solidFill>
                <a:latin typeface="+mj-lt"/>
              </a:rPr>
              <a:t>การ</a:t>
            </a:r>
            <a:r>
              <a:rPr lang="th-TH" sz="2400" b="1" dirty="0">
                <a:solidFill>
                  <a:srgbClr val="7030A0"/>
                </a:solidFill>
                <a:latin typeface="+mj-lt"/>
              </a:rPr>
              <a:t>ขึ้นต่อกัน</a:t>
            </a:r>
            <a:endParaRPr lang="en-US" sz="2400" b="1" dirty="0">
              <a:solidFill>
                <a:srgbClr val="7030A0"/>
              </a:solidFill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       </a:t>
            </a:r>
            <a:r>
              <a:rPr lang="en-US" sz="2000" b="1" dirty="0" err="1" smtClean="0">
                <a:latin typeface="+mj-lt"/>
              </a:rPr>
              <a:t>PNo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-&gt; </a:t>
            </a:r>
            <a:r>
              <a:rPr lang="en-US" sz="2000" b="1" dirty="0" err="1" smtClean="0">
                <a:latin typeface="+mj-lt"/>
              </a:rPr>
              <a:t>PName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 smtClean="0">
                <a:latin typeface="+mj-lt"/>
              </a:rPr>
              <a:t>Num</a:t>
            </a:r>
            <a:r>
              <a:rPr lang="en-US" sz="2000" b="1" dirty="0" smtClean="0">
                <a:latin typeface="+mj-lt"/>
              </a:rPr>
              <a:t>,  Price, </a:t>
            </a:r>
            <a:r>
              <a:rPr lang="en-US" sz="2000" b="1" dirty="0" err="1" smtClean="0">
                <a:latin typeface="+mj-lt"/>
              </a:rPr>
              <a:t>LStock</a:t>
            </a:r>
            <a:r>
              <a:rPr lang="en-US" sz="2000" b="1" dirty="0" smtClean="0">
                <a:latin typeface="+mj-lt"/>
              </a:rPr>
              <a:t>, </a:t>
            </a:r>
            <a:r>
              <a:rPr lang="en-US" sz="2000" b="1" dirty="0" err="1" smtClean="0">
                <a:latin typeface="+mj-lt"/>
              </a:rPr>
              <a:t>KNo</a:t>
            </a:r>
            <a:endParaRPr lang="en-US" sz="2000" b="1" dirty="0" smtClean="0">
              <a:latin typeface="+mj-lt"/>
            </a:endParaRPr>
          </a:p>
          <a:p>
            <a:endParaRPr lang="en-US" sz="2000" b="1" dirty="0">
              <a:latin typeface="+mj-lt"/>
            </a:endParaRPr>
          </a:p>
          <a:p>
            <a:r>
              <a:rPr lang="en-US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</a:t>
            </a:r>
            <a:r>
              <a:rPr lang="th-TH" b="1" dirty="0">
                <a:latin typeface="+mj-lt"/>
              </a:rPr>
              <a:t> </a:t>
            </a:r>
            <a:r>
              <a:rPr lang="th-TH" sz="3200" b="1" dirty="0">
                <a:latin typeface="+mj-lt"/>
              </a:rPr>
              <a:t>1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เรียบร้อยแล้วเพราะไม่มี </a:t>
            </a:r>
            <a:r>
              <a:rPr lang="en-US" sz="2400" b="1" dirty="0">
                <a:latin typeface="+mj-lt"/>
              </a:rPr>
              <a:t>Repeating Groups </a:t>
            </a:r>
            <a:r>
              <a:rPr lang="th-TH" sz="2400" b="1" dirty="0" smtClean="0">
                <a:latin typeface="+mj-lt"/>
              </a:rPr>
              <a:t/>
            </a:r>
            <a:br>
              <a:rPr lang="th-TH" sz="2400" b="1" dirty="0" smtClean="0">
                <a:latin typeface="+mj-lt"/>
              </a:rPr>
            </a:br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2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แล้วเพราะไม่มี</a:t>
            </a:r>
            <a:r>
              <a:rPr lang="th-TH" sz="2400" b="1" dirty="0" err="1">
                <a:latin typeface="+mj-lt"/>
              </a:rPr>
              <a:t>พาร์เชียล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เดนซี </a:t>
            </a:r>
            <a:endParaRPr lang="th-TH" sz="2400" b="1" dirty="0" smtClean="0">
              <a:latin typeface="+mj-lt"/>
            </a:endParaRPr>
          </a:p>
          <a:p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</a:t>
            </a:r>
            <a:r>
              <a:rPr lang="th-TH" sz="3200" b="1" dirty="0">
                <a:latin typeface="+mj-lt"/>
              </a:rPr>
              <a:t> 3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</a:t>
            </a:r>
            <a:r>
              <a:rPr lang="th-TH" sz="2400" b="1" dirty="0" err="1" smtClean="0">
                <a:latin typeface="+mj-lt"/>
              </a:rPr>
              <a:t>มีท</a:t>
            </a:r>
            <a:r>
              <a:rPr lang="th-TH" sz="2400" b="1" dirty="0" smtClean="0">
                <a:latin typeface="+mj-lt"/>
              </a:rPr>
              <a:t>ราน</a:t>
            </a:r>
            <a:r>
              <a:rPr lang="th-TH" sz="2400" b="1" dirty="0">
                <a:latin typeface="+mj-lt"/>
              </a:rPr>
              <a:t>ซิ</a:t>
            </a:r>
            <a:r>
              <a:rPr lang="th-TH" sz="2400" b="1" dirty="0" err="1">
                <a:latin typeface="+mj-lt"/>
              </a:rPr>
              <a:t>ทีฟ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</a:t>
            </a:r>
            <a:r>
              <a:rPr lang="th-TH" sz="2400" b="1" dirty="0" smtClean="0">
                <a:latin typeface="+mj-lt"/>
              </a:rPr>
              <a:t>ซี</a:t>
            </a:r>
            <a:endParaRPr lang="th-TH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6159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227" y="1268760"/>
            <a:ext cx="885698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+mj-lt"/>
              </a:rPr>
              <a:t>4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.</a:t>
            </a:r>
            <a:r>
              <a:rPr lang="th-TH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th-TH" sz="2400" b="1" dirty="0" err="1">
                <a:solidFill>
                  <a:srgbClr val="0070C0"/>
                </a:solidFill>
                <a:latin typeface="+mj-lt"/>
              </a:rPr>
              <a:t>รีเล</a:t>
            </a:r>
            <a:r>
              <a:rPr lang="th-TH" sz="2400" b="1" dirty="0">
                <a:solidFill>
                  <a:srgbClr val="0070C0"/>
                </a:solidFill>
                <a:latin typeface="+mj-lt"/>
              </a:rPr>
              <a:t>ชัน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PRODUCT_KIND</a:t>
            </a:r>
            <a:endParaRPr lang="en-US" sz="2400" b="1" dirty="0">
              <a:solidFill>
                <a:srgbClr val="0070C0"/>
              </a:solidFill>
              <a:latin typeface="+mj-lt"/>
            </a:endParaRPr>
          </a:p>
          <a:p>
            <a:r>
              <a:rPr lang="en-US" sz="2400" b="1" dirty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     PRODUCT_KIND(</a:t>
            </a:r>
            <a:r>
              <a:rPr lang="en-US" sz="2400" b="1" u="sng" dirty="0" err="1">
                <a:latin typeface="+mj-lt"/>
              </a:rPr>
              <a:t>K</a:t>
            </a:r>
            <a:r>
              <a:rPr lang="en-US" sz="2400" b="1" u="sng" dirty="0" err="1" smtClean="0">
                <a:latin typeface="+mj-lt"/>
              </a:rPr>
              <a:t>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 smtClean="0">
                <a:latin typeface="+mj-lt"/>
              </a:rPr>
              <a:t>KName</a:t>
            </a:r>
            <a:r>
              <a:rPr lang="en-US" sz="2400" b="1" dirty="0" smtClean="0">
                <a:latin typeface="+mj-lt"/>
              </a:rPr>
              <a:t>)</a:t>
            </a:r>
            <a:endParaRPr lang="th-TH" sz="2400" b="1" dirty="0" smtClean="0">
              <a:latin typeface="+mj-lt"/>
            </a:endParaRPr>
          </a:p>
          <a:p>
            <a:r>
              <a:rPr lang="th-TH" sz="2400" b="1" dirty="0" smtClean="0">
                <a:latin typeface="+mj-lt"/>
              </a:rPr>
              <a:t>  </a:t>
            </a:r>
            <a:r>
              <a:rPr lang="th-TH" sz="2400" b="1" dirty="0" smtClean="0">
                <a:solidFill>
                  <a:srgbClr val="7030A0"/>
                </a:solidFill>
                <a:latin typeface="+mj-lt"/>
              </a:rPr>
              <a:t>การ</a:t>
            </a:r>
            <a:r>
              <a:rPr lang="th-TH" sz="2400" b="1" dirty="0">
                <a:solidFill>
                  <a:srgbClr val="7030A0"/>
                </a:solidFill>
                <a:latin typeface="+mj-lt"/>
              </a:rPr>
              <a:t>ขึ้นต่อกัน</a:t>
            </a:r>
            <a:endParaRPr lang="en-US" sz="2400" b="1" dirty="0">
              <a:solidFill>
                <a:srgbClr val="7030A0"/>
              </a:solidFill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       </a:t>
            </a:r>
            <a:r>
              <a:rPr lang="en-US" sz="2000" b="1" dirty="0" err="1">
                <a:latin typeface="+mj-lt"/>
              </a:rPr>
              <a:t>K</a:t>
            </a:r>
            <a:r>
              <a:rPr lang="en-US" sz="2000" b="1" dirty="0" err="1" smtClean="0">
                <a:latin typeface="+mj-lt"/>
              </a:rPr>
              <a:t>No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-&gt; </a:t>
            </a:r>
            <a:r>
              <a:rPr lang="en-US" sz="2000" b="1" dirty="0" err="1" smtClean="0">
                <a:latin typeface="+mj-lt"/>
              </a:rPr>
              <a:t>KName</a:t>
            </a:r>
            <a:endParaRPr lang="en-US" sz="2000" b="1" dirty="0" smtClean="0">
              <a:latin typeface="+mj-lt"/>
            </a:endParaRPr>
          </a:p>
          <a:p>
            <a:endParaRPr lang="en-US" sz="2000" b="1" dirty="0">
              <a:latin typeface="+mj-lt"/>
            </a:endParaRPr>
          </a:p>
          <a:p>
            <a:r>
              <a:rPr lang="en-US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1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เรียบร้อยแล้วเพราะไม่มี </a:t>
            </a:r>
            <a:r>
              <a:rPr lang="en-US" sz="2400" b="1" dirty="0">
                <a:latin typeface="+mj-lt"/>
              </a:rPr>
              <a:t>Repeating Groups </a:t>
            </a:r>
            <a:r>
              <a:rPr lang="th-TH" sz="2400" b="1" dirty="0" smtClean="0">
                <a:latin typeface="+mj-lt"/>
              </a:rPr>
              <a:t/>
            </a:r>
            <a:br>
              <a:rPr lang="th-TH" sz="2400" b="1" dirty="0" smtClean="0">
                <a:latin typeface="+mj-lt"/>
              </a:rPr>
            </a:br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</a:t>
            </a:r>
            <a:r>
              <a:rPr lang="th-TH" b="1" dirty="0">
                <a:latin typeface="+mj-lt"/>
              </a:rPr>
              <a:t> </a:t>
            </a:r>
            <a:r>
              <a:rPr lang="th-TH" sz="3200" b="1" dirty="0">
                <a:latin typeface="+mj-lt"/>
              </a:rPr>
              <a:t>2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แล้วเพราะไม่มี</a:t>
            </a:r>
            <a:r>
              <a:rPr lang="th-TH" sz="2400" b="1" dirty="0" err="1">
                <a:latin typeface="+mj-lt"/>
              </a:rPr>
              <a:t>พาร์เชียล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เดนซี </a:t>
            </a:r>
            <a:endParaRPr lang="th-TH" sz="2400" b="1" dirty="0" smtClean="0">
              <a:latin typeface="+mj-lt"/>
            </a:endParaRPr>
          </a:p>
          <a:p>
            <a:r>
              <a:rPr lang="th-TH" sz="2400" b="1" dirty="0">
                <a:latin typeface="+mj-lt"/>
              </a:rPr>
              <a:t>	</a:t>
            </a:r>
            <a:r>
              <a:rPr lang="th-TH" sz="2400" b="1" dirty="0" err="1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ชันนี้เป็น </a:t>
            </a:r>
            <a:r>
              <a:rPr lang="th-TH" sz="3200" b="1" dirty="0">
                <a:latin typeface="+mj-lt"/>
              </a:rPr>
              <a:t>3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เรียบร้อยแล้วเพราะไม่</a:t>
            </a:r>
            <a:r>
              <a:rPr lang="th-TH" sz="2400" b="1" dirty="0" err="1" smtClean="0">
                <a:latin typeface="+mj-lt"/>
              </a:rPr>
              <a:t>มีท</a:t>
            </a:r>
            <a:r>
              <a:rPr lang="th-TH" sz="2400" b="1" dirty="0" smtClean="0">
                <a:latin typeface="+mj-lt"/>
              </a:rPr>
              <a:t>ราน</a:t>
            </a:r>
            <a:r>
              <a:rPr lang="th-TH" sz="2400" b="1" dirty="0">
                <a:latin typeface="+mj-lt"/>
              </a:rPr>
              <a:t>ซิ</a:t>
            </a:r>
            <a:r>
              <a:rPr lang="th-TH" sz="2400" b="1" dirty="0" err="1">
                <a:latin typeface="+mj-lt"/>
              </a:rPr>
              <a:t>ทีฟ</a:t>
            </a:r>
            <a:r>
              <a:rPr lang="th-TH" sz="2400" b="1" dirty="0">
                <a:latin typeface="+mj-lt"/>
              </a:rPr>
              <a:t>ดี</a:t>
            </a:r>
            <a:r>
              <a:rPr lang="th-TH" sz="2400" b="1" dirty="0" err="1">
                <a:latin typeface="+mj-lt"/>
              </a:rPr>
              <a:t>เพน</a:t>
            </a:r>
            <a:r>
              <a:rPr lang="th-TH" sz="2400" b="1" dirty="0">
                <a:latin typeface="+mj-lt"/>
              </a:rPr>
              <a:t>เดน</a:t>
            </a:r>
            <a:r>
              <a:rPr lang="th-TH" sz="2400" b="1" dirty="0" smtClean="0">
                <a:latin typeface="+mj-lt"/>
              </a:rPr>
              <a:t>ซี</a:t>
            </a:r>
            <a:endParaRPr lang="th-TH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958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836712"/>
            <a:ext cx="88569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5.</a:t>
            </a:r>
            <a:r>
              <a:rPr lang="th-TH" sz="2400" b="1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th-TH" sz="2400" b="1" dirty="0" err="1">
                <a:solidFill>
                  <a:srgbClr val="0070C0"/>
                </a:solidFill>
                <a:latin typeface="+mj-lt"/>
              </a:rPr>
              <a:t>รีเล</a:t>
            </a:r>
            <a:r>
              <a:rPr lang="th-TH" sz="2400" b="1" dirty="0">
                <a:solidFill>
                  <a:srgbClr val="0070C0"/>
                </a:solidFill>
                <a:latin typeface="+mj-lt"/>
              </a:rPr>
              <a:t>ชัน 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</a:rPr>
              <a:t>ORDER</a:t>
            </a:r>
            <a:endParaRPr lang="en-US" sz="2400" b="1" dirty="0">
              <a:solidFill>
                <a:srgbClr val="0070C0"/>
              </a:solidFill>
              <a:latin typeface="+mj-lt"/>
            </a:endParaRPr>
          </a:p>
          <a:p>
            <a:r>
              <a:rPr lang="en-US" sz="2400" b="1" dirty="0">
                <a:latin typeface="+mj-lt"/>
              </a:rPr>
              <a:t>       ORDER(</a:t>
            </a:r>
            <a:r>
              <a:rPr lang="en-US" sz="2400" b="1" u="sng" dirty="0" err="1">
                <a:latin typeface="+mj-lt"/>
              </a:rPr>
              <a:t>OrderNo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BuyDate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PNo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BuyNum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CNo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SNo</a:t>
            </a:r>
            <a:r>
              <a:rPr lang="en-US" sz="2400" b="1" dirty="0" smtClean="0">
                <a:latin typeface="+mj-lt"/>
              </a:rPr>
              <a:t>)</a:t>
            </a:r>
          </a:p>
          <a:p>
            <a:endParaRPr lang="th-TH" sz="2400" b="1" dirty="0" smtClean="0">
              <a:latin typeface="+mj-lt"/>
            </a:endParaRPr>
          </a:p>
          <a:p>
            <a:r>
              <a:rPr lang="th-TH" sz="2400" b="1" dirty="0" smtClean="0">
                <a:latin typeface="+mj-lt"/>
              </a:rPr>
              <a:t>     </a:t>
            </a:r>
            <a:r>
              <a:rPr lang="th-TH" sz="2400" b="1" dirty="0" err="1" smtClean="0">
                <a:latin typeface="+mj-lt"/>
              </a:rPr>
              <a:t>รีเล</a:t>
            </a:r>
            <a:r>
              <a:rPr lang="th-TH" sz="2400" b="1" dirty="0">
                <a:latin typeface="+mj-lt"/>
              </a:rPr>
              <a:t>ชันนี้ยังไม่เป็น</a:t>
            </a:r>
            <a:r>
              <a:rPr lang="th-TH" sz="3200" b="1" dirty="0">
                <a:latin typeface="+mj-lt"/>
              </a:rPr>
              <a:t> 1</a:t>
            </a:r>
            <a:r>
              <a:rPr lang="en-US" sz="2400" b="1" dirty="0">
                <a:latin typeface="+mj-lt"/>
              </a:rPr>
              <a:t>NF </a:t>
            </a:r>
            <a:r>
              <a:rPr lang="th-TH" sz="2400" b="1" dirty="0">
                <a:latin typeface="+mj-lt"/>
              </a:rPr>
              <a:t>เพราะมี </a:t>
            </a:r>
            <a:r>
              <a:rPr lang="en-US" sz="2400" b="1" dirty="0">
                <a:latin typeface="+mj-lt"/>
              </a:rPr>
              <a:t>Repeating Groups </a:t>
            </a:r>
            <a:r>
              <a:rPr lang="th-TH" sz="2400" b="1" dirty="0">
                <a:latin typeface="+mj-lt"/>
              </a:rPr>
              <a:t>เนื่องจากในการสั่งซื้อ 1 ครั้งเราสามารถซื้อสินค้าได้หลายอย่าง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2852936"/>
            <a:ext cx="7544297" cy="3499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310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836712"/>
            <a:ext cx="80035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smtClean="0">
                <a:latin typeface="+mj-lt"/>
              </a:rPr>
              <a:t>ทำเป็น </a:t>
            </a:r>
            <a:r>
              <a:rPr lang="en-US" b="1">
                <a:latin typeface="+mj-lt"/>
              </a:rPr>
              <a:t>1NF </a:t>
            </a:r>
            <a:r>
              <a:rPr lang="th-TH" b="1">
                <a:latin typeface="+mj-lt"/>
              </a:rPr>
              <a:t>ได้ดังนี้</a:t>
            </a:r>
            <a:endParaRPr lang="en-US" b="1">
              <a:latin typeface="+mj-lt"/>
            </a:endParaRPr>
          </a:p>
          <a:p>
            <a:r>
              <a:rPr lang="en-US" b="1">
                <a:latin typeface="+mj-lt"/>
              </a:rPr>
              <a:t>ORDER(</a:t>
            </a:r>
            <a:r>
              <a:rPr lang="en-US" b="1" u="sng" err="1">
                <a:latin typeface="+mj-lt"/>
              </a:rPr>
              <a:t>OrderNo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BuyDate</a:t>
            </a:r>
            <a:r>
              <a:rPr lang="en-US" b="1">
                <a:latin typeface="+mj-lt"/>
              </a:rPr>
              <a:t>, </a:t>
            </a:r>
            <a:r>
              <a:rPr lang="en-US" b="1" u="sng" err="1">
                <a:latin typeface="+mj-lt"/>
              </a:rPr>
              <a:t>PNo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BuyNum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CNo</a:t>
            </a:r>
            <a:r>
              <a:rPr lang="en-US" b="1">
                <a:latin typeface="+mj-lt"/>
              </a:rPr>
              <a:t>, </a:t>
            </a:r>
            <a:r>
              <a:rPr lang="en-US" b="1" err="1">
                <a:latin typeface="+mj-lt"/>
              </a:rPr>
              <a:t>SNo</a:t>
            </a:r>
            <a:r>
              <a:rPr lang="en-US" b="1" smtClean="0">
                <a:latin typeface="+mj-lt"/>
              </a:rPr>
              <a:t>)</a:t>
            </a:r>
            <a:endParaRPr lang="en-US" b="1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35" y="1844824"/>
            <a:ext cx="8004447" cy="372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2821" y="5577213"/>
            <a:ext cx="46557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>
                <a:solidFill>
                  <a:srgbClr val="C00000"/>
                </a:solidFill>
                <a:latin typeface="+mj-lt"/>
              </a:rPr>
              <a:t>การขึ้นต่อกัน</a:t>
            </a:r>
            <a:endParaRPr lang="en-US" sz="2400" b="1">
              <a:solidFill>
                <a:srgbClr val="C00000"/>
              </a:solidFill>
              <a:latin typeface="+mj-lt"/>
            </a:endParaRPr>
          </a:p>
          <a:p>
            <a:r>
              <a:rPr lang="en-US" sz="2400" b="1">
                <a:latin typeface="+mj-lt"/>
              </a:rPr>
              <a:t>fd1  </a:t>
            </a:r>
            <a:r>
              <a:rPr lang="en-US" sz="2400" b="1" err="1">
                <a:latin typeface="+mj-lt"/>
              </a:rPr>
              <a:t>OrderNo</a:t>
            </a:r>
            <a:r>
              <a:rPr lang="en-US" sz="2400" b="1">
                <a:latin typeface="+mj-lt"/>
              </a:rPr>
              <a:t> -&gt; </a:t>
            </a:r>
            <a:r>
              <a:rPr lang="en-US" sz="2400" b="1" err="1">
                <a:latin typeface="+mj-lt"/>
              </a:rPr>
              <a:t>BuyDate</a:t>
            </a:r>
            <a:r>
              <a:rPr lang="en-US" sz="2400" b="1">
                <a:latin typeface="+mj-lt"/>
              </a:rPr>
              <a:t>, </a:t>
            </a:r>
            <a:r>
              <a:rPr lang="en-US" sz="2400" b="1" err="1">
                <a:latin typeface="+mj-lt"/>
              </a:rPr>
              <a:t>CNo</a:t>
            </a:r>
            <a:r>
              <a:rPr lang="en-US" sz="2400" b="1">
                <a:latin typeface="+mj-lt"/>
              </a:rPr>
              <a:t>, </a:t>
            </a:r>
            <a:r>
              <a:rPr lang="en-US" sz="2400" b="1" err="1">
                <a:latin typeface="+mj-lt"/>
              </a:rPr>
              <a:t>SNo</a:t>
            </a:r>
            <a:endParaRPr lang="en-US" sz="2400" b="1">
              <a:latin typeface="+mj-lt"/>
            </a:endParaRPr>
          </a:p>
          <a:p>
            <a:r>
              <a:rPr lang="en-US" sz="2400" b="1" smtClean="0">
                <a:latin typeface="+mj-lt"/>
              </a:rPr>
              <a:t>fd2  </a:t>
            </a:r>
            <a:r>
              <a:rPr lang="en-US" sz="2400" b="1" err="1">
                <a:latin typeface="+mj-lt"/>
              </a:rPr>
              <a:t>OrderNo</a:t>
            </a:r>
            <a:r>
              <a:rPr lang="en-US" sz="2400" b="1">
                <a:latin typeface="+mj-lt"/>
              </a:rPr>
              <a:t>, </a:t>
            </a:r>
            <a:r>
              <a:rPr lang="en-US" sz="2400" b="1" err="1">
                <a:latin typeface="+mj-lt"/>
              </a:rPr>
              <a:t>PNo</a:t>
            </a:r>
            <a:r>
              <a:rPr lang="en-US" sz="2400" b="1">
                <a:latin typeface="+mj-lt"/>
              </a:rPr>
              <a:t> -&gt; </a:t>
            </a:r>
            <a:r>
              <a:rPr lang="en-US" sz="2400" b="1" err="1" smtClean="0">
                <a:latin typeface="+mj-lt"/>
              </a:rPr>
              <a:t>BuyNum</a:t>
            </a:r>
            <a:endParaRPr lang="en-US" sz="2400" b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54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052736"/>
            <a:ext cx="8156400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+mj-lt"/>
              </a:rPr>
              <a:t>    เมื่อ</a:t>
            </a:r>
            <a:r>
              <a:rPr lang="th-TH" b="1" dirty="0">
                <a:latin typeface="+mj-lt"/>
              </a:rPr>
              <a:t>พิจารณาการขึ้นต่อกันแล้ว</a:t>
            </a:r>
            <a:r>
              <a:rPr lang="th-TH" b="1" dirty="0" err="1">
                <a:latin typeface="+mj-lt"/>
              </a:rPr>
              <a:t>รีเล</a:t>
            </a:r>
            <a:r>
              <a:rPr lang="th-TH" b="1" dirty="0">
                <a:latin typeface="+mj-lt"/>
              </a:rPr>
              <a:t>ชันนี้ยังไม่เป็น </a:t>
            </a:r>
            <a:r>
              <a:rPr lang="en-US" b="1" dirty="0">
                <a:latin typeface="+mj-lt"/>
              </a:rPr>
              <a:t>2NF </a:t>
            </a:r>
            <a:endParaRPr lang="th-TH" b="1" dirty="0" smtClean="0">
              <a:latin typeface="+mj-lt"/>
            </a:endParaRPr>
          </a:p>
          <a:p>
            <a:r>
              <a:rPr lang="th-TH" b="1" dirty="0" smtClean="0">
                <a:latin typeface="+mj-lt"/>
              </a:rPr>
              <a:t>เพราะ</a:t>
            </a:r>
            <a:r>
              <a:rPr lang="th-TH" b="1" dirty="0">
                <a:latin typeface="+mj-lt"/>
              </a:rPr>
              <a:t>มี</a:t>
            </a:r>
            <a:r>
              <a:rPr lang="th-TH" b="1" dirty="0" err="1">
                <a:latin typeface="+mj-lt"/>
              </a:rPr>
              <a:t>พาร์เชียล</a:t>
            </a:r>
            <a:r>
              <a:rPr lang="th-TH" b="1" dirty="0">
                <a:latin typeface="+mj-lt"/>
              </a:rPr>
              <a:t>ดี</a:t>
            </a:r>
            <a:r>
              <a:rPr lang="th-TH" b="1" dirty="0" err="1">
                <a:latin typeface="+mj-lt"/>
              </a:rPr>
              <a:t>เพน</a:t>
            </a:r>
            <a:r>
              <a:rPr lang="th-TH" b="1" dirty="0">
                <a:latin typeface="+mj-lt"/>
              </a:rPr>
              <a:t>เดนซี คือ </a:t>
            </a:r>
            <a:r>
              <a:rPr lang="en-US" b="1" dirty="0" err="1">
                <a:latin typeface="+mj-lt"/>
              </a:rPr>
              <a:t>BuyDate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CNo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SNo</a:t>
            </a:r>
            <a:r>
              <a:rPr lang="en-US" b="1" dirty="0">
                <a:latin typeface="+mj-lt"/>
              </a:rPr>
              <a:t> </a:t>
            </a:r>
            <a:endParaRPr lang="th-TH" b="1" dirty="0" smtClean="0">
              <a:latin typeface="+mj-lt"/>
            </a:endParaRPr>
          </a:p>
          <a:p>
            <a:r>
              <a:rPr lang="th-TH" b="1" dirty="0" smtClean="0">
                <a:latin typeface="+mj-lt"/>
              </a:rPr>
              <a:t>มา</a:t>
            </a:r>
            <a:r>
              <a:rPr lang="th-TH" b="1" dirty="0">
                <a:latin typeface="+mj-lt"/>
              </a:rPr>
              <a:t>ขึ้นอยู่กับส่วนหนึ่งของคีย์หลักคือ </a:t>
            </a:r>
            <a:r>
              <a:rPr lang="en-US" b="1" dirty="0" err="1">
                <a:latin typeface="+mj-lt"/>
              </a:rPr>
              <a:t>OrderNo</a:t>
            </a:r>
            <a:r>
              <a:rPr lang="en-US" b="1" dirty="0">
                <a:latin typeface="+mj-lt"/>
              </a:rPr>
              <a:t> </a:t>
            </a:r>
            <a:r>
              <a:rPr lang="th-TH" b="1" dirty="0">
                <a:latin typeface="+mj-lt"/>
              </a:rPr>
              <a:t>เราจึง</a:t>
            </a:r>
            <a:r>
              <a:rPr lang="th-TH" b="1" dirty="0" smtClean="0">
                <a:latin typeface="+mj-lt"/>
              </a:rPr>
              <a:t>ต้อง</a:t>
            </a:r>
          </a:p>
          <a:p>
            <a:r>
              <a:rPr lang="th-TH" b="1" dirty="0" smtClean="0">
                <a:latin typeface="+mj-lt"/>
              </a:rPr>
              <a:t>ทำ</a:t>
            </a:r>
            <a:r>
              <a:rPr lang="th-TH" b="1" dirty="0">
                <a:latin typeface="+mj-lt"/>
              </a:rPr>
              <a:t>ให้เป็น </a:t>
            </a:r>
            <a:r>
              <a:rPr lang="th-TH" sz="3600" b="1" dirty="0">
                <a:latin typeface="+mj-lt"/>
              </a:rPr>
              <a:t>2</a:t>
            </a:r>
            <a:r>
              <a:rPr lang="en-US" b="1" dirty="0">
                <a:latin typeface="+mj-lt"/>
              </a:rPr>
              <a:t>NF </a:t>
            </a:r>
            <a:r>
              <a:rPr lang="th-TH" b="1" dirty="0">
                <a:latin typeface="+mj-lt"/>
              </a:rPr>
              <a:t>ได้ดังนี้</a:t>
            </a:r>
            <a:endParaRPr lang="en-US" b="1" dirty="0">
              <a:latin typeface="+mj-lt"/>
            </a:endParaRPr>
          </a:p>
          <a:p>
            <a:r>
              <a:rPr lang="th-TH" b="1" dirty="0" smtClean="0">
                <a:solidFill>
                  <a:srgbClr val="C00000"/>
                </a:solidFill>
                <a:latin typeface="+mj-lt"/>
              </a:rPr>
              <a:t>ทำ</a:t>
            </a:r>
            <a:r>
              <a:rPr lang="th-TH" b="1" dirty="0">
                <a:solidFill>
                  <a:srgbClr val="C00000"/>
                </a:solidFill>
                <a:latin typeface="+mj-lt"/>
              </a:rPr>
              <a:t>เป็น 2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NF</a:t>
            </a:r>
          </a:p>
          <a:p>
            <a:r>
              <a:rPr lang="en-US" b="1" dirty="0" smtClean="0">
                <a:latin typeface="+mj-lt"/>
              </a:rPr>
              <a:t>    ORDER(</a:t>
            </a:r>
            <a:r>
              <a:rPr lang="en-US" b="1" u="sng" dirty="0" err="1" smtClean="0">
                <a:latin typeface="+mj-lt"/>
              </a:rPr>
              <a:t>OrderNo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BuyDate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CNo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 smtClean="0">
                <a:latin typeface="+mj-lt"/>
              </a:rPr>
              <a:t>SNo</a:t>
            </a:r>
            <a:r>
              <a:rPr lang="en-US" b="1" dirty="0">
                <a:latin typeface="+mj-lt"/>
              </a:rPr>
              <a:t>)		</a:t>
            </a:r>
            <a:r>
              <a:rPr lang="en-US" b="1" dirty="0">
                <a:solidFill>
                  <a:srgbClr val="00B050"/>
                </a:solidFill>
                <a:latin typeface="+mj-lt"/>
              </a:rPr>
              <a:t>3NF</a:t>
            </a:r>
          </a:p>
          <a:p>
            <a:r>
              <a:rPr lang="en-US" b="1" dirty="0" smtClean="0">
                <a:latin typeface="+mj-lt"/>
              </a:rPr>
              <a:t>    ORDER_DETAILS</a:t>
            </a:r>
            <a:r>
              <a:rPr lang="en-US" b="1" u="sng" dirty="0" smtClean="0">
                <a:latin typeface="+mj-lt"/>
              </a:rPr>
              <a:t>(</a:t>
            </a:r>
            <a:r>
              <a:rPr lang="en-US" b="1" u="sng" dirty="0" err="1" smtClean="0">
                <a:latin typeface="+mj-lt"/>
              </a:rPr>
              <a:t>OrderNo</a:t>
            </a:r>
            <a:r>
              <a:rPr lang="en-US" b="1" dirty="0">
                <a:latin typeface="+mj-lt"/>
              </a:rPr>
              <a:t>, </a:t>
            </a:r>
            <a:r>
              <a:rPr lang="en-US" b="1" u="sng" dirty="0" err="1">
                <a:latin typeface="+mj-lt"/>
              </a:rPr>
              <a:t>PNo</a:t>
            </a:r>
            <a:r>
              <a:rPr lang="en-US" b="1" dirty="0">
                <a:latin typeface="+mj-lt"/>
              </a:rPr>
              <a:t>, </a:t>
            </a:r>
            <a:r>
              <a:rPr lang="en-US" b="1" dirty="0" err="1">
                <a:latin typeface="+mj-lt"/>
              </a:rPr>
              <a:t>BuyNum</a:t>
            </a:r>
            <a:r>
              <a:rPr lang="en-US" b="1" dirty="0">
                <a:latin typeface="+mj-lt"/>
              </a:rPr>
              <a:t>)	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3NF</a:t>
            </a:r>
          </a:p>
          <a:p>
            <a:endParaRPr lang="en-US" b="1" dirty="0">
              <a:latin typeface="+mj-lt"/>
            </a:endParaRPr>
          </a:p>
          <a:p>
            <a:r>
              <a:rPr lang="th-TH" b="1" dirty="0">
                <a:latin typeface="+mj-lt"/>
              </a:rPr>
              <a:t>	เมื่อพิจารณา</a:t>
            </a:r>
            <a:r>
              <a:rPr lang="th-TH" b="1" dirty="0" err="1">
                <a:latin typeface="+mj-lt"/>
              </a:rPr>
              <a:t>รีเล</a:t>
            </a:r>
            <a:r>
              <a:rPr lang="th-TH" b="1" dirty="0">
                <a:latin typeface="+mj-lt"/>
              </a:rPr>
              <a:t>ชันที่ได้ทั้ง 2 </a:t>
            </a:r>
            <a:r>
              <a:rPr lang="th-TH" b="1" dirty="0" err="1">
                <a:latin typeface="+mj-lt"/>
              </a:rPr>
              <a:t>รีเล</a:t>
            </a:r>
            <a:r>
              <a:rPr lang="th-TH" b="1" dirty="0">
                <a:latin typeface="+mj-lt"/>
              </a:rPr>
              <a:t>ชันแล้ว</a:t>
            </a:r>
            <a:r>
              <a:rPr lang="th-TH" b="1" dirty="0" err="1">
                <a:latin typeface="+mj-lt"/>
              </a:rPr>
              <a:t>รีเล</a:t>
            </a:r>
            <a:r>
              <a:rPr lang="th-TH" b="1" dirty="0" smtClean="0">
                <a:latin typeface="+mj-lt"/>
              </a:rPr>
              <a:t>ชัน</a:t>
            </a:r>
          </a:p>
          <a:p>
            <a:r>
              <a:rPr lang="th-TH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ORDER </a:t>
            </a:r>
            <a:r>
              <a:rPr lang="th-TH" b="1" dirty="0">
                <a:latin typeface="+mj-lt"/>
              </a:rPr>
              <a:t>กับ </a:t>
            </a:r>
            <a:r>
              <a:rPr lang="en-US" b="1" dirty="0">
                <a:latin typeface="+mj-lt"/>
              </a:rPr>
              <a:t>ORDER_DETAILS </a:t>
            </a:r>
            <a:r>
              <a:rPr lang="th-TH" b="1" dirty="0">
                <a:latin typeface="+mj-lt"/>
              </a:rPr>
              <a:t>เป็น </a:t>
            </a:r>
            <a:r>
              <a:rPr lang="th-TH" sz="3600" b="1" dirty="0">
                <a:latin typeface="+mj-lt"/>
              </a:rPr>
              <a:t>3</a:t>
            </a:r>
            <a:r>
              <a:rPr lang="en-US" b="1" dirty="0">
                <a:latin typeface="+mj-lt"/>
              </a:rPr>
              <a:t>NF </a:t>
            </a:r>
            <a:r>
              <a:rPr lang="th-TH" b="1" dirty="0">
                <a:latin typeface="+mj-lt"/>
              </a:rPr>
              <a:t>เรียบร้อยแล้ว</a:t>
            </a:r>
            <a:endParaRPr lang="en-US" b="1" dirty="0">
              <a:latin typeface="+mj-lt"/>
            </a:endParaRPr>
          </a:p>
          <a:p>
            <a:endParaRPr lang="th-TH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637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Autofit/>
          </a:bodyPr>
          <a:lstStyle/>
          <a:p>
            <a:r>
              <a:rPr lang="th-TH" sz="2800" b="1">
                <a:cs typeface="+mn-cs"/>
              </a:rPr>
              <a:t>ความซ้ำซ้อนและข้อผิดพลาดจากการปรับปรุง</a:t>
            </a:r>
            <a:r>
              <a:rPr lang="th-TH" sz="2800" b="1" smtClean="0">
                <a:cs typeface="+mn-cs"/>
              </a:rPr>
              <a:t>ข้อมูล</a:t>
            </a:r>
            <a:br>
              <a:rPr lang="th-TH" sz="2800" b="1" smtClean="0">
                <a:cs typeface="+mn-cs"/>
              </a:rPr>
            </a:br>
            <a:r>
              <a:rPr lang="th-TH" sz="2800" b="1"/>
              <a:t>(</a:t>
            </a:r>
            <a:r>
              <a:rPr lang="en-US" sz="2800" b="1"/>
              <a:t>Data Redundancy and Update Anomalies</a:t>
            </a:r>
            <a:r>
              <a:rPr lang="en-US" sz="2800" b="1" smtClean="0"/>
              <a:t>)</a:t>
            </a:r>
            <a:endParaRPr lang="th-TH" sz="2800">
              <a:cs typeface="+mn-cs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339422"/>
              </p:ext>
            </p:extLst>
          </p:nvPr>
        </p:nvGraphicFramePr>
        <p:xfrm>
          <a:off x="395537" y="1988840"/>
          <a:ext cx="8496944" cy="309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1199"/>
                <a:gridCol w="1555495"/>
                <a:gridCol w="1184744"/>
                <a:gridCol w="1037913"/>
                <a:gridCol w="1008547"/>
                <a:gridCol w="2419046"/>
              </a:tblGrid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000" b="1" u="sng" dirty="0">
                          <a:effectLst/>
                          <a:cs typeface="+mn-cs"/>
                        </a:rPr>
                        <a:t>รหัสพนักงาน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cs typeface="+mn-cs"/>
                        </a:rPr>
                        <a:t>ชื่อพนักงาน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cs typeface="+mn-cs"/>
                        </a:rPr>
                        <a:t>ตำแหน่ง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cs typeface="+mn-cs"/>
                        </a:rPr>
                        <a:t>เงินเดือน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cs typeface="+mn-cs"/>
                        </a:rPr>
                        <a:t>รหัสสาขา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2000" b="1">
                          <a:effectLst/>
                          <a:cs typeface="+mn-cs"/>
                        </a:rPr>
                        <a:t>ที่อยู่สาขา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th-TH" sz="2400" b="1" dirty="0" smtClean="0">
                          <a:effectLst/>
                          <a:latin typeface="Calibri" panose="020F0502020204030204" pitchFamily="34" charset="0"/>
                          <a:cs typeface="+mn-cs"/>
                        </a:rPr>
                        <a:t>001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พิทักษ์  นามเมือง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ผู้จัดการ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30000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cs typeface="+mn-cs"/>
                        </a:rPr>
                        <a:t>B</a:t>
                      </a:r>
                      <a:r>
                        <a:rPr lang="th-TH" sz="2400" b="1" dirty="0" smtClean="0">
                          <a:effectLst/>
                          <a:cs typeface="+mn-cs"/>
                        </a:rPr>
                        <a:t>005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cs typeface="+mn-cs"/>
                        </a:rPr>
                        <a:t>21 </a:t>
                      </a:r>
                      <a:r>
                        <a:rPr lang="th-TH" sz="1800" b="1">
                          <a:effectLst/>
                          <a:cs typeface="+mn-cs"/>
                        </a:rPr>
                        <a:t>ถ.ห้วยแก้ว จ.เชียงใหม่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th-TH" sz="2400" b="1" dirty="0" smtClean="0">
                          <a:effectLst/>
                          <a:latin typeface="Calibri" panose="020F0502020204030204" pitchFamily="34" charset="0"/>
                          <a:cs typeface="+mn-cs"/>
                        </a:rPr>
                        <a:t>002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สุ</a:t>
                      </a:r>
                      <a:r>
                        <a:rPr lang="th-TH" sz="1800" b="1" dirty="0" err="1">
                          <a:effectLst/>
                          <a:cs typeface="+mn-cs"/>
                        </a:rPr>
                        <a:t>วิทย์</a:t>
                      </a:r>
                      <a:r>
                        <a:rPr lang="th-TH" sz="1800" b="1" dirty="0">
                          <a:effectLst/>
                          <a:cs typeface="+mn-cs"/>
                        </a:rPr>
                        <a:t>   คง</a:t>
                      </a:r>
                      <a:r>
                        <a:rPr lang="th-TH" sz="1800" b="1" dirty="0" err="1">
                          <a:effectLst/>
                          <a:cs typeface="+mn-cs"/>
                        </a:rPr>
                        <a:t>ภักดิ์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ผู้ช่วย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12000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cs typeface="+mn-cs"/>
                        </a:rPr>
                        <a:t>B</a:t>
                      </a:r>
                      <a:r>
                        <a:rPr lang="th-TH" sz="2400" b="1" dirty="0" smtClean="0">
                          <a:effectLst/>
                          <a:cs typeface="+mn-cs"/>
                        </a:rPr>
                        <a:t>003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14 ถ.ลาดพร้าว จ.กรุงเทพฯ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th-TH" sz="2400" b="1" dirty="0" smtClean="0">
                          <a:effectLst/>
                          <a:latin typeface="Calibri" panose="020F0502020204030204" pitchFamily="34" charset="0"/>
                          <a:cs typeface="+mn-cs"/>
                        </a:rPr>
                        <a:t>003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สุนิสา   สายใจ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บัญชี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18000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cs typeface="+mn-cs"/>
                        </a:rPr>
                        <a:t>B</a:t>
                      </a:r>
                      <a:r>
                        <a:rPr lang="th-TH" sz="2400" b="1" dirty="0" smtClean="0">
                          <a:effectLst/>
                          <a:cs typeface="+mn-cs"/>
                        </a:rPr>
                        <a:t>003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14 ถ.ลาดพร้าว จ.กรุงเทพฯ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th-TH" sz="2400" b="1" dirty="0" smtClean="0">
                          <a:effectLst/>
                          <a:latin typeface="Calibri" panose="020F0502020204030204" pitchFamily="34" charset="0"/>
                          <a:cs typeface="+mn-cs"/>
                        </a:rPr>
                        <a:t>004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สำเร็จ  นามพิมล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ผู้ช่วย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10000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cs typeface="+mn-cs"/>
                        </a:rPr>
                        <a:t>B</a:t>
                      </a:r>
                      <a:r>
                        <a:rPr lang="th-TH" sz="2400" b="1" dirty="0" smtClean="0">
                          <a:effectLst/>
                          <a:cs typeface="+mn-cs"/>
                        </a:rPr>
                        <a:t>007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56 ถ.พหลโยธิน จ.ลำปาง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th-TH" sz="2400" b="1" dirty="0" smtClean="0">
                          <a:effectLst/>
                          <a:latin typeface="Calibri" panose="020F0502020204030204" pitchFamily="34" charset="0"/>
                          <a:cs typeface="+mn-cs"/>
                        </a:rPr>
                        <a:t>005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สมศักดิ์ ใจมั่น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ผู้จัดการ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25000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cs typeface="+mn-cs"/>
                        </a:rPr>
                        <a:t>B</a:t>
                      </a:r>
                      <a:r>
                        <a:rPr lang="th-TH" sz="2400" b="1" dirty="0" smtClean="0">
                          <a:effectLst/>
                          <a:cs typeface="+mn-cs"/>
                        </a:rPr>
                        <a:t>003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cs typeface="+mn-cs"/>
                        </a:rPr>
                        <a:t>14 ถ.ลาดพร้าว จ.กรุงเทพฯ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th-TH" sz="2400" b="1" dirty="0" smtClean="0">
                          <a:effectLst/>
                          <a:latin typeface="Calibri" panose="020F0502020204030204" pitchFamily="34" charset="0"/>
                          <a:cs typeface="+mn-cs"/>
                        </a:rPr>
                        <a:t>006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สุวรรณี ประเสริฐ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ผู้ช่วย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cs typeface="+mn-cs"/>
                        </a:rPr>
                        <a:t>15000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cs typeface="+mn-cs"/>
                        </a:rPr>
                        <a:t>B</a:t>
                      </a:r>
                      <a:r>
                        <a:rPr lang="th-TH" sz="2400" b="1" dirty="0" smtClean="0">
                          <a:effectLst/>
                          <a:cs typeface="+mn-cs"/>
                        </a:rPr>
                        <a:t>005</a:t>
                      </a:r>
                      <a:endParaRPr lang="en-US" sz="24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cs typeface="+mn-cs"/>
                        </a:rPr>
                        <a:t>21 </a:t>
                      </a:r>
                      <a:r>
                        <a:rPr lang="th-TH" sz="1800" b="1" dirty="0">
                          <a:effectLst/>
                          <a:cs typeface="+mn-cs"/>
                        </a:rPr>
                        <a:t>ถ.ห้วยแก้ว จ.เชียงใหม่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1650286"/>
            <a:ext cx="150147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altLang="th-TH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</a:rPr>
              <a:t>พนักงาน</a:t>
            </a:r>
            <a:r>
              <a:rPr kumimoji="0" lang="en-US" altLang="th-TH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</a:rPr>
              <a:t>_</a:t>
            </a:r>
            <a:r>
              <a:rPr kumimoji="0" lang="th-TH" altLang="th-TH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</a:rPr>
              <a:t>สาขา</a:t>
            </a:r>
            <a:endParaRPr kumimoji="0" lang="th-TH" altLang="th-TH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2846" y="5201905"/>
            <a:ext cx="81816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 smtClean="0">
                <a:solidFill>
                  <a:srgbClr val="C00000"/>
                </a:solidFill>
              </a:rPr>
              <a:t>การจัดเก็บข้อมูลซ้ำซ้อน ทำให้มีปัญหาต่อไปนี้</a:t>
            </a:r>
          </a:p>
          <a:p>
            <a:r>
              <a:rPr lang="en-US" sz="2000" b="1" dirty="0" smtClean="0"/>
              <a:t>1.</a:t>
            </a:r>
            <a:r>
              <a:rPr lang="th-TH" sz="2000" b="1" dirty="0" smtClean="0"/>
              <a:t>ความ</a:t>
            </a:r>
            <a:r>
              <a:rPr lang="th-TH" sz="2000" b="1" dirty="0"/>
              <a:t>ผิดพลาดจากการเพิ่มข้อมูล (</a:t>
            </a:r>
            <a:r>
              <a:rPr lang="en-US" sz="2000" b="1" dirty="0"/>
              <a:t>Insertion Anomalies</a:t>
            </a:r>
            <a:r>
              <a:rPr lang="en-US" sz="2000" b="1" dirty="0" smtClean="0"/>
              <a:t>)</a:t>
            </a:r>
          </a:p>
          <a:p>
            <a:r>
              <a:rPr lang="en-US" sz="2000" b="1" dirty="0"/>
              <a:t>2</a:t>
            </a:r>
            <a:r>
              <a:rPr lang="th-TH" sz="2000" b="1" dirty="0" smtClean="0"/>
              <a:t>.ความ</a:t>
            </a:r>
            <a:r>
              <a:rPr lang="th-TH" sz="2000" b="1" dirty="0"/>
              <a:t>ผิดพลาดจากการลบข้อมูล (</a:t>
            </a:r>
            <a:r>
              <a:rPr lang="en-US" sz="2000" b="1" dirty="0"/>
              <a:t>Deletion Anomalies</a:t>
            </a:r>
            <a:r>
              <a:rPr lang="en-US" sz="2000" b="1" dirty="0" smtClean="0"/>
              <a:t>)</a:t>
            </a:r>
          </a:p>
          <a:p>
            <a:r>
              <a:rPr lang="en-US" sz="2000" b="1" dirty="0"/>
              <a:t>3</a:t>
            </a:r>
            <a:r>
              <a:rPr lang="th-TH" sz="2000" b="1" dirty="0" smtClean="0"/>
              <a:t>.ความ</a:t>
            </a:r>
            <a:r>
              <a:rPr lang="th-TH" sz="2000" b="1" dirty="0"/>
              <a:t>ผิดพลาดจากการเปลี่ยนแปลงข้อมูล (</a:t>
            </a:r>
            <a:r>
              <a:rPr lang="en-US" sz="2000" b="1" dirty="0"/>
              <a:t>Modification Anomalies</a:t>
            </a:r>
            <a:r>
              <a:rPr lang="en-US" sz="2000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591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08688"/>
          </a:xfrm>
        </p:spPr>
        <p:txBody>
          <a:bodyPr>
            <a:normAutofit/>
          </a:bodyPr>
          <a:lstStyle/>
          <a:p>
            <a:r>
              <a:rPr lang="th-TH" sz="4000" b="1" dirty="0" smtClean="0"/>
              <a:t>สรุประบบฐานข้อมูลซื้อ-</a:t>
            </a:r>
            <a:r>
              <a:rPr lang="th-TH" sz="4000" b="1" smtClean="0"/>
              <a:t>ขายสินค้า มี </a:t>
            </a:r>
            <a:r>
              <a:rPr lang="th-TH" sz="4000" b="1" dirty="0" smtClean="0"/>
              <a:t>6 </a:t>
            </a:r>
            <a:r>
              <a:rPr lang="en-US" sz="4000" b="1" dirty="0" smtClean="0"/>
              <a:t>relation</a:t>
            </a:r>
            <a:endParaRPr lang="th-TH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1566" y="1628800"/>
            <a:ext cx="856895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SALESMAN(</a:t>
            </a:r>
            <a:r>
              <a:rPr lang="en-US" sz="2400" b="1" u="sng" dirty="0" err="1">
                <a:latin typeface="+mj-lt"/>
              </a:rPr>
              <a:t>SNo</a:t>
            </a:r>
            <a:r>
              <a:rPr lang="en-US" sz="2400" b="1" dirty="0">
                <a:latin typeface="+mj-lt"/>
              </a:rPr>
              <a:t>, Name, </a:t>
            </a:r>
            <a:r>
              <a:rPr lang="en-US" sz="2400" b="1" dirty="0" err="1">
                <a:latin typeface="+mj-lt"/>
              </a:rPr>
              <a:t>HNo</a:t>
            </a:r>
            <a:r>
              <a:rPr lang="en-US" sz="2400" b="1" dirty="0">
                <a:latin typeface="+mj-lt"/>
              </a:rPr>
              <a:t>, Place, District, Province, </a:t>
            </a:r>
            <a:r>
              <a:rPr lang="en-US" sz="2400" b="1" dirty="0" err="1">
                <a:latin typeface="+mj-lt"/>
              </a:rPr>
              <a:t>PostCode</a:t>
            </a:r>
            <a:r>
              <a:rPr lang="en-US" sz="2400" b="1" dirty="0">
                <a:latin typeface="+mj-lt"/>
              </a:rPr>
              <a:t>, </a:t>
            </a:r>
            <a:endParaRPr lang="en-US" sz="2400" b="1" dirty="0" smtClean="0"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                      Tel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Comm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CommRate</a:t>
            </a:r>
            <a:r>
              <a:rPr lang="en-US" sz="2400" b="1" dirty="0">
                <a:latin typeface="+mj-lt"/>
              </a:rPr>
              <a:t>)</a:t>
            </a:r>
          </a:p>
          <a:p>
            <a:r>
              <a:rPr lang="en-US" sz="2400" b="1" dirty="0" smtClean="0">
                <a:latin typeface="+mj-lt"/>
              </a:rPr>
              <a:t>CUSTOMER(</a:t>
            </a:r>
            <a:r>
              <a:rPr lang="en-US" sz="2400" b="1" u="sng" dirty="0" err="1" smtClean="0">
                <a:latin typeface="+mj-lt"/>
              </a:rPr>
              <a:t>CNo</a:t>
            </a:r>
            <a:r>
              <a:rPr lang="en-US" sz="2400" b="1" dirty="0">
                <a:latin typeface="+mj-lt"/>
              </a:rPr>
              <a:t>, Name, </a:t>
            </a:r>
            <a:r>
              <a:rPr lang="en-US" sz="2400" b="1" dirty="0" err="1">
                <a:latin typeface="+mj-lt"/>
              </a:rPr>
              <a:t>HNo</a:t>
            </a:r>
            <a:r>
              <a:rPr lang="en-US" sz="2400" b="1" dirty="0">
                <a:latin typeface="+mj-lt"/>
              </a:rPr>
              <a:t>, Place, District, Province, </a:t>
            </a:r>
            <a:r>
              <a:rPr lang="en-US" sz="2400" b="1" dirty="0" err="1">
                <a:latin typeface="+mj-lt"/>
              </a:rPr>
              <a:t>PostCode</a:t>
            </a:r>
            <a:r>
              <a:rPr lang="en-US" sz="2400" b="1" dirty="0">
                <a:latin typeface="+mj-lt"/>
              </a:rPr>
              <a:t>, </a:t>
            </a:r>
            <a:endParaRPr lang="en-US" sz="2400" b="1" dirty="0" smtClean="0"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                      Tel</a:t>
            </a:r>
            <a:r>
              <a:rPr lang="en-US" sz="2400" b="1" dirty="0">
                <a:latin typeface="+mj-lt"/>
              </a:rPr>
              <a:t>, Credit)</a:t>
            </a:r>
          </a:p>
          <a:p>
            <a:r>
              <a:rPr lang="en-US" sz="2400" b="1" dirty="0" smtClean="0">
                <a:latin typeface="+mj-lt"/>
              </a:rPr>
              <a:t>PRODUCT(</a:t>
            </a:r>
            <a:r>
              <a:rPr lang="en-US" sz="2400" b="1" u="sng" dirty="0" err="1" smtClean="0">
                <a:latin typeface="+mj-lt"/>
              </a:rPr>
              <a:t>PNo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PName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Num</a:t>
            </a:r>
            <a:r>
              <a:rPr lang="en-US" sz="2400" b="1" dirty="0">
                <a:latin typeface="+mj-lt"/>
              </a:rPr>
              <a:t>, Price, </a:t>
            </a:r>
            <a:r>
              <a:rPr lang="en-US" sz="2400" b="1" dirty="0" err="1">
                <a:latin typeface="+mj-lt"/>
              </a:rPr>
              <a:t>LStock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KNo</a:t>
            </a:r>
            <a:r>
              <a:rPr lang="en-US" sz="2400" b="1" dirty="0">
                <a:latin typeface="+mj-lt"/>
              </a:rPr>
              <a:t>)</a:t>
            </a:r>
          </a:p>
          <a:p>
            <a:r>
              <a:rPr lang="en-US" sz="2400" b="1" dirty="0" smtClean="0">
                <a:latin typeface="+mj-lt"/>
              </a:rPr>
              <a:t>     </a:t>
            </a:r>
            <a:r>
              <a:rPr lang="en-US" sz="2400" b="1" dirty="0">
                <a:latin typeface="+mj-lt"/>
              </a:rPr>
              <a:t>	</a:t>
            </a:r>
            <a:r>
              <a:rPr lang="en-US" sz="2400" b="1" dirty="0" smtClean="0">
                <a:latin typeface="+mj-lt"/>
              </a:rPr>
              <a:t>     FK  </a:t>
            </a:r>
            <a:r>
              <a:rPr lang="en-US" sz="2400" b="1" dirty="0" err="1">
                <a:latin typeface="+mj-lt"/>
              </a:rPr>
              <a:t>KNo</a:t>
            </a:r>
            <a:r>
              <a:rPr lang="en-US" sz="2400" b="1" dirty="0">
                <a:latin typeface="+mj-lt"/>
              </a:rPr>
              <a:t> -&gt; PRODUCT_KIND</a:t>
            </a:r>
          </a:p>
          <a:p>
            <a:r>
              <a:rPr lang="en-US" sz="2400" b="1" dirty="0" smtClean="0">
                <a:latin typeface="+mj-lt"/>
              </a:rPr>
              <a:t>PRODUCT_KIND(</a:t>
            </a:r>
            <a:r>
              <a:rPr lang="en-US" sz="2400" b="1" u="sng" dirty="0" err="1" smtClean="0">
                <a:latin typeface="+mj-lt"/>
              </a:rPr>
              <a:t>KNo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KName</a:t>
            </a:r>
            <a:r>
              <a:rPr lang="en-US" sz="2400" b="1" dirty="0">
                <a:latin typeface="+mj-lt"/>
              </a:rPr>
              <a:t>)</a:t>
            </a:r>
          </a:p>
          <a:p>
            <a:r>
              <a:rPr lang="en-US" sz="2400" b="1" dirty="0">
                <a:latin typeface="+mj-lt"/>
              </a:rPr>
              <a:t>ORDER(</a:t>
            </a:r>
            <a:r>
              <a:rPr lang="en-US" sz="2400" b="1" u="sng" dirty="0" err="1">
                <a:latin typeface="+mj-lt"/>
              </a:rPr>
              <a:t>OrderNo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BuyDate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CNo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smtClean="0">
                <a:latin typeface="+mj-lt"/>
              </a:rPr>
              <a:t>SNo</a:t>
            </a:r>
            <a:r>
              <a:rPr lang="en-US" sz="2400" b="1" dirty="0">
                <a:latin typeface="+mj-lt"/>
              </a:rPr>
              <a:t>)		</a:t>
            </a:r>
          </a:p>
          <a:p>
            <a:r>
              <a:rPr lang="en-US" sz="2400" b="1" dirty="0" smtClean="0">
                <a:latin typeface="+mj-lt"/>
              </a:rPr>
              <a:t>                  FK  </a:t>
            </a:r>
            <a:r>
              <a:rPr lang="en-US" sz="2400" b="1" dirty="0" err="1">
                <a:latin typeface="+mj-lt"/>
              </a:rPr>
              <a:t>CNo</a:t>
            </a:r>
            <a:r>
              <a:rPr lang="en-US" sz="2400" b="1" dirty="0">
                <a:latin typeface="+mj-lt"/>
              </a:rPr>
              <a:t> -&gt; CUSTOMER</a:t>
            </a:r>
          </a:p>
          <a:p>
            <a:r>
              <a:rPr lang="en-US" sz="2400" b="1" dirty="0" smtClean="0">
                <a:latin typeface="+mj-lt"/>
              </a:rPr>
              <a:t>                  FK  </a:t>
            </a:r>
            <a:r>
              <a:rPr lang="en-US" sz="2400" b="1" dirty="0" err="1">
                <a:latin typeface="+mj-lt"/>
              </a:rPr>
              <a:t>SNo</a:t>
            </a:r>
            <a:r>
              <a:rPr lang="en-US" sz="2400" b="1" dirty="0">
                <a:latin typeface="+mj-lt"/>
              </a:rPr>
              <a:t> -&gt; SALESMAN</a:t>
            </a:r>
          </a:p>
          <a:p>
            <a:r>
              <a:rPr lang="en-US" sz="2400" b="1" dirty="0" smtClean="0">
                <a:latin typeface="+mj-lt"/>
              </a:rPr>
              <a:t>ORDER_DETAILS</a:t>
            </a:r>
            <a:r>
              <a:rPr lang="en-US" sz="2400" b="1" u="sng" dirty="0" smtClean="0">
                <a:latin typeface="+mj-lt"/>
              </a:rPr>
              <a:t>(</a:t>
            </a:r>
            <a:r>
              <a:rPr lang="en-US" sz="2400" b="1" u="sng" dirty="0" err="1" smtClean="0">
                <a:latin typeface="+mj-lt"/>
              </a:rPr>
              <a:t>OrderNo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u="sng" dirty="0" err="1">
                <a:latin typeface="+mj-lt"/>
              </a:rPr>
              <a:t>PNo</a:t>
            </a:r>
            <a:r>
              <a:rPr lang="en-US" sz="2400" b="1" dirty="0">
                <a:latin typeface="+mj-lt"/>
              </a:rPr>
              <a:t>, </a:t>
            </a:r>
            <a:r>
              <a:rPr lang="en-US" sz="2400" b="1" dirty="0" err="1">
                <a:latin typeface="+mj-lt"/>
              </a:rPr>
              <a:t>BuyNum</a:t>
            </a:r>
            <a:r>
              <a:rPr lang="en-US" sz="2400" b="1" dirty="0">
                <a:latin typeface="+mj-lt"/>
              </a:rPr>
              <a:t>)</a:t>
            </a:r>
          </a:p>
          <a:p>
            <a:r>
              <a:rPr lang="th-TH" sz="2400" b="1" dirty="0">
                <a:latin typeface="+mj-lt"/>
              </a:rPr>
              <a:t>	</a:t>
            </a:r>
            <a:r>
              <a:rPr lang="th-TH" sz="2400" b="1" dirty="0" smtClean="0">
                <a:latin typeface="+mj-lt"/>
              </a:rPr>
              <a:t>    </a:t>
            </a:r>
            <a:r>
              <a:rPr lang="en-US" sz="2400" b="1" dirty="0" smtClean="0">
                <a:latin typeface="+mj-lt"/>
              </a:rPr>
              <a:t>FK  </a:t>
            </a:r>
            <a:r>
              <a:rPr lang="en-US" sz="2400" b="1" dirty="0" err="1">
                <a:latin typeface="+mj-lt"/>
              </a:rPr>
              <a:t>OrderNo</a:t>
            </a:r>
            <a:r>
              <a:rPr lang="en-US" sz="2400" b="1" dirty="0">
                <a:latin typeface="+mj-lt"/>
              </a:rPr>
              <a:t> -&gt; ORDER</a:t>
            </a:r>
          </a:p>
          <a:p>
            <a:r>
              <a:rPr lang="th-TH" sz="2400" b="1" dirty="0">
                <a:latin typeface="+mj-lt"/>
              </a:rPr>
              <a:t>	</a:t>
            </a:r>
            <a:r>
              <a:rPr lang="th-TH" sz="2400" b="1" dirty="0" smtClean="0">
                <a:latin typeface="+mj-lt"/>
              </a:rPr>
              <a:t>    </a:t>
            </a:r>
            <a:r>
              <a:rPr lang="en-US" sz="2400" b="1" dirty="0" smtClean="0">
                <a:latin typeface="+mj-lt"/>
              </a:rPr>
              <a:t>FK  </a:t>
            </a:r>
            <a:r>
              <a:rPr lang="en-US" sz="2400" b="1" dirty="0" err="1">
                <a:latin typeface="+mj-lt"/>
              </a:rPr>
              <a:t>PNo</a:t>
            </a:r>
            <a:r>
              <a:rPr lang="en-US" sz="2400" b="1" dirty="0">
                <a:latin typeface="+mj-lt"/>
              </a:rPr>
              <a:t> -&gt; PRODUCT</a:t>
            </a:r>
            <a:endParaRPr lang="th-TH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150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th-TH" b="1">
                <a:cs typeface="+mn-cs"/>
              </a:rPr>
              <a:t>ฟังก์ชันการขึ้นต่อ</a:t>
            </a:r>
            <a:r>
              <a:rPr lang="th-TH" b="1" smtClean="0">
                <a:cs typeface="+mn-cs"/>
              </a:rPr>
              <a:t>กัน</a:t>
            </a:r>
            <a:r>
              <a:rPr lang="th-TH" b="1" smtClean="0"/>
              <a:t/>
            </a:r>
            <a:br>
              <a:rPr lang="th-TH" b="1" smtClean="0"/>
            </a:br>
            <a:r>
              <a:rPr lang="th-TH" b="1" smtClean="0"/>
              <a:t>(</a:t>
            </a:r>
            <a:r>
              <a:rPr lang="en-US" sz="4000" b="1"/>
              <a:t>Functional Dependencies : FD</a:t>
            </a:r>
            <a:r>
              <a:rPr lang="en-US" sz="4000" b="1" smtClean="0"/>
              <a:t>)</a:t>
            </a:r>
            <a:endParaRPr lang="th-TH" sz="440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528392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2800" b="1" dirty="0">
                <a:solidFill>
                  <a:srgbClr val="0070C0"/>
                </a:solidFill>
              </a:rPr>
              <a:t>ฟังก์ชันการขึ้นต่อกันต่อกัน </a:t>
            </a:r>
            <a:r>
              <a:rPr lang="th-TH" sz="2800" b="1" dirty="0"/>
              <a:t>หมายถึง การที่ค่าของ</a:t>
            </a:r>
            <a:r>
              <a:rPr lang="th-TH" sz="2800" b="1" dirty="0" smtClean="0"/>
              <a:t>แอ</a:t>
            </a:r>
            <a:r>
              <a:rPr lang="th-TH" sz="2800" b="1" dirty="0" err="1" smtClean="0"/>
              <a:t>ตทริ</a:t>
            </a:r>
            <a:r>
              <a:rPr lang="th-TH" sz="2800" b="1" dirty="0" err="1"/>
              <a:t>บิวต์</a:t>
            </a:r>
            <a:r>
              <a:rPr lang="th-TH" sz="2800" b="1" dirty="0" smtClean="0"/>
              <a:t>หรือกลุ่มแอ</a:t>
            </a:r>
            <a:r>
              <a:rPr lang="th-TH" sz="2800" b="1" dirty="0" err="1" smtClean="0"/>
              <a:t>ตทริ</a:t>
            </a:r>
            <a:r>
              <a:rPr lang="th-TH" sz="2800" b="1" dirty="0" err="1"/>
              <a:t>บิวต์</a:t>
            </a:r>
            <a:r>
              <a:rPr lang="th-TH" sz="2800" b="1" dirty="0"/>
              <a:t>หนึ่งสามารถจะไประบุค่าของแอ</a:t>
            </a:r>
            <a:r>
              <a:rPr lang="th-TH" sz="2800" b="1" dirty="0" err="1" smtClean="0"/>
              <a:t>ตทริ</a:t>
            </a:r>
            <a:r>
              <a:rPr lang="th-TH" sz="2800" b="1" dirty="0" err="1"/>
              <a:t>บิวต์</a:t>
            </a:r>
            <a:r>
              <a:rPr lang="th-TH" sz="2800" b="1" dirty="0"/>
              <a:t>ตัวอื่นๆ </a:t>
            </a:r>
            <a:r>
              <a:rPr lang="th-TH" sz="2800" b="1" dirty="0" smtClean="0"/>
              <a:t>ใน</a:t>
            </a:r>
            <a:r>
              <a:rPr lang="th-TH" sz="2800" b="1" dirty="0" err="1"/>
              <a:t>ทัปเพิล</a:t>
            </a:r>
            <a:r>
              <a:rPr lang="th-TH" sz="2800" b="1" dirty="0"/>
              <a:t>เดียวกันของ</a:t>
            </a:r>
            <a:r>
              <a:rPr lang="th-TH" sz="2800" b="1" dirty="0" err="1"/>
              <a:t>รีเล</a:t>
            </a:r>
            <a:r>
              <a:rPr lang="th-TH" sz="2800" b="1" dirty="0"/>
              <a:t>ชัน</a:t>
            </a:r>
            <a:r>
              <a:rPr lang="th-TH" sz="2800" b="1" dirty="0" smtClean="0"/>
              <a:t>ได้</a:t>
            </a:r>
          </a:p>
          <a:p>
            <a:r>
              <a:rPr lang="th-TH" sz="2800" b="1" dirty="0"/>
              <a:t>แอ</a:t>
            </a:r>
            <a:r>
              <a:rPr lang="th-TH" sz="2800" b="1" dirty="0" err="1" smtClean="0"/>
              <a:t>ตทริ</a:t>
            </a:r>
            <a:r>
              <a:rPr lang="th-TH" sz="2800" b="1" dirty="0" err="1"/>
              <a:t>บิวต์</a:t>
            </a:r>
            <a:r>
              <a:rPr lang="th-TH" sz="2800" b="1" dirty="0"/>
              <a:t>ที่เป็นตัวระบุค่าจะเรียกว่า </a:t>
            </a:r>
            <a:r>
              <a:rPr lang="en-US" sz="2800" b="1" dirty="0"/>
              <a:t>Determinant </a:t>
            </a:r>
            <a:r>
              <a:rPr lang="th-TH" sz="2800" b="1" dirty="0"/>
              <a:t>ในขณะ</a:t>
            </a:r>
            <a:r>
              <a:rPr lang="th-TH" sz="2800" b="1" dirty="0" smtClean="0"/>
              <a:t>ที่</a:t>
            </a:r>
            <a:br>
              <a:rPr lang="th-TH" sz="2800" b="1" dirty="0" smtClean="0"/>
            </a:br>
            <a:r>
              <a:rPr lang="th-TH" sz="2800" b="1" dirty="0" smtClean="0"/>
              <a:t>แอ</a:t>
            </a:r>
            <a:r>
              <a:rPr lang="th-TH" sz="2800" b="1" dirty="0" err="1" smtClean="0"/>
              <a:t>ตทริ</a:t>
            </a:r>
            <a:r>
              <a:rPr lang="th-TH" sz="2800" b="1" dirty="0" err="1"/>
              <a:t>บิวต์</a:t>
            </a:r>
            <a:r>
              <a:rPr lang="th-TH" sz="2800" b="1" dirty="0"/>
              <a:t>ที่ถูกระบุค่าจะเรียกว่า </a:t>
            </a:r>
            <a:r>
              <a:rPr lang="en-US" sz="2800" b="1" dirty="0"/>
              <a:t>Dependent</a:t>
            </a:r>
          </a:p>
          <a:p>
            <a:pPr marL="0" indent="0">
              <a:buNone/>
            </a:pPr>
            <a:endParaRPr lang="th-TH" sz="2800" b="1" dirty="0"/>
          </a:p>
        </p:txBody>
      </p:sp>
    </p:spTree>
    <p:extLst>
      <p:ext uri="{BB962C8B-B14F-4D97-AF65-F5344CB8AC3E}">
        <p14:creationId xmlns:p14="http://schemas.microsoft.com/office/powerpoint/2010/main" val="348558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124743"/>
            <a:ext cx="85583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>
                <a:solidFill>
                  <a:srgbClr val="C00000"/>
                </a:solidFill>
              </a:rPr>
              <a:t>ตัวอย่าง</a:t>
            </a:r>
            <a:r>
              <a:rPr lang="th-TH" sz="3200" dirty="0"/>
              <a:t> </a:t>
            </a:r>
            <a:r>
              <a:rPr lang="th-TH" sz="3200" b="1" dirty="0"/>
              <a:t>เช่น สมมติว่า ให้ </a:t>
            </a:r>
            <a:r>
              <a:rPr lang="en-US" sz="3200" b="1" dirty="0"/>
              <a:t>A </a:t>
            </a:r>
            <a:r>
              <a:rPr lang="th-TH" sz="3200" b="1" dirty="0"/>
              <a:t>และ </a:t>
            </a:r>
            <a:r>
              <a:rPr lang="en-US" sz="3200" b="1" dirty="0"/>
              <a:t>B </a:t>
            </a:r>
            <a:r>
              <a:rPr lang="th-TH" sz="3200" b="1" dirty="0"/>
              <a:t>คือแอ</a:t>
            </a:r>
            <a:r>
              <a:rPr lang="th-TH" sz="3200" b="1" dirty="0" err="1" smtClean="0"/>
              <a:t>ตทริ</a:t>
            </a:r>
            <a:r>
              <a:rPr lang="th-TH" sz="3200" b="1" dirty="0" err="1"/>
              <a:t>บิวต์</a:t>
            </a:r>
            <a:r>
              <a:rPr lang="th-TH" sz="3200" b="1" dirty="0"/>
              <a:t>ของ</a:t>
            </a:r>
            <a:r>
              <a:rPr lang="th-TH" sz="3200" b="1" dirty="0" err="1"/>
              <a:t>รีเล</a:t>
            </a:r>
            <a:r>
              <a:rPr lang="th-TH" sz="3200" b="1" dirty="0"/>
              <a:t>ชัน </a:t>
            </a:r>
            <a:r>
              <a:rPr lang="en-US" sz="3200" b="1" dirty="0" smtClean="0"/>
              <a:t>R</a:t>
            </a:r>
            <a:br>
              <a:rPr lang="en-US" sz="3200" b="1" dirty="0" smtClean="0"/>
            </a:br>
            <a:r>
              <a:rPr lang="th-TH" sz="3200" b="1" dirty="0" err="1" smtClean="0"/>
              <a:t>แอตต</a:t>
            </a:r>
            <a:r>
              <a:rPr lang="th-TH" sz="3200" b="1" dirty="0"/>
              <a:t>ริ</a:t>
            </a:r>
            <a:r>
              <a:rPr lang="th-TH" sz="3200" b="1" dirty="0" err="1"/>
              <a:t>บิวต์</a:t>
            </a:r>
            <a:r>
              <a:rPr lang="th-TH" sz="3200" b="1" dirty="0"/>
              <a:t> </a:t>
            </a:r>
            <a:r>
              <a:rPr lang="en-US" sz="3200" b="1" dirty="0"/>
              <a:t>B </a:t>
            </a:r>
            <a:r>
              <a:rPr lang="th-TH" sz="3200" b="1" dirty="0" smtClean="0"/>
              <a:t>เป็น</a:t>
            </a:r>
            <a:r>
              <a:rPr lang="th-TH" sz="3200" b="1" dirty="0"/>
              <a:t>ฟังก์ชันที่ขึ้นอยู่กับ</a:t>
            </a:r>
            <a:r>
              <a:rPr lang="th-TH" sz="3200" b="1" dirty="0" err="1"/>
              <a:t>แอตต</a:t>
            </a:r>
            <a:r>
              <a:rPr lang="th-TH" sz="3200" b="1" dirty="0"/>
              <a:t>ริ</a:t>
            </a:r>
            <a:r>
              <a:rPr lang="th-TH" sz="3200" b="1" dirty="0" err="1"/>
              <a:t>บิวต์</a:t>
            </a:r>
            <a:r>
              <a:rPr lang="th-TH" sz="3200" b="1" dirty="0"/>
              <a:t> </a:t>
            </a:r>
            <a:r>
              <a:rPr lang="en-US" sz="3200" b="1" dirty="0"/>
              <a:t>A </a:t>
            </a:r>
            <a:r>
              <a:rPr lang="th-TH" sz="3200" b="1" dirty="0" smtClean="0"/>
              <a:t/>
            </a:r>
            <a:br>
              <a:rPr lang="th-TH" sz="3200" b="1" dirty="0" smtClean="0"/>
            </a:br>
            <a:r>
              <a:rPr lang="th-TH" sz="3200" b="1" dirty="0" smtClean="0"/>
              <a:t>สามารถ</a:t>
            </a:r>
            <a:r>
              <a:rPr lang="th-TH" sz="3200" b="1" dirty="0"/>
              <a:t>เขียนในอยู่ในรูปแบบสัญลักษณ์ได้</a:t>
            </a:r>
            <a:r>
              <a:rPr lang="th-TH" sz="3200" b="1" dirty="0" smtClean="0"/>
              <a:t>ว่า  </a:t>
            </a:r>
            <a:r>
              <a:rPr lang="th-TH" sz="3200" dirty="0" smtClean="0"/>
              <a:t> </a:t>
            </a:r>
            <a:r>
              <a:rPr lang="en-US" sz="3200" dirty="0"/>
              <a:t>A </a:t>
            </a:r>
            <a:r>
              <a:rPr lang="en-US" sz="3200" dirty="0">
                <a:sym typeface="Wingdings"/>
              </a:rPr>
              <a:t></a:t>
            </a:r>
            <a:r>
              <a:rPr lang="en-US" sz="3200" dirty="0"/>
              <a:t> </a:t>
            </a:r>
            <a:r>
              <a:rPr lang="en-US" sz="3200" dirty="0" smtClean="0"/>
              <a:t>B</a:t>
            </a:r>
            <a:endParaRPr lang="en-US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2924944"/>
            <a:ext cx="7171997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11560" y="4581128"/>
            <a:ext cx="741196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/>
              <a:t>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 </a:t>
            </a:r>
            <a:r>
              <a:rPr lang="en-US" b="1" dirty="0"/>
              <a:t>A </a:t>
            </a:r>
            <a:r>
              <a:rPr lang="th-TH" b="1" dirty="0"/>
              <a:t>สามารถระบุค่าของแอ</a:t>
            </a:r>
            <a:r>
              <a:rPr lang="th-TH" b="1" dirty="0" err="1" smtClean="0"/>
              <a:t>ตทริ</a:t>
            </a:r>
            <a:r>
              <a:rPr lang="th-TH" b="1" dirty="0" err="1"/>
              <a:t>บิวต์</a:t>
            </a:r>
            <a:r>
              <a:rPr lang="th-TH" b="1" dirty="0"/>
              <a:t> </a:t>
            </a:r>
            <a:r>
              <a:rPr lang="en-US" b="1" dirty="0"/>
              <a:t>B </a:t>
            </a:r>
            <a:r>
              <a:rPr lang="th-TH" b="1" dirty="0" smtClean="0"/>
              <a:t>ได้หมายความ</a:t>
            </a:r>
            <a:r>
              <a:rPr lang="th-TH" b="1" dirty="0"/>
              <a:t>ว่า</a:t>
            </a:r>
            <a:endParaRPr lang="en-US" b="1" dirty="0"/>
          </a:p>
          <a:p>
            <a:r>
              <a:rPr lang="th-TH" b="1" dirty="0"/>
              <a:t>		</a:t>
            </a:r>
            <a:r>
              <a:rPr lang="en-US" b="1" dirty="0"/>
              <a:t>A </a:t>
            </a:r>
            <a:r>
              <a:rPr lang="th-TH" b="1" dirty="0"/>
              <a:t>เป็น </a:t>
            </a:r>
            <a:r>
              <a:rPr lang="en-US" b="1" dirty="0"/>
              <a:t>Determinant </a:t>
            </a:r>
            <a:r>
              <a:rPr lang="th-TH" b="1" dirty="0"/>
              <a:t>ของ </a:t>
            </a:r>
            <a:r>
              <a:rPr lang="en-US" b="1" dirty="0"/>
              <a:t>B</a:t>
            </a:r>
          </a:p>
          <a:p>
            <a:r>
              <a:rPr lang="en-US" b="1" dirty="0"/>
              <a:t>		B </a:t>
            </a:r>
            <a:r>
              <a:rPr lang="th-TH" b="1" dirty="0"/>
              <a:t>ขึ้นอยู่กับ </a:t>
            </a:r>
            <a:r>
              <a:rPr lang="en-US" b="1" dirty="0" smtClean="0"/>
              <a:t>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788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237" y="764704"/>
            <a:ext cx="4976019" cy="1507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4876" y="2276872"/>
            <a:ext cx="8677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/>
              <a:t>	ตำแหน่ง</a:t>
            </a:r>
            <a:r>
              <a:rPr lang="th-TH" sz="2400" b="1" dirty="0"/>
              <a:t>มีฟังก์ชันการขึ้นอยู่กับรหัสพนักงาน เพราะเมื่อเราระบุค่า</a:t>
            </a:r>
            <a:r>
              <a:rPr lang="th-TH" sz="2400" b="1" dirty="0" smtClean="0"/>
              <a:t>ของแอ</a:t>
            </a:r>
            <a:r>
              <a:rPr lang="th-TH" sz="2400" b="1" dirty="0" err="1" smtClean="0"/>
              <a:t>ตทริบิวต์</a:t>
            </a:r>
            <a:r>
              <a:rPr lang="th-TH" sz="2400" b="1" dirty="0" smtClean="0"/>
              <a:t>รหัส</a:t>
            </a:r>
            <a:r>
              <a:rPr lang="th-TH" sz="2400" b="1" dirty="0"/>
              <a:t>พนักงานค่าใดค่าหนึ่งแล้ว จะสามารถแสดงค่าของตำแหน่ง</a:t>
            </a:r>
            <a:r>
              <a:rPr lang="th-TH" sz="2400" b="1" dirty="0" smtClean="0"/>
              <a:t>ได้เพียง</a:t>
            </a:r>
            <a:r>
              <a:rPr lang="th-TH" sz="2400" b="1" dirty="0"/>
              <a:t>หนึ่งค่า (</a:t>
            </a:r>
            <a:r>
              <a:rPr lang="en-US" sz="2400" b="1" dirty="0"/>
              <a:t>1 : 1) </a:t>
            </a:r>
            <a:r>
              <a:rPr lang="th-TH" sz="2400" b="1" dirty="0" smtClean="0"/>
              <a:t>เขียนแทนด้วย </a:t>
            </a:r>
          </a:p>
          <a:p>
            <a:r>
              <a:rPr lang="th-TH" sz="2400" b="1" dirty="0"/>
              <a:t>	</a:t>
            </a:r>
            <a:r>
              <a:rPr lang="th-TH" sz="2400" b="1" dirty="0" smtClean="0"/>
              <a:t>	รหัส</a:t>
            </a:r>
            <a:r>
              <a:rPr lang="th-TH" sz="2400" b="1" dirty="0"/>
              <a:t>พนักงาน  </a:t>
            </a:r>
            <a:r>
              <a:rPr lang="en-US" sz="2400" b="1" dirty="0">
                <a:sym typeface="Wingdings"/>
              </a:rPr>
              <a:t></a:t>
            </a:r>
            <a:r>
              <a:rPr lang="th-TH" sz="2400" b="1" dirty="0"/>
              <a:t>  </a:t>
            </a:r>
            <a:r>
              <a:rPr lang="th-TH" sz="2400" b="1" dirty="0" smtClean="0"/>
              <a:t>ตำแหน่ง</a:t>
            </a:r>
            <a:endParaRPr lang="en-US" sz="2400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755" y="4005064"/>
            <a:ext cx="5192043" cy="2195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59632" y="6368580"/>
            <a:ext cx="6893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>
                <a:solidFill>
                  <a:srgbClr val="C00000"/>
                </a:solidFill>
              </a:rPr>
              <a:t>รหัสพนักงานไม่ขึ้นอยู่กับตำแหน่งเพราะ 1 ตำแหน่งมีผู้จัดการได้หลายคน</a:t>
            </a:r>
            <a:endParaRPr lang="th-TH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8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/>
              <a:t>Fully Functional Dependency</a:t>
            </a:r>
            <a:endParaRPr lang="th-TH" sz="440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b="1" smtClean="0"/>
              <a:t>ฟังก์ชัน</a:t>
            </a:r>
            <a:r>
              <a:rPr lang="th-TH" b="1"/>
              <a:t>การขึ้นต่อกันแบบ </a:t>
            </a:r>
            <a:r>
              <a:rPr lang="en-US" b="1"/>
              <a:t>Fully </a:t>
            </a:r>
            <a:r>
              <a:rPr lang="th-TH" b="1"/>
              <a:t>เป็นฟังก์ชันการขึ้นต่อกันที่มีตัว </a:t>
            </a:r>
            <a:r>
              <a:rPr lang="en-US" b="1" err="1"/>
              <a:t>Deternimant</a:t>
            </a:r>
            <a:r>
              <a:rPr lang="en-US" b="1"/>
              <a:t> </a:t>
            </a:r>
            <a:r>
              <a:rPr lang="th-TH" b="1"/>
              <a:t>ขนาดเล็กที่สุด ที่สามารถระบุตัว </a:t>
            </a:r>
            <a:r>
              <a:rPr lang="en-US" b="1"/>
              <a:t>Dependent </a:t>
            </a:r>
            <a:r>
              <a:rPr lang="th-TH" b="1"/>
              <a:t>ได้อย่างชัดเจน พิจารณาฟังก์ชันการขึ้นต่อกันต่อไปนี้</a:t>
            </a:r>
            <a:endParaRPr lang="en-US" b="1"/>
          </a:p>
          <a:p>
            <a:pPr marL="0" indent="0">
              <a:buNone/>
            </a:pPr>
            <a:r>
              <a:rPr lang="th-TH" b="1"/>
              <a:t>	</a:t>
            </a:r>
            <a:r>
              <a:rPr lang="en-US" b="1" smtClean="0"/>
              <a:t>fd1   </a:t>
            </a:r>
            <a:r>
              <a:rPr lang="th-TH" b="1"/>
              <a:t>รหัสพนักงาน  </a:t>
            </a:r>
            <a:r>
              <a:rPr lang="en-US" b="1">
                <a:sym typeface="Wingdings"/>
              </a:rPr>
              <a:t></a:t>
            </a:r>
            <a:r>
              <a:rPr lang="th-TH" b="1"/>
              <a:t>  รหัสสาขา</a:t>
            </a:r>
            <a:endParaRPr lang="en-US" b="1"/>
          </a:p>
          <a:p>
            <a:pPr marL="0" indent="0">
              <a:buNone/>
            </a:pPr>
            <a:r>
              <a:rPr lang="th-TH" b="1"/>
              <a:t>	</a:t>
            </a:r>
            <a:r>
              <a:rPr lang="en-US" b="1"/>
              <a:t>fd2   </a:t>
            </a:r>
            <a:r>
              <a:rPr lang="th-TH" b="1"/>
              <a:t>รหัสพนักงาน, ชื่อพนักงาน  </a:t>
            </a:r>
            <a:r>
              <a:rPr lang="en-US" b="1">
                <a:sym typeface="Wingdings"/>
              </a:rPr>
              <a:t></a:t>
            </a:r>
            <a:r>
              <a:rPr lang="th-TH" b="1"/>
              <a:t>  รหัสสาขา</a:t>
            </a:r>
            <a:endParaRPr lang="en-US" b="1"/>
          </a:p>
          <a:p>
            <a:pPr marL="0" indent="0">
              <a:buNone/>
            </a:pPr>
            <a:r>
              <a:rPr lang="th-TH" b="1"/>
              <a:t>	</a:t>
            </a:r>
            <a:r>
              <a:rPr lang="en-US" b="1"/>
              <a:t>fd1 </a:t>
            </a:r>
            <a:r>
              <a:rPr lang="th-TH" b="1" smtClean="0"/>
              <a:t> มี </a:t>
            </a:r>
            <a:r>
              <a:rPr lang="en-US" b="1"/>
              <a:t>Determinant </a:t>
            </a:r>
            <a:r>
              <a:rPr lang="th-TH" b="1"/>
              <a:t>เดียวในการระบุค่า รหัสสาขา</a:t>
            </a:r>
            <a:endParaRPr lang="en-US" b="1"/>
          </a:p>
          <a:p>
            <a:pPr marL="0" indent="0">
              <a:buNone/>
            </a:pPr>
            <a:r>
              <a:rPr lang="th-TH" b="1"/>
              <a:t>	</a:t>
            </a:r>
            <a:r>
              <a:rPr lang="en-US" b="1"/>
              <a:t>fd2 </a:t>
            </a:r>
            <a:r>
              <a:rPr lang="th-TH" b="1" smtClean="0"/>
              <a:t> มี </a:t>
            </a:r>
            <a:r>
              <a:rPr lang="th-TH" b="1"/>
              <a:t>2 </a:t>
            </a:r>
            <a:r>
              <a:rPr lang="en-US" b="1"/>
              <a:t>Determinant </a:t>
            </a:r>
            <a:r>
              <a:rPr lang="th-TH" b="1"/>
              <a:t>ในการระบุค่า รหัสสาขา</a:t>
            </a:r>
            <a:endParaRPr lang="en-US" b="1"/>
          </a:p>
          <a:p>
            <a:pPr marL="0" indent="0">
              <a:buNone/>
            </a:pPr>
            <a:r>
              <a:rPr lang="th-TH" b="1"/>
              <a:t>	</a:t>
            </a:r>
            <a:r>
              <a:rPr lang="th-TH" b="1">
                <a:solidFill>
                  <a:srgbClr val="7030A0"/>
                </a:solidFill>
              </a:rPr>
              <a:t>จึงสรุปได้ว่า </a:t>
            </a:r>
            <a:r>
              <a:rPr lang="en-US" b="1">
                <a:solidFill>
                  <a:srgbClr val="7030A0"/>
                </a:solidFill>
              </a:rPr>
              <a:t>fd1 </a:t>
            </a:r>
            <a:r>
              <a:rPr lang="th-TH" b="1">
                <a:solidFill>
                  <a:srgbClr val="7030A0"/>
                </a:solidFill>
              </a:rPr>
              <a:t>เป็น </a:t>
            </a:r>
            <a:r>
              <a:rPr lang="en-US" b="1">
                <a:solidFill>
                  <a:srgbClr val="7030A0"/>
                </a:solidFill>
              </a:rPr>
              <a:t>Fully Dependency</a:t>
            </a:r>
            <a:r>
              <a:rPr lang="en-US" b="1"/>
              <a:t> </a:t>
            </a:r>
            <a:r>
              <a:rPr lang="th-TH" b="1"/>
              <a:t>เนื่องจากมี </a:t>
            </a:r>
            <a:r>
              <a:rPr lang="en-US" b="1"/>
              <a:t>Determinant </a:t>
            </a:r>
            <a:r>
              <a:rPr lang="th-TH" b="1"/>
              <a:t>ขนาดเล็ก</a:t>
            </a:r>
            <a:r>
              <a:rPr lang="th-TH" b="1" smtClean="0"/>
              <a:t>ที่สุด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3231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b="1">
                <a:cs typeface="+mn-cs"/>
              </a:rPr>
              <a:t>กระบวนการ</a:t>
            </a:r>
            <a:r>
              <a:rPr lang="th-TH" b="1" err="1">
                <a:cs typeface="+mn-cs"/>
              </a:rPr>
              <a:t>นอร์มัลไลเซ</a:t>
            </a:r>
            <a:r>
              <a:rPr lang="th-TH" b="1" smtClean="0">
                <a:cs typeface="+mn-cs"/>
              </a:rPr>
              <a:t>ชัน</a:t>
            </a:r>
            <a:r>
              <a:rPr lang="th-TH" b="1" smtClean="0"/>
              <a:t/>
            </a:r>
            <a:br>
              <a:rPr lang="th-TH" b="1" smtClean="0"/>
            </a:br>
            <a:r>
              <a:rPr lang="th-TH" b="1" smtClean="0"/>
              <a:t>(</a:t>
            </a:r>
            <a:r>
              <a:rPr lang="en-US" sz="4400" b="1"/>
              <a:t>The Normalization Process</a:t>
            </a:r>
            <a:r>
              <a:rPr lang="en-US" sz="4400" b="1" smtClean="0"/>
              <a:t>)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1368152"/>
          </a:xfrm>
        </p:spPr>
        <p:txBody>
          <a:bodyPr>
            <a:normAutofit/>
          </a:bodyPr>
          <a:lstStyle/>
          <a:p>
            <a:r>
              <a:rPr lang="th-TH" b="1"/>
              <a:t>การ</a:t>
            </a:r>
            <a:r>
              <a:rPr lang="th-TH" b="1" err="1"/>
              <a:t>นอร์มัลไลเซ</a:t>
            </a:r>
            <a:r>
              <a:rPr lang="th-TH" b="1"/>
              <a:t>ชัน เป็นเทคนิคที่นำมาใช้วิเคราะห์</a:t>
            </a:r>
            <a:r>
              <a:rPr lang="th-TH" b="1" err="1"/>
              <a:t>รีเล</a:t>
            </a:r>
            <a:r>
              <a:rPr lang="th-TH" b="1"/>
              <a:t>ชันต่างๆ ซึ่งประกอบด้วยชุดของกฎเกณฑ์ต่างๆ ที่สามารถนำมาใช้ทดสอบแต่</a:t>
            </a:r>
            <a:r>
              <a:rPr lang="th-TH" b="1" err="1"/>
              <a:t>ละรีเล</a:t>
            </a:r>
            <a:r>
              <a:rPr lang="th-TH" b="1"/>
              <a:t>ชันให้อยู่ในรูปแบบ</a:t>
            </a:r>
            <a:r>
              <a:rPr lang="th-TH" b="1" err="1"/>
              <a:t>นอร์มัล</a:t>
            </a:r>
            <a:r>
              <a:rPr lang="th-TH" b="1"/>
              <a:t>ฟอร์มที่เหมาะสม </a:t>
            </a:r>
          </a:p>
        </p:txBody>
      </p:sp>
      <p:pic>
        <p:nvPicPr>
          <p:cNvPr id="4" name="รูปภาพ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212976"/>
            <a:ext cx="6120680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0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ไหลเวียน">
  <a:themeElements>
    <a:clrScheme name="ไหลเวียน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ไหลเวียน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ไหลเวียน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418</TotalTime>
  <Words>1525</Words>
  <Application>Microsoft Office PowerPoint</Application>
  <PresentationFormat>นำเสนอทางหน้าจอ (4:3)</PresentationFormat>
  <Paragraphs>353</Paragraphs>
  <Slides>40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40</vt:i4>
      </vt:variant>
    </vt:vector>
  </HeadingPairs>
  <TitlesOfParts>
    <vt:vector size="41" baseType="lpstr">
      <vt:lpstr>ไหลเวียน</vt:lpstr>
      <vt:lpstr>บทที่ 7</vt:lpstr>
      <vt:lpstr>การนอร์มัลไลเซชัน</vt:lpstr>
      <vt:lpstr>นอร์มัลฟอร์มมีทั้งหมด 5 ระดับ</vt:lpstr>
      <vt:lpstr>ความซ้ำซ้อนและข้อผิดพลาดจากการปรับปรุงข้อมูล (Data Redundancy and Update Anomalies)</vt:lpstr>
      <vt:lpstr>ฟังก์ชันการขึ้นต่อกัน (Functional Dependencies : FD)</vt:lpstr>
      <vt:lpstr>งานนำเสนอ PowerPoint</vt:lpstr>
      <vt:lpstr>งานนำเสนอ PowerPoint</vt:lpstr>
      <vt:lpstr>Fully Functional Dependency</vt:lpstr>
      <vt:lpstr>กระบวนการนอร์มัลไลเซชัน (The Normalization Process)</vt:lpstr>
      <vt:lpstr>นอร์มัลฟอร์มระดับที่ 1  (First Normal Form : 1NF)</vt:lpstr>
      <vt:lpstr>งานนำเสนอ PowerPoint</vt:lpstr>
      <vt:lpstr>งานนำเสนอ PowerPoint</vt:lpstr>
      <vt:lpstr>นอร์มัลฟอร์มระดับที่ 2 (Second Normal Form : 2NF)</vt:lpstr>
      <vt:lpstr>งานนำเสนอ PowerPoint</vt:lpstr>
      <vt:lpstr>งานนำเสนอ PowerPoint</vt:lpstr>
      <vt:lpstr>งานนำเสนอ PowerPoint</vt:lpstr>
      <vt:lpstr>นอร์มัลฟอร์มระดับที่ 3  (Third Normal Form : 3NF)</vt:lpstr>
      <vt:lpstr>งานนำเสนอ PowerPoint</vt:lpstr>
      <vt:lpstr>งานนำเสนอ PowerPoint</vt:lpstr>
      <vt:lpstr>งานนำเสนอ PowerPoint</vt:lpstr>
      <vt:lpstr>Boyce-Codd นอร์มัลฟอร์ม (BCNF)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นอร์มัลฟอร์มระดับที่ 4  (Fourth Normal Form : 4NF)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การดีนอร์มัลไลเซชัน (Denormalization)</vt:lpstr>
      <vt:lpstr>ตัวอย่างการนอร์มัลไลเซชัน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สรุประบบฐานข้อมูลซื้อ-ขายสินค้า มี 6 relation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7</dc:title>
  <dc:creator>lenovo</dc:creator>
  <cp:lastModifiedBy>admin</cp:lastModifiedBy>
  <cp:revision>110</cp:revision>
  <dcterms:created xsi:type="dcterms:W3CDTF">2016-10-31T15:16:52Z</dcterms:created>
  <dcterms:modified xsi:type="dcterms:W3CDTF">2023-09-14T11:55:00Z</dcterms:modified>
</cp:coreProperties>
</file>