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CC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65D639F-6711-410D-826C-33DC7D066BCF}" type="datetimeFigureOut">
              <a:rPr lang="th-TH" smtClean="0"/>
              <a:t>19/08/64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9CE9DE0-FB19-4A72-8B72-EBB2B7E08599}" type="slidenum">
              <a:rPr lang="th-TH" smtClean="0"/>
              <a:t>‹#›</a:t>
            </a:fld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5536" y="1340769"/>
            <a:ext cx="7772400" cy="1368152"/>
          </a:xfrm>
        </p:spPr>
        <p:txBody>
          <a:bodyPr/>
          <a:lstStyle/>
          <a:p>
            <a:pPr algn="ctr"/>
            <a:r>
              <a:rPr lang="th-TH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บทที่ </a:t>
            </a:r>
            <a:r>
              <a:rPr lang="th-TH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6</a:t>
            </a:r>
            <a:endParaRPr lang="th-TH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7992888" cy="192596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แบบจำลองอี</a:t>
            </a:r>
            <a:r>
              <a:rPr lang="th-TH" sz="6000" b="1" dirty="0" err="1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อาร์</a:t>
            </a:r>
            <a:endParaRPr lang="en-US" sz="6000" b="1" dirty="0">
              <a:solidFill>
                <a:srgbClr val="0070C0"/>
              </a:solidFill>
              <a:latin typeface="+mn-lt"/>
              <a:cs typeface="EucrosiaUPC" panose="02020603050405020304" pitchFamily="18" charset="-34"/>
            </a:endParaRP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+mn-lt"/>
              </a:rPr>
              <a:t>(The Entity-Relationship 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</a:rPr>
              <a:t>Model</a:t>
            </a: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+mn-lt"/>
              </a:rPr>
              <a:t>: E-R Model)</a:t>
            </a:r>
            <a:endParaRPr lang="en-US" sz="3200" dirty="0">
              <a:solidFill>
                <a:srgbClr val="0070C0"/>
              </a:solidFill>
              <a:latin typeface="+mn-lt"/>
            </a:endParaRPr>
          </a:p>
          <a:p>
            <a:pPr algn="ctr"/>
            <a:endParaRPr lang="th-TH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465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620688"/>
            <a:ext cx="8136904" cy="3456384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>
                <a:solidFill>
                  <a:srgbClr val="006600"/>
                </a:solidFill>
                <a:cs typeface="EucrosiaUPC" panose="02020603050405020304" pitchFamily="18" charset="-34"/>
              </a:rPr>
              <a:t>3</a:t>
            </a:r>
            <a:r>
              <a:rPr lang="en-US" sz="4400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. </a:t>
            </a:r>
            <a:r>
              <a:rPr lang="en-US" sz="4400" dirty="0">
                <a:solidFill>
                  <a:srgbClr val="006600"/>
                </a:solidFill>
                <a:cs typeface="EucrosiaUPC" panose="02020603050405020304" pitchFamily="18" charset="-34"/>
              </a:rPr>
              <a:t>Single-Valued Attribute </a:t>
            </a:r>
            <a:endParaRPr lang="th-TH" sz="4400" dirty="0" smtClean="0">
              <a:solidFill>
                <a:srgbClr val="006600"/>
              </a:solidFill>
              <a:cs typeface="EucrosiaUPC" panose="02020603050405020304" pitchFamily="18" charset="-34"/>
            </a:endParaRPr>
          </a:p>
          <a:p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คือ แอ</a:t>
            </a:r>
            <a:r>
              <a:rPr lang="th-TH" sz="35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5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500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ที่บรรจุค่าเพียงค่าเดียว เช่น </a:t>
            </a: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35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5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5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39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BranchNo</a:t>
            </a:r>
            <a:r>
              <a:rPr lang="en-US" sz="39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, Birthday, Salary</a:t>
            </a:r>
          </a:p>
          <a:p>
            <a:r>
              <a:rPr lang="en-US" sz="4100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4. </a:t>
            </a:r>
            <a:r>
              <a:rPr lang="en-US" sz="4100" dirty="0">
                <a:solidFill>
                  <a:srgbClr val="006600"/>
                </a:solidFill>
                <a:cs typeface="EucrosiaUPC" panose="02020603050405020304" pitchFamily="18" charset="-34"/>
              </a:rPr>
              <a:t>Multivalued Attribute </a:t>
            </a:r>
            <a:endParaRPr lang="th-TH" sz="4100" dirty="0" smtClean="0">
              <a:solidFill>
                <a:srgbClr val="006600"/>
              </a:solidFill>
              <a:cs typeface="EucrosiaUPC" panose="02020603050405020304" pitchFamily="18" charset="-34"/>
            </a:endParaRPr>
          </a:p>
          <a:p>
            <a:r>
              <a:rPr lang="th-TH" sz="35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คือ </a:t>
            </a:r>
            <a:r>
              <a:rPr lang="th-TH" sz="35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35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5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500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ที่สามารถมีหลายค่าได้ เช่น แอ</a:t>
            </a:r>
            <a:r>
              <a:rPr lang="th-TH" sz="35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5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500" dirty="0">
                <a:latin typeface="EucrosiaUPC" panose="02020603050405020304" pitchFamily="18" charset="-34"/>
                <a:cs typeface="EucrosiaUPC" panose="02020603050405020304" pitchFamily="18" charset="-34"/>
              </a:rPr>
              <a:t> ชื่อบุตร </a:t>
            </a: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วุฒิการศึกษา </a:t>
            </a:r>
            <a:r>
              <a:rPr lang="th-TH" sz="39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</a:t>
            </a:r>
            <a:r>
              <a:rPr lang="en-US" sz="39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Degree) </a:t>
            </a: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ใช้วงกลมเส้นคู่</a:t>
            </a:r>
            <a:endParaRPr lang="th-TH" sz="35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3844528"/>
            <a:ext cx="6950705" cy="2680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64088" y="5941153"/>
            <a:ext cx="2958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Multivalued Attribute</a:t>
            </a:r>
            <a:endParaRPr lang="th-TH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9912" y="3717032"/>
            <a:ext cx="3296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Single-Valued Attribute</a:t>
            </a:r>
            <a:endParaRPr lang="th-TH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3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620687"/>
            <a:ext cx="7992888" cy="2736305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006600"/>
                </a:solidFill>
                <a:cs typeface="EucrosiaUPC" panose="02020603050405020304" pitchFamily="18" charset="-34"/>
              </a:rPr>
              <a:t>5</a:t>
            </a:r>
            <a:r>
              <a:rPr lang="en-US" sz="4400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. Derived </a:t>
            </a:r>
            <a:r>
              <a:rPr lang="en-US" sz="4400" dirty="0">
                <a:solidFill>
                  <a:srgbClr val="006600"/>
                </a:solidFill>
                <a:cs typeface="EucrosiaUPC" panose="02020603050405020304" pitchFamily="18" charset="-34"/>
              </a:rPr>
              <a:t>Attribute </a:t>
            </a:r>
            <a:endParaRPr lang="th-TH" sz="4400" dirty="0" smtClean="0">
              <a:solidFill>
                <a:srgbClr val="006600"/>
              </a:solidFill>
              <a:cs typeface="EucrosiaUPC" panose="02020603050405020304" pitchFamily="18" charset="-34"/>
            </a:endParaRPr>
          </a:p>
          <a:p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5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คือ 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คือ แอ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6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ที่ได้จากการ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ประยุกต์แอ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6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อื่นๆ เช่น 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6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 อายุ(</a:t>
            </a:r>
            <a:r>
              <a:rPr lang="en-US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Age</a:t>
            </a:r>
            <a:r>
              <a:rPr lang="en-US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) 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เกิดจาก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การนำปีปัจจุบันลบด้วยปีของ </a:t>
            </a:r>
            <a:r>
              <a:rPr lang="en-US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Birthday 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เขียนแทนด้วยวงกลมเส้นประ</a:t>
            </a:r>
            <a:endParaRPr lang="en-US" sz="3500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26" y="3307926"/>
            <a:ext cx="6486302" cy="2637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24128" y="5253032"/>
            <a:ext cx="2461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Derived Attribute</a:t>
            </a:r>
            <a:endParaRPr lang="th-TH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42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036102" cy="792088"/>
          </a:xfrm>
        </p:spPr>
        <p:txBody>
          <a:bodyPr>
            <a:noAutofit/>
          </a:bodyPr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ความสัมพันธ์ </a:t>
            </a:r>
            <a:r>
              <a:rPr lang="th-TH" sz="44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Relationship)</a:t>
            </a:r>
            <a:endParaRPr lang="th-TH" dirty="0">
              <a:latin typeface="+mn-lt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84784"/>
            <a:ext cx="8075240" cy="1460376"/>
          </a:xfrm>
        </p:spPr>
        <p:txBody>
          <a:bodyPr>
            <a:noAutofit/>
          </a:bodyPr>
          <a:lstStyle/>
          <a:p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คือ ความสัมพันธ์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ระหว่าง</a:t>
            </a:r>
            <a:r>
              <a:rPr lang="th-TH" sz="32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เช่น </a:t>
            </a:r>
          </a:p>
          <a:p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นักศึกษา </a:t>
            </a:r>
            <a:r>
              <a:rPr lang="en-US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&lt;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ลงทะเบียน</a:t>
            </a:r>
            <a:r>
              <a:rPr lang="en-US" sz="2800" dirty="0" smtClean="0">
                <a:cs typeface="EucrosiaUPC" panose="02020603050405020304" pitchFamily="18" charset="-34"/>
              </a:rPr>
              <a:t>(Register)</a:t>
            </a:r>
            <a:r>
              <a:rPr lang="en-US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&gt;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วิชาเรียน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12976"/>
            <a:ext cx="7929335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11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71184" cy="972026"/>
          </a:xfrm>
        </p:spPr>
        <p:txBody>
          <a:bodyPr>
            <a:noAutofit/>
          </a:bodyPr>
          <a:lstStyle/>
          <a:p>
            <a:pPr algn="ctr"/>
            <a:r>
              <a:rPr lang="th-TH" sz="44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44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4400" b="1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44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บนความสัมพันธ์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28946"/>
            <a:ext cx="8463963" cy="347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3728" y="980728"/>
            <a:ext cx="4344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(Attribute on Relationship)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15269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137160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ข้อบังคับบนความสัมพันธ์ </a:t>
            </a:r>
            <a:r>
              <a:rPr lang="en-US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en-US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(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Constraints </a:t>
            </a:r>
            <a:r>
              <a:rPr lang="en-US" sz="3200" b="1" dirty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on Relationship)</a:t>
            </a:r>
            <a:endParaRPr lang="th-TH" sz="4000" dirty="0">
              <a:solidFill>
                <a:srgbClr val="0070C0"/>
              </a:solidFill>
              <a:latin typeface="+mn-lt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752600"/>
            <a:ext cx="8075240" cy="4373563"/>
          </a:xfrm>
        </p:spPr>
        <p:txBody>
          <a:bodyPr>
            <a:normAutofit/>
          </a:bodyPr>
          <a:lstStyle/>
          <a:p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คือ กฎเกณฑ์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ใช้เป็นข้อบังคับเงื่อนไขเพื่อให้การจัดเก็บข้อมูลในฐานข้อมูลเป็นไปอย่างเหมาะสมและมีความถูกต้อง 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มี 2 แบบ คือ</a:t>
            </a:r>
          </a:p>
          <a:p>
            <a:r>
              <a:rPr lang="en-US" sz="3200" dirty="0" smtClean="0"/>
              <a:t>1. </a:t>
            </a:r>
            <a:r>
              <a:rPr lang="en-US" sz="3200" dirty="0"/>
              <a:t>Cardinality </a:t>
            </a:r>
            <a:r>
              <a:rPr lang="en-US" sz="3200" dirty="0" smtClean="0"/>
              <a:t>Constraints</a:t>
            </a:r>
            <a:endParaRPr lang="th-TH" sz="3200" dirty="0" smtClean="0"/>
          </a:p>
          <a:p>
            <a:r>
              <a:rPr lang="en-US" sz="3200" dirty="0" smtClean="0"/>
              <a:t>2. Participation </a:t>
            </a:r>
            <a:r>
              <a:rPr lang="en-US" sz="3200" dirty="0"/>
              <a:t>Constraints</a:t>
            </a:r>
          </a:p>
          <a:p>
            <a:endParaRPr lang="th-TH" sz="32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852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79208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h-TH" sz="3600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ความสัมพันธ์แบบหนึ่งต่อหนึ่ง </a:t>
            </a:r>
            <a:r>
              <a:rPr lang="th-TH" sz="3600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(</a:t>
            </a:r>
            <a:r>
              <a:rPr lang="en-US" sz="3600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1:1) </a:t>
            </a:r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44624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cs typeface="EucrosiaUPC" panose="02020603050405020304" pitchFamily="18" charset="-34"/>
              </a:rPr>
              <a:t>Cardinality </a:t>
            </a:r>
            <a:r>
              <a:rPr lang="en-US" sz="4800" b="1" dirty="0" smtClean="0">
                <a:solidFill>
                  <a:srgbClr val="C00000"/>
                </a:solidFill>
                <a:cs typeface="EucrosiaUPC" panose="02020603050405020304" pitchFamily="18" charset="-34"/>
              </a:rPr>
              <a:t>Constraints</a:t>
            </a:r>
            <a:endParaRPr lang="en-US" sz="4800" dirty="0">
              <a:solidFill>
                <a:srgbClr val="C00000"/>
              </a:solidFill>
              <a:cs typeface="EucrosiaUPC" panose="02020603050405020304" pitchFamily="18" charset="-34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423" y="1556792"/>
            <a:ext cx="6611937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ตัวแทนเนื้อหา 2"/>
          <p:cNvSpPr txBox="1">
            <a:spLocks/>
          </p:cNvSpPr>
          <p:nvPr/>
        </p:nvSpPr>
        <p:spPr>
          <a:xfrm>
            <a:off x="395536" y="2924944"/>
            <a:ext cx="8291264" cy="722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th-TH" sz="3600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ความสัมพันธ์แบบหนึ่งต่อกลุ่ม (</a:t>
            </a:r>
            <a:r>
              <a:rPr lang="en-US" sz="3600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1:M) </a:t>
            </a:r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0" name="ตัวแทนเนื้อหา 2"/>
          <p:cNvSpPr txBox="1">
            <a:spLocks/>
          </p:cNvSpPr>
          <p:nvPr/>
        </p:nvSpPr>
        <p:spPr>
          <a:xfrm>
            <a:off x="377477" y="5013177"/>
            <a:ext cx="8291264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th-TH" sz="3600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ความสัมพันธ์แบบกลุ่มต่อกลุ่ม (</a:t>
            </a:r>
            <a:r>
              <a:rPr lang="en-US" sz="3600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M:N) </a:t>
            </a:r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075" y="5600700"/>
            <a:ext cx="6592887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423" y="3558933"/>
            <a:ext cx="6717703" cy="1454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59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172819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cs typeface="EucrosiaUPC" panose="02020603050405020304" pitchFamily="18" charset="-34"/>
              </a:rPr>
              <a:t>1. Total Participation</a:t>
            </a:r>
          </a:p>
          <a:p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เป็น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การบังคับให้จะต้องมี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ความสัมพันธ์ ใช้เส้นคู่</a:t>
            </a:r>
            <a:endParaRPr lang="th-TH" sz="32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1" y="44624"/>
            <a:ext cx="8126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cs typeface="EucrosiaUPC" panose="02020603050405020304" pitchFamily="18" charset="-34"/>
              </a:rPr>
              <a:t>Participation</a:t>
            </a:r>
            <a:r>
              <a:rPr lang="en-US" sz="4800" b="1" dirty="0" smtClean="0">
                <a:solidFill>
                  <a:srgbClr val="C00000"/>
                </a:solidFill>
                <a:cs typeface="EucrosiaUPC" panose="02020603050405020304" pitchFamily="18" charset="-34"/>
              </a:rPr>
              <a:t> Constraints</a:t>
            </a:r>
            <a:endParaRPr lang="en-US" sz="4800" dirty="0">
              <a:solidFill>
                <a:srgbClr val="C00000"/>
              </a:solidFill>
              <a:cs typeface="EucrosiaUPC" panose="02020603050405020304" pitchFamily="18" charset="-34"/>
            </a:endParaRPr>
          </a:p>
        </p:txBody>
      </p:sp>
      <p:sp>
        <p:nvSpPr>
          <p:cNvPr id="8" name="ตัวแทนเนื้อหา 2"/>
          <p:cNvSpPr txBox="1">
            <a:spLocks/>
          </p:cNvSpPr>
          <p:nvPr/>
        </p:nvSpPr>
        <p:spPr>
          <a:xfrm>
            <a:off x="395536" y="3678645"/>
            <a:ext cx="8291264" cy="722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9" name="ตัวแทนเนื้อหา 2"/>
          <p:cNvSpPr txBox="1">
            <a:spLocks/>
          </p:cNvSpPr>
          <p:nvPr/>
        </p:nvSpPr>
        <p:spPr>
          <a:xfrm>
            <a:off x="375261" y="2672535"/>
            <a:ext cx="8291264" cy="17281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rgbClr val="0070C0"/>
                </a:solidFill>
                <a:cs typeface="EucrosiaUPC" panose="02020603050405020304" pitchFamily="18" charset="-34"/>
              </a:rPr>
              <a:t>2</a:t>
            </a:r>
            <a:r>
              <a:rPr lang="en-US" sz="4000" dirty="0" smtClean="0">
                <a:solidFill>
                  <a:srgbClr val="0070C0"/>
                </a:solidFill>
                <a:cs typeface="EucrosiaUPC" panose="02020603050405020304" pitchFamily="18" charset="-34"/>
              </a:rPr>
              <a:t>. Partial Participation</a:t>
            </a:r>
          </a:p>
          <a:p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เป็นการไม่บังคับว่าจะต้องมีความสัมพันธ์ ใช้เส้นเดี่ยว</a:t>
            </a:r>
            <a:endParaRPr lang="th-TH" sz="32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1" y="4650083"/>
            <a:ext cx="8614683" cy="163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324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521385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6600"/>
                </a:solidFill>
                <a:cs typeface="EucrosiaUPC" panose="02020603050405020304" pitchFamily="18" charset="-34"/>
              </a:rPr>
              <a:t>Constraint </a:t>
            </a:r>
            <a:r>
              <a:rPr lang="th-TH" sz="4000" b="1" dirty="0">
                <a:solidFill>
                  <a:srgbClr val="006600"/>
                </a:solidFill>
                <a:cs typeface="EucrosiaUPC" panose="02020603050405020304" pitchFamily="18" charset="-34"/>
              </a:rPr>
              <a:t>ในรูปแบบของค่าตัวเลข</a:t>
            </a:r>
            <a:r>
              <a:rPr lang="th-TH" sz="40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แบบต่ำสุด</a:t>
            </a:r>
            <a:r>
              <a:rPr lang="th-TH" sz="4000" b="1" dirty="0">
                <a:solidFill>
                  <a:srgbClr val="006600"/>
                </a:solidFill>
                <a:cs typeface="EucrosiaUPC" panose="02020603050405020304" pitchFamily="18" charset="-34"/>
              </a:rPr>
              <a:t>สูงสุด (</a:t>
            </a:r>
            <a:r>
              <a:rPr lang="en-US" sz="4000" b="1" dirty="0">
                <a:solidFill>
                  <a:srgbClr val="006600"/>
                </a:solidFill>
                <a:cs typeface="EucrosiaUPC" panose="02020603050405020304" pitchFamily="18" charset="-34"/>
              </a:rPr>
              <a:t>min, max) </a:t>
            </a:r>
          </a:p>
        </p:txBody>
      </p:sp>
      <p:sp>
        <p:nvSpPr>
          <p:cNvPr id="8" name="ตัวแทนเนื้อหา 2"/>
          <p:cNvSpPr txBox="1">
            <a:spLocks/>
          </p:cNvSpPr>
          <p:nvPr/>
        </p:nvSpPr>
        <p:spPr>
          <a:xfrm>
            <a:off x="395536" y="3678645"/>
            <a:ext cx="8291264" cy="722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9" y="2659280"/>
            <a:ext cx="8691190" cy="1741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437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86261" y="296823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การแปลงความสัมพันธ์แบบกลุ่ม</a:t>
            </a:r>
            <a:r>
              <a:rPr lang="th-TH" sz="3600" b="1" dirty="0">
                <a:solidFill>
                  <a:srgbClr val="006600"/>
                </a:solidFill>
                <a:cs typeface="EucrosiaUPC" panose="02020603050405020304" pitchFamily="18" charset="-34"/>
              </a:rPr>
              <a:t>ต่อกลุ่ม </a:t>
            </a:r>
            <a:r>
              <a:rPr lang="en-US" sz="3200" b="1" dirty="0">
                <a:solidFill>
                  <a:srgbClr val="006600"/>
                </a:solidFill>
                <a:cs typeface="EucrosiaUPC" panose="02020603050405020304" pitchFamily="18" charset="-34"/>
              </a:rPr>
              <a:t>(</a:t>
            </a:r>
            <a:r>
              <a:rPr lang="en-US" sz="32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M:N ) </a:t>
            </a:r>
            <a:r>
              <a:rPr lang="th-TH" sz="36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เป็น หนึ่งต่อกลุ่ม </a:t>
            </a:r>
            <a:r>
              <a:rPr lang="en-US" sz="32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(1:M)</a:t>
            </a:r>
            <a:r>
              <a:rPr lang="th-TH" sz="32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 </a:t>
            </a:r>
            <a:endParaRPr lang="en-US" sz="3200" b="1" dirty="0">
              <a:solidFill>
                <a:srgbClr val="006600"/>
              </a:solidFill>
              <a:cs typeface="EucrosiaUPC" panose="02020603050405020304" pitchFamily="18" charset="-34"/>
            </a:endParaRPr>
          </a:p>
        </p:txBody>
      </p:sp>
      <p:sp>
        <p:nvSpPr>
          <p:cNvPr id="8" name="ตัวแทนเนื้อหา 2"/>
          <p:cNvSpPr txBox="1">
            <a:spLocks/>
          </p:cNvSpPr>
          <p:nvPr/>
        </p:nvSpPr>
        <p:spPr>
          <a:xfrm>
            <a:off x="395536" y="3678645"/>
            <a:ext cx="8291264" cy="722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85" y="1798242"/>
            <a:ext cx="7874965" cy="44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949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แทนเนื้อหา 2"/>
          <p:cNvSpPr txBox="1">
            <a:spLocks/>
          </p:cNvSpPr>
          <p:nvPr/>
        </p:nvSpPr>
        <p:spPr>
          <a:xfrm>
            <a:off x="395536" y="3678645"/>
            <a:ext cx="8291264" cy="722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h-TH" sz="36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560221" cy="5256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409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18805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E-R M</a:t>
            </a:r>
            <a:r>
              <a:rPr lang="en-US" cap="none" dirty="0" smtClean="0">
                <a:solidFill>
                  <a:srgbClr val="0070C0"/>
                </a:solidFill>
              </a:rPr>
              <a:t>odel</a:t>
            </a:r>
            <a:endParaRPr lang="th-TH" cap="none" dirty="0">
              <a:solidFill>
                <a:srgbClr val="0070C0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39552" y="1556792"/>
            <a:ext cx="8003232" cy="470073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แบบจำลองอี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อาร์</a:t>
            </a:r>
            <a:r>
              <a:rPr lang="en-US" sz="2800" dirty="0" smtClean="0">
                <a:cs typeface="EucrosiaUPC"/>
              </a:rPr>
              <a:t> </a:t>
            </a:r>
            <a:r>
              <a:rPr lang="th-TH" sz="2800" dirty="0">
                <a:cs typeface="EucrosiaUPC"/>
              </a:rPr>
              <a:t>(</a:t>
            </a:r>
            <a:r>
              <a:rPr lang="en-US" sz="2800" dirty="0">
                <a:cs typeface="EucrosiaUPC"/>
              </a:rPr>
              <a:t>E-R Model) 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เป็นโมเดลที่เสนอรายละเอียดหรือข้อมูล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ต่างๆ 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ในธุรกิจว่ามี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เอ็นทิตี้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อะไรบ้าง แต่ละ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เอ็นทิตี้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มีแอ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ตทริบิวต์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อะไรบ้าง และแต่ละ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เอ็นทิตี้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มี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ความสัมพันธ์กัน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อย่างไร</a:t>
            </a:r>
            <a:endParaRPr lang="th-TH" sz="2800" dirty="0" smtClean="0">
              <a:latin typeface="EucrosiaUPC" panose="02020603050405020304" pitchFamily="18" charset="-34"/>
              <a:cs typeface="EucrosiaUPC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800" dirty="0">
                <a:latin typeface="EucrosiaUPC" panose="02020603050405020304" pitchFamily="18" charset="-34"/>
                <a:cs typeface="EucrosiaUPC"/>
              </a:rPr>
              <a:t>การนำเสนอด้วยการใช้สัญลักษณ์ </a:t>
            </a:r>
            <a:r>
              <a:rPr lang="th-TH" sz="2800" dirty="0">
                <a:cs typeface="EucrosiaUPC"/>
              </a:rPr>
              <a:t>(</a:t>
            </a:r>
            <a:r>
              <a:rPr lang="en-US" sz="2800" dirty="0">
                <a:cs typeface="EucrosiaUPC"/>
              </a:rPr>
              <a:t>Notations) 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ต่างๆ มีอยู่หลายชนิดด้วยกัน แต่ที่นิยมใช้ก็คือ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แผนภาพอี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อาร์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/>
            </a:r>
            <a:br>
              <a:rPr lang="th-TH" sz="2800" dirty="0" smtClean="0">
                <a:latin typeface="EucrosiaUPC" panose="02020603050405020304" pitchFamily="18" charset="-34"/>
                <a:cs typeface="EucrosiaUPC"/>
              </a:rPr>
            </a:br>
            <a:r>
              <a:rPr lang="en-US" sz="2800" dirty="0" smtClean="0">
                <a:cs typeface="EucrosiaUPC"/>
              </a:rPr>
              <a:t>(</a:t>
            </a:r>
            <a:r>
              <a:rPr lang="en-US" sz="2800" dirty="0">
                <a:cs typeface="EucrosiaUPC"/>
              </a:rPr>
              <a:t>Entity-Relationship Diagram : </a:t>
            </a:r>
            <a:r>
              <a:rPr lang="en-US" sz="2800" dirty="0" smtClean="0">
                <a:cs typeface="EucrosiaUPC"/>
              </a:rPr>
              <a:t>E-R Diagram</a:t>
            </a:r>
            <a:r>
              <a:rPr lang="en-US" sz="2800" dirty="0">
                <a:cs typeface="EucrosiaUPC"/>
              </a:rPr>
              <a:t>) </a:t>
            </a:r>
            <a:endParaRPr lang="en-US" sz="2800" dirty="0" smtClean="0">
              <a:cs typeface="EucrosiaUPC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แบบจำลองอี</a:t>
            </a:r>
            <a:r>
              <a:rPr lang="th-TH" sz="2800" dirty="0" err="1" smtClean="0">
                <a:latin typeface="EucrosiaUPC" panose="02020603050405020304" pitchFamily="18" charset="-34"/>
                <a:cs typeface="EucrosiaUPC"/>
              </a:rPr>
              <a:t>อาร์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ถูก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พัฒนาขึ้นโดย</a:t>
            </a:r>
            <a:r>
              <a:rPr lang="en-US" sz="2800" dirty="0">
                <a:latin typeface="EucrosiaUPC" panose="02020603050405020304" pitchFamily="18" charset="-34"/>
                <a:cs typeface="EucrosiaUPC"/>
              </a:rPr>
              <a:t> </a:t>
            </a:r>
            <a:r>
              <a:rPr lang="en-US" sz="2800" dirty="0">
                <a:cs typeface="EucrosiaUPC"/>
              </a:rPr>
              <a:t>Peter Chen 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เมื่อปี </a:t>
            </a:r>
            <a:r>
              <a:rPr lang="th-TH" sz="2800" dirty="0" smtClean="0">
                <a:latin typeface="EucrosiaUPC" panose="02020603050405020304" pitchFamily="18" charset="-34"/>
                <a:cs typeface="EucrosiaUPC"/>
              </a:rPr>
              <a:t>ค.ศ. </a:t>
            </a:r>
            <a:r>
              <a:rPr lang="th-TH" sz="2800" dirty="0">
                <a:latin typeface="EucrosiaUPC" panose="02020603050405020304" pitchFamily="18" charset="-34"/>
                <a:cs typeface="EucrosiaUPC"/>
              </a:rPr>
              <a:t>1976 </a:t>
            </a:r>
          </a:p>
        </p:txBody>
      </p:sp>
    </p:spTree>
    <p:extLst>
      <p:ext uri="{BB962C8B-B14F-4D97-AF65-F5344CB8AC3E}">
        <p14:creationId xmlns:p14="http://schemas.microsoft.com/office/powerpoint/2010/main" val="90115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th-TH" b="1" dirty="0">
                <a:latin typeface="+mn-lt"/>
                <a:cs typeface="EucrosiaUPC" panose="02020603050405020304" pitchFamily="18" charset="-34"/>
              </a:rPr>
              <a:t>สรุปสัญลักษณ์และความหมายที่ใช้ในการ</a:t>
            </a:r>
            <a:r>
              <a:rPr lang="th-TH" b="1" dirty="0" smtClean="0">
                <a:latin typeface="+mn-lt"/>
                <a:cs typeface="EucrosiaUPC" panose="02020603050405020304" pitchFamily="18" charset="-34"/>
              </a:rPr>
              <a:t>เขียน</a:t>
            </a:r>
            <a:r>
              <a:rPr lang="th-TH" sz="2800" b="1" dirty="0" smtClean="0">
                <a:latin typeface="+mn-lt"/>
                <a:cs typeface="EucrosiaUPC" panose="02020603050405020304" pitchFamily="18" charset="-34"/>
              </a:rPr>
              <a:t/>
            </a:r>
            <a:br>
              <a:rPr lang="th-TH" sz="2800" b="1" dirty="0" smtClean="0">
                <a:latin typeface="+mn-lt"/>
                <a:cs typeface="EucrosiaUPC" panose="02020603050405020304" pitchFamily="18" charset="-34"/>
              </a:rPr>
            </a:br>
            <a:r>
              <a:rPr lang="en-US" sz="2800" b="1" dirty="0" smtClean="0">
                <a:latin typeface="+mn-lt"/>
                <a:cs typeface="EucrosiaUPC" panose="02020603050405020304" pitchFamily="18" charset="-34"/>
              </a:rPr>
              <a:t>E-R </a:t>
            </a:r>
            <a:r>
              <a:rPr lang="en-US" sz="2800" b="1" dirty="0">
                <a:latin typeface="+mn-lt"/>
                <a:cs typeface="EucrosiaUPC" panose="02020603050405020304" pitchFamily="18" charset="-34"/>
              </a:rPr>
              <a:t>Diagram </a:t>
            </a:r>
            <a:endParaRPr lang="th-TH" sz="2800" b="1" dirty="0">
              <a:latin typeface="+mn-lt"/>
              <a:cs typeface="EucrosiaUPC" panose="02020603050405020304" pitchFamily="18" charset="-34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754" y="1340768"/>
            <a:ext cx="6145213" cy="536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74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th-TH" b="1" dirty="0">
                <a:latin typeface="+mn-lt"/>
                <a:cs typeface="EucrosiaUPC" panose="02020603050405020304" pitchFamily="18" charset="-34"/>
              </a:rPr>
              <a:t>สรุปสัญลักษณ์และความหมายที่ใช้ในการ</a:t>
            </a:r>
            <a:r>
              <a:rPr lang="th-TH" b="1" dirty="0" smtClean="0">
                <a:latin typeface="+mn-lt"/>
                <a:cs typeface="EucrosiaUPC" panose="02020603050405020304" pitchFamily="18" charset="-34"/>
              </a:rPr>
              <a:t>เขียน</a:t>
            </a:r>
            <a:r>
              <a:rPr lang="th-TH" sz="2800" b="1" dirty="0" smtClean="0">
                <a:latin typeface="+mn-lt"/>
                <a:cs typeface="EucrosiaUPC" panose="02020603050405020304" pitchFamily="18" charset="-34"/>
              </a:rPr>
              <a:t/>
            </a:r>
            <a:br>
              <a:rPr lang="th-TH" sz="2800" b="1" dirty="0" smtClean="0">
                <a:latin typeface="+mn-lt"/>
                <a:cs typeface="EucrosiaUPC" panose="02020603050405020304" pitchFamily="18" charset="-34"/>
              </a:rPr>
            </a:br>
            <a:r>
              <a:rPr lang="en-US" sz="2800" b="1" dirty="0" smtClean="0">
                <a:latin typeface="+mn-lt"/>
                <a:cs typeface="EucrosiaUPC" panose="02020603050405020304" pitchFamily="18" charset="-34"/>
              </a:rPr>
              <a:t>E-R </a:t>
            </a:r>
            <a:r>
              <a:rPr lang="en-US" sz="2800" b="1" dirty="0">
                <a:latin typeface="+mn-lt"/>
                <a:cs typeface="EucrosiaUPC" panose="02020603050405020304" pitchFamily="18" charset="-34"/>
              </a:rPr>
              <a:t>Diagram </a:t>
            </a:r>
            <a:endParaRPr lang="th-TH" sz="2800" b="1" dirty="0">
              <a:latin typeface="+mn-lt"/>
              <a:cs typeface="EucrosiaUPC" panose="02020603050405020304" pitchFamily="18" charset="-34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32"/>
            <a:ext cx="7882227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3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th-TH" sz="3200" b="1" dirty="0">
                <a:latin typeface="+mn-lt"/>
                <a:cs typeface="EucrosiaUPC" panose="02020603050405020304" pitchFamily="18" charset="-34"/>
              </a:rPr>
              <a:t>สรุปสัญลักษณ์และความหมายที่ใช้ในการ</a:t>
            </a:r>
            <a:r>
              <a:rPr lang="th-TH" sz="3200" b="1" dirty="0" smtClean="0">
                <a:latin typeface="+mn-lt"/>
                <a:cs typeface="EucrosiaUPC" panose="02020603050405020304" pitchFamily="18" charset="-34"/>
              </a:rPr>
              <a:t>เขียน</a:t>
            </a:r>
            <a:r>
              <a:rPr lang="th-TH" sz="2800" b="1" dirty="0" smtClean="0">
                <a:latin typeface="+mn-lt"/>
                <a:cs typeface="EucrosiaUPC" panose="02020603050405020304" pitchFamily="18" charset="-34"/>
              </a:rPr>
              <a:t/>
            </a:r>
            <a:br>
              <a:rPr lang="th-TH" sz="2800" b="1" dirty="0" smtClean="0">
                <a:latin typeface="+mn-lt"/>
                <a:cs typeface="EucrosiaUPC" panose="02020603050405020304" pitchFamily="18" charset="-34"/>
              </a:rPr>
            </a:br>
            <a:r>
              <a:rPr lang="en-US" sz="2800" b="1" dirty="0" smtClean="0">
                <a:latin typeface="+mn-lt"/>
                <a:cs typeface="EucrosiaUPC" panose="02020603050405020304" pitchFamily="18" charset="-34"/>
              </a:rPr>
              <a:t>E-R </a:t>
            </a:r>
            <a:r>
              <a:rPr lang="en-US" sz="2800" b="1" dirty="0">
                <a:latin typeface="+mn-lt"/>
                <a:cs typeface="EucrosiaUPC" panose="02020603050405020304" pitchFamily="18" charset="-34"/>
              </a:rPr>
              <a:t>Diagram </a:t>
            </a:r>
            <a:endParaRPr lang="th-TH" sz="2800" b="1" dirty="0">
              <a:latin typeface="+mn-lt"/>
              <a:cs typeface="EucrosiaUPC" panose="02020603050405020304" pitchFamily="18" charset="-34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3"/>
            <a:ext cx="6844921" cy="5040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871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211144" cy="792088"/>
          </a:xfrm>
        </p:spPr>
        <p:txBody>
          <a:bodyPr>
            <a:noAutofit/>
          </a:bodyPr>
          <a:lstStyle/>
          <a:p>
            <a:r>
              <a:rPr lang="th-TH" sz="32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ตัวอย่างกรณีศึกษาของบริษัทขาย</a:t>
            </a:r>
            <a:r>
              <a:rPr lang="th-TH" sz="32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สินค้า</a:t>
            </a:r>
            <a:endParaRPr lang="th-TH" sz="32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7504" y="836712"/>
            <a:ext cx="8784976" cy="60212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บริษัท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นี้เป็นบริษัทที่ทำการขายสินค้าประเภทต่าง ๆ ให้กับลูกค้า โดยต้องการจัดเก็บข้อมูลดังต่อไปนี้</a:t>
            </a:r>
            <a:endParaRPr lang="en-US" sz="28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0"/>
              </a:spcBef>
            </a:pPr>
            <a:r>
              <a:rPr lang="th-TH" sz="2800" dirty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1.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ต้องการเก็บข้อมูลเกี่ยวกับพนักงานขาย ประกอบด้วย รหัสพนักงาน ซึ่งไม่ซ้ำกัน, ชื่อ, ที่อยู่, 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เบอร์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โทรศัพท์, คอมมิชชั่น, เปอร์เซ็นต์คอมมิชชั่น โดยพนักงานขาย 1 คนจะขายสินค้าให้ลูกค้า</a:t>
            </a:r>
            <a:r>
              <a:rPr lang="th-TH" sz="2800">
                <a:latin typeface="EucrosiaUPC" panose="02020603050405020304" pitchFamily="18" charset="-34"/>
                <a:cs typeface="EucrosiaUPC" panose="02020603050405020304" pitchFamily="18" charset="-34"/>
              </a:rPr>
              <a:t>ได้</a:t>
            </a:r>
            <a:r>
              <a:rPr lang="th-TH" sz="280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หลาย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คน </a:t>
            </a:r>
            <a:endParaRPr lang="en-US" sz="28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0"/>
              </a:spcBef>
            </a:pPr>
            <a:r>
              <a:rPr lang="th-TH" sz="2800" dirty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2.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ต้องการเก็บข้อมูลเกี่ยวกับลูกค้า ประกอบไปด้วย รหัสลูกค้า (ไม่ซ้ำกัน), 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ชื่อ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ลูกค้า, ที่อยู่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, เบอร์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โทรศัพท์, วงเงินเครดิต โดยลูกค้า  1 คน สามารถซื้อสินค้าจากพนักงานขายได้หลาย ๆ คน 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ใน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การซื้อจะเก็บจำนวนสินค้าที่ซื้อและวันที่ซื้อไว้ด้วย</a:t>
            </a:r>
            <a:endParaRPr lang="en-US" sz="28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0"/>
              </a:spcBef>
            </a:pPr>
            <a:r>
              <a:rPr lang="th-TH" sz="2800" dirty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3.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ต้องการเก็บข้อมูลเกี่ยวกับสินค้า ประกอบไปด้วย รหัสสินค้า, ชื่อสินค้า, จำนวน, ราคา</a:t>
            </a:r>
            <a:r>
              <a:rPr lang="en-US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/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หน่วย,จำนวนต่ำสุด</a:t>
            </a:r>
            <a:r>
              <a:rPr lang="th-TH" sz="28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ในส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ต๊อก, ประเภทสินค้า</a:t>
            </a:r>
            <a:endParaRPr lang="en-US" sz="28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0"/>
              </a:spcBef>
            </a:pPr>
            <a:r>
              <a:rPr lang="th-TH" sz="2800" dirty="0">
                <a:solidFill>
                  <a:srgbClr val="C0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4.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ต้องการเก็บข้อมูลเกี่ยวกับประเภทสินค้าประกอบไปด้วย 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รหัส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ประเภทสินค้า, ประเภท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สินค้า</a:t>
            </a:r>
            <a:endParaRPr lang="en-US" sz="28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2624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211144" cy="792088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+mn-lt"/>
                <a:cs typeface="EucrosiaUPC" panose="02020603050405020304" pitchFamily="18" charset="-34"/>
              </a:rPr>
              <a:t>Attribute </a:t>
            </a:r>
            <a:r>
              <a:rPr lang="th-TH" b="1" dirty="0">
                <a:latin typeface="+mn-lt"/>
                <a:cs typeface="EucrosiaUPC" panose="02020603050405020304" pitchFamily="18" charset="-34"/>
              </a:rPr>
              <a:t>ที่ได้จากความต้องการ</a:t>
            </a:r>
            <a:endParaRPr lang="en-US" dirty="0">
              <a:latin typeface="+mn-lt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836712"/>
            <a:ext cx="8496944" cy="5472608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6600"/>
                </a:solidFill>
              </a:rPr>
              <a:t>SALESMAN</a:t>
            </a:r>
          </a:p>
          <a:p>
            <a:r>
              <a:rPr lang="en-US" sz="2400" dirty="0" smtClean="0"/>
              <a:t>         </a:t>
            </a:r>
            <a:r>
              <a:rPr lang="en-US" sz="2400" dirty="0" err="1" smtClean="0"/>
              <a:t>SNo</a:t>
            </a:r>
            <a:r>
              <a:rPr lang="en-US" sz="2400" dirty="0"/>
              <a:t>, Name, Address(</a:t>
            </a:r>
            <a:r>
              <a:rPr lang="en-US" sz="2400" dirty="0" err="1"/>
              <a:t>HNo</a:t>
            </a:r>
            <a:r>
              <a:rPr lang="en-US" sz="2400" dirty="0"/>
              <a:t>, Place, District, Province, </a:t>
            </a:r>
            <a:r>
              <a:rPr lang="en-US" sz="2400" dirty="0" err="1"/>
              <a:t>PostCode</a:t>
            </a:r>
            <a:r>
              <a:rPr lang="en-US" sz="2400" dirty="0"/>
              <a:t>), Tel, </a:t>
            </a:r>
            <a:r>
              <a:rPr lang="en-US" sz="2400" dirty="0" err="1"/>
              <a:t>Comm</a:t>
            </a:r>
            <a:r>
              <a:rPr lang="en-US" sz="2400" dirty="0"/>
              <a:t>, </a:t>
            </a:r>
            <a:r>
              <a:rPr lang="en-US" sz="2400" dirty="0" err="1"/>
              <a:t>CommRate</a:t>
            </a:r>
            <a:endParaRPr lang="en-US" sz="2400" dirty="0"/>
          </a:p>
          <a:p>
            <a:r>
              <a:rPr lang="en-US" sz="2800" dirty="0" smtClean="0">
                <a:solidFill>
                  <a:srgbClr val="006600"/>
                </a:solidFill>
              </a:rPr>
              <a:t>CUSTOMER</a:t>
            </a:r>
            <a:endParaRPr lang="en-US" sz="2800" dirty="0">
              <a:solidFill>
                <a:srgbClr val="006600"/>
              </a:solidFill>
            </a:endParaRPr>
          </a:p>
          <a:p>
            <a:r>
              <a:rPr lang="en-US" sz="2400" dirty="0" smtClean="0"/>
              <a:t>        </a:t>
            </a:r>
            <a:r>
              <a:rPr lang="en-US" sz="2400" dirty="0" err="1" smtClean="0"/>
              <a:t>CNo</a:t>
            </a:r>
            <a:r>
              <a:rPr lang="en-US" sz="2400" dirty="0"/>
              <a:t>, Name, Address(</a:t>
            </a:r>
            <a:r>
              <a:rPr lang="en-US" sz="2400" dirty="0" err="1"/>
              <a:t>HNo</a:t>
            </a:r>
            <a:r>
              <a:rPr lang="en-US" sz="2400" dirty="0"/>
              <a:t>, Place, District, Province, </a:t>
            </a:r>
            <a:r>
              <a:rPr lang="en-US" sz="2400" dirty="0" err="1"/>
              <a:t>PostCode</a:t>
            </a:r>
            <a:r>
              <a:rPr lang="en-US" sz="2400" dirty="0"/>
              <a:t>), Tel, Credit, </a:t>
            </a:r>
            <a:r>
              <a:rPr lang="en-US" sz="2400" i="1" dirty="0" err="1" smtClean="0">
                <a:solidFill>
                  <a:srgbClr val="0070C0"/>
                </a:solidFill>
              </a:rPr>
              <a:t>BuyNum</a:t>
            </a:r>
            <a:r>
              <a:rPr lang="en-US" sz="2400" dirty="0">
                <a:solidFill>
                  <a:srgbClr val="0070C0"/>
                </a:solidFill>
              </a:rPr>
              <a:t>, </a:t>
            </a:r>
            <a:r>
              <a:rPr lang="en-US" sz="2400" i="1" dirty="0" err="1" smtClean="0">
                <a:solidFill>
                  <a:srgbClr val="0070C0"/>
                </a:solidFill>
              </a:rPr>
              <a:t>BuyDate</a:t>
            </a:r>
            <a:endParaRPr lang="en-US" sz="2400" i="1" dirty="0" smtClean="0">
              <a:solidFill>
                <a:srgbClr val="0070C0"/>
              </a:solidFill>
            </a:endParaRPr>
          </a:p>
          <a:p>
            <a:r>
              <a:rPr lang="en-US" sz="2800" dirty="0">
                <a:solidFill>
                  <a:srgbClr val="006600"/>
                </a:solidFill>
              </a:rPr>
              <a:t>PRODUCT</a:t>
            </a:r>
          </a:p>
          <a:p>
            <a:r>
              <a:rPr lang="en-US" sz="2400" dirty="0" smtClean="0"/>
              <a:t>        </a:t>
            </a:r>
            <a:r>
              <a:rPr lang="en-US" sz="2400" dirty="0" err="1" smtClean="0"/>
              <a:t>PNo</a:t>
            </a:r>
            <a:r>
              <a:rPr lang="en-US" sz="2400" dirty="0"/>
              <a:t>, </a:t>
            </a:r>
            <a:r>
              <a:rPr lang="en-US" sz="2400" dirty="0" err="1"/>
              <a:t>PName</a:t>
            </a:r>
            <a:r>
              <a:rPr lang="en-US" sz="2400" dirty="0"/>
              <a:t>, </a:t>
            </a:r>
            <a:r>
              <a:rPr lang="en-US" sz="2400" dirty="0" err="1"/>
              <a:t>Num</a:t>
            </a:r>
            <a:r>
              <a:rPr lang="en-US" sz="2400" dirty="0"/>
              <a:t>, Price, </a:t>
            </a:r>
            <a:r>
              <a:rPr lang="en-US" sz="2400" dirty="0" err="1"/>
              <a:t>LStock</a:t>
            </a:r>
            <a:r>
              <a:rPr lang="en-US" sz="2400" dirty="0"/>
              <a:t>, </a:t>
            </a:r>
            <a:r>
              <a:rPr lang="en-US" sz="2400" i="1" dirty="0" err="1" smtClean="0">
                <a:solidFill>
                  <a:srgbClr val="0070C0"/>
                </a:solidFill>
              </a:rPr>
              <a:t>KName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6600"/>
                </a:solidFill>
              </a:rPr>
              <a:t>PRODUCT_KIND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/>
              <a:t>        </a:t>
            </a:r>
            <a:r>
              <a:rPr lang="en-US" sz="2400" dirty="0" err="1" smtClean="0"/>
              <a:t>KNo</a:t>
            </a:r>
            <a:r>
              <a:rPr lang="en-US" sz="2400" dirty="0"/>
              <a:t>, </a:t>
            </a:r>
            <a:r>
              <a:rPr lang="en-US" sz="2400" dirty="0" err="1" smtClean="0"/>
              <a:t>KName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78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-R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09278"/>
            <a:ext cx="7560840" cy="610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11760" y="24503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cs typeface="EucrosiaUPC" panose="02020603050405020304" pitchFamily="18" charset="-34"/>
              </a:rPr>
              <a:t>E-R Diagram </a:t>
            </a:r>
            <a:r>
              <a:rPr lang="th-TH" sz="3200" b="1" dirty="0" smtClean="0">
                <a:solidFill>
                  <a:srgbClr val="0070C0"/>
                </a:solidFill>
                <a:cs typeface="EucrosiaUPC" panose="02020603050405020304" pitchFamily="18" charset="-34"/>
              </a:rPr>
              <a:t>บริษัทขายสินค้า</a:t>
            </a:r>
            <a:endParaRPr lang="th-TH" b="1" dirty="0">
              <a:solidFill>
                <a:srgbClr val="0070C0"/>
              </a:solidFill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901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576064"/>
          </a:xfrm>
        </p:spPr>
        <p:txBody>
          <a:bodyPr>
            <a:noAutofit/>
          </a:bodyPr>
          <a:lstStyle/>
          <a:p>
            <a:r>
              <a:rPr lang="th-TH" sz="3200" b="1" dirty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ตัวอย่างกรณีศึกษาของ</a:t>
            </a:r>
            <a:r>
              <a:rPr lang="th-TH" sz="32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บริษัท 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Company</a:t>
            </a:r>
            <a:r>
              <a:rPr lang="th-TH" sz="32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 </a:t>
            </a:r>
            <a:endParaRPr lang="th-TH" sz="3200" dirty="0">
              <a:solidFill>
                <a:srgbClr val="0070C0"/>
              </a:solidFill>
              <a:latin typeface="+mn-lt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7504" y="692696"/>
            <a:ext cx="8856984" cy="5976664"/>
          </a:xfrm>
        </p:spPr>
        <p:txBody>
          <a:bodyPr>
            <a:noAutofit/>
          </a:bodyPr>
          <a:lstStyle/>
          <a:p>
            <a:r>
              <a:rPr lang="th-TH" sz="2400" dirty="0">
                <a:cs typeface="EucrosiaUPC" panose="02020603050405020304" pitchFamily="18" charset="-34"/>
              </a:rPr>
              <a:t>1.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ต้องการเก็บข้อมูลเกี่ยวกับแผนก โดยแต่ละแผนกจะ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เก็บ</a:t>
            </a:r>
            <a:b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รหัส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แผนก 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(ไม่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ซ้ำ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กัน),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ชื่อแผนก , ที่ตั้งของแผนก โดยแต่ละแผนกจะมีที่ตั้งได้หลายที่ 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และเก็บผู้จัดการ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แผนก ในการเข้ามาทำงานของผู้จัดการแผนก จะเก็บวันที่เริ่มต้นทำงานไว้ด้วย </a:t>
            </a:r>
            <a:endParaRPr lang="en-US" sz="24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2. ต้องการเก็บข้อมูล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เกี่ยวกับโครงการ</a:t>
            </a:r>
            <a:r>
              <a:rPr lang="th-TH" sz="2400" dirty="0" smtClean="0">
                <a:cs typeface="EucrosiaUPC" panose="02020603050405020304" pitchFamily="18" charset="-34"/>
              </a:rPr>
              <a:t> 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โดย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แต่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ละโครงการ</a:t>
            </a:r>
            <a:r>
              <a:rPr lang="en-US" sz="2400" dirty="0" smtClean="0">
                <a:cs typeface="EucrosiaUPC" panose="02020603050405020304" pitchFamily="18" charset="-34"/>
              </a:rPr>
              <a:t>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จะมีหมายเลขโครงการไม่ซ้ำกัน, 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ชื่อโครงการ</a:t>
            </a:r>
            <a:r>
              <a:rPr lang="en-US" sz="2400" dirty="0" smtClean="0">
                <a:cs typeface="EucrosiaUPC" panose="02020603050405020304" pitchFamily="18" charset="-34"/>
              </a:rPr>
              <a:t> </a:t>
            </a:r>
            <a:r>
              <a:rPr lang="en-US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และ ที่อยู่ของโครงการ</a:t>
            </a:r>
            <a:r>
              <a:rPr lang="en-US" sz="2400" dirty="0" smtClean="0">
                <a:cs typeface="EucrosiaUPC" panose="02020603050405020304" pitchFamily="18" charset="-34"/>
              </a:rPr>
              <a:t>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แต่ละโครงการ</a:t>
            </a:r>
            <a:r>
              <a:rPr lang="en-US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จะต้องมีแผนกควบคุม แผนกหนึ่งแผนกจะควบคุม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หลายๆ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โครงการ</a:t>
            </a:r>
            <a:r>
              <a:rPr lang="en-US" sz="2400" dirty="0" smtClean="0">
                <a:cs typeface="EucrosiaUPC" panose="02020603050405020304" pitchFamily="18" charset="-34"/>
              </a:rPr>
              <a:t> 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ก็ได้ หรือบางแผนกอาจจะไม่ได้ควบคุม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โครงการเลย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ก็ได้</a:t>
            </a:r>
            <a:endParaRPr lang="en-US" sz="24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3. ต้องการเก็บข้อมูลเกี่ยวกับพนักงาน โดยจะเก็บ หมายเลขประกันสังคม, ชื่อพนักงาน, ที่อยู่, เงินเดือน, เพศ และวันเกิด พนักงานจะต้องสังกัดอยู่แผนกใดแผนกหนึ่งแต่อาจจะเข้าไปทำงานใน</a:t>
            </a:r>
            <a:r>
              <a:rPr lang="th-TH" sz="2400" dirty="0">
                <a:cs typeface="EucrosiaUPC" panose="02020603050405020304" pitchFamily="18" charset="-34"/>
              </a:rPr>
              <a:t> 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โครงการ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ได้หลายโครงการพร้อมๆ กัน และจะเก็บจำนวนชั่วโมงในการทำงานแต่ละ</a:t>
            </a: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โครงการไว้ด้วย</a:t>
            </a:r>
            <a:b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นอกจากนี้จะเก็บข้อมูลหัวหน้าของพนักงานแต่ละ</a:t>
            </a:r>
            <a:r>
              <a:rPr lang="th-TH" sz="240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คนไว้ด้วย</a:t>
            </a:r>
            <a:endParaRPr lang="th-TH" sz="2400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r>
              <a:rPr lang="th-TH" sz="24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4</a:t>
            </a:r>
            <a:r>
              <a:rPr lang="th-TH" sz="2400" dirty="0">
                <a:latin typeface="EucrosiaUPC" panose="02020603050405020304" pitchFamily="18" charset="-34"/>
                <a:cs typeface="EucrosiaUPC" panose="02020603050405020304" pitchFamily="18" charset="-34"/>
              </a:rPr>
              <a:t>. ต้องการเก็บข้อมูลเกี่ยวกับผู้ที่อยู่ในอุปการะของพนักงานแต่ละคน โดยจะเก็บ ชื่อ ไม่เก็บนามสกุล, เพศ, วันเกิด และความสัมพันธ์กับพนักงาน</a:t>
            </a:r>
            <a:endParaRPr lang="en-US" sz="24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0808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39859"/>
            <a:ext cx="7920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6600"/>
                </a:solidFill>
                <a:cs typeface="EucrosiaUPC" panose="02020603050405020304" pitchFamily="18" charset="-34"/>
              </a:rPr>
              <a:t>Attribute</a:t>
            </a:r>
            <a:r>
              <a:rPr lang="en-US" sz="4000" b="1" dirty="0">
                <a:solidFill>
                  <a:srgbClr val="006600"/>
                </a:solidFill>
                <a:cs typeface="EucrosiaUPC" panose="02020603050405020304" pitchFamily="18" charset="-34"/>
              </a:rPr>
              <a:t> </a:t>
            </a:r>
            <a:r>
              <a:rPr lang="th-TH" sz="4000" b="1" dirty="0">
                <a:solidFill>
                  <a:srgbClr val="006600"/>
                </a:solidFill>
                <a:cs typeface="EucrosiaUPC" panose="02020603050405020304" pitchFamily="18" charset="-34"/>
              </a:rPr>
              <a:t>ที่ได้จากความ</a:t>
            </a:r>
            <a:r>
              <a:rPr lang="th-TH" sz="4000" b="1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ต้องการ</a:t>
            </a:r>
            <a:endParaRPr lang="en-US" sz="4000" dirty="0">
              <a:solidFill>
                <a:srgbClr val="006600"/>
              </a:solidFill>
              <a:cs typeface="EucrosiaUPC" panose="02020603050405020304" pitchFamily="18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7" y="1208941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DEPARTMENT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/>
              <a:t>Number, Name, Location, </a:t>
            </a:r>
            <a:r>
              <a:rPr lang="en-US" sz="2400" i="1" dirty="0"/>
              <a:t>Manager, </a:t>
            </a:r>
            <a:r>
              <a:rPr lang="en-US" sz="2400" i="1" dirty="0" err="1"/>
              <a:t>ManagerStartDate</a:t>
            </a:r>
            <a:endParaRPr lang="en-US" sz="2400" dirty="0"/>
          </a:p>
          <a:p>
            <a:r>
              <a:rPr lang="en-US" sz="2400" b="1" dirty="0"/>
              <a:t> </a:t>
            </a:r>
            <a:endParaRPr lang="en-US" sz="2400" dirty="0"/>
          </a:p>
          <a:p>
            <a:r>
              <a:rPr lang="en-US" sz="2400" b="1" dirty="0">
                <a:solidFill>
                  <a:srgbClr val="0070C0"/>
                </a:solidFill>
              </a:rPr>
              <a:t>PROJECT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/>
              <a:t>Number, Name, </a:t>
            </a:r>
            <a:r>
              <a:rPr lang="en-US" sz="2400" dirty="0" smtClean="0"/>
              <a:t>Location</a:t>
            </a:r>
            <a:r>
              <a:rPr lang="en-US" sz="2400" dirty="0"/>
              <a:t>, </a:t>
            </a:r>
            <a:r>
              <a:rPr lang="en-US" sz="2400" i="1" dirty="0" err="1"/>
              <a:t>ControllingDepartment</a:t>
            </a:r>
            <a:endParaRPr lang="en-US" sz="2400" dirty="0"/>
          </a:p>
          <a:p>
            <a:r>
              <a:rPr lang="en-US" sz="2400" b="1" dirty="0"/>
              <a:t> </a:t>
            </a:r>
            <a:endParaRPr lang="en-US" sz="2400" dirty="0"/>
          </a:p>
          <a:p>
            <a:r>
              <a:rPr lang="en-US" sz="2400" b="1" dirty="0">
                <a:solidFill>
                  <a:srgbClr val="0070C0"/>
                </a:solidFill>
              </a:rPr>
              <a:t>EMPLOYEE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/>
              <a:t>SSN, Name(</a:t>
            </a:r>
            <a:r>
              <a:rPr lang="en-US" sz="2400" dirty="0" err="1"/>
              <a:t>FName</a:t>
            </a:r>
            <a:r>
              <a:rPr lang="en-US" sz="2400" dirty="0"/>
              <a:t>, </a:t>
            </a:r>
            <a:r>
              <a:rPr lang="en-US" sz="2400" dirty="0" err="1"/>
              <a:t>Minit</a:t>
            </a:r>
            <a:r>
              <a:rPr lang="en-US" sz="2400" dirty="0"/>
              <a:t>, </a:t>
            </a:r>
            <a:r>
              <a:rPr lang="en-US" sz="2400" dirty="0" err="1"/>
              <a:t>LName</a:t>
            </a:r>
            <a:r>
              <a:rPr lang="en-US" sz="2400" dirty="0"/>
              <a:t>) , Sex, Address, Salary, </a:t>
            </a:r>
            <a:r>
              <a:rPr lang="en-US" sz="2400" dirty="0" err="1"/>
              <a:t>BirthDate</a:t>
            </a:r>
            <a:r>
              <a:rPr lang="en-US" sz="2400" dirty="0" smtClean="0"/>
              <a:t>, </a:t>
            </a:r>
            <a:r>
              <a:rPr lang="en-US" sz="2400" i="1" dirty="0" smtClean="0"/>
              <a:t>Department</a:t>
            </a:r>
            <a:r>
              <a:rPr lang="en-US" sz="2400" i="1" dirty="0"/>
              <a:t>, Supervisor, </a:t>
            </a:r>
            <a:r>
              <a:rPr lang="en-US" sz="2400" i="1" dirty="0" err="1"/>
              <a:t>HoursWorkOnProject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DEPENDENT</a:t>
            </a:r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err="1" smtClean="0"/>
              <a:t>DependentName</a:t>
            </a:r>
            <a:r>
              <a:rPr lang="en-US" sz="2400" dirty="0"/>
              <a:t>, Sex, </a:t>
            </a:r>
            <a:r>
              <a:rPr lang="en-US" sz="2400" dirty="0" err="1"/>
              <a:t>BirthDate</a:t>
            </a:r>
            <a:r>
              <a:rPr lang="en-US" sz="2400" dirty="0"/>
              <a:t>, Relationship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392521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-R Company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20910"/>
            <a:ext cx="6516216" cy="6292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27784" y="74233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E-R Diagram </a:t>
            </a:r>
            <a:r>
              <a:rPr lang="th-TH" b="1" dirty="0" smtClean="0">
                <a:solidFill>
                  <a:srgbClr val="0070C0"/>
                </a:solidFill>
              </a:rPr>
              <a:t>บริษัท</a:t>
            </a:r>
            <a:r>
              <a:rPr lang="th-TH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Company</a:t>
            </a:r>
          </a:p>
        </p:txBody>
      </p:sp>
    </p:spTree>
    <p:extLst>
      <p:ext uri="{BB962C8B-B14F-4D97-AF65-F5344CB8AC3E}">
        <p14:creationId xmlns:p14="http://schemas.microsoft.com/office/powerpoint/2010/main" val="262307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74233"/>
            <a:ext cx="6396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E-R Diagram </a:t>
            </a:r>
            <a:r>
              <a:rPr lang="th-TH" b="1" dirty="0" smtClean="0">
                <a:solidFill>
                  <a:srgbClr val="0070C0"/>
                </a:solidFill>
              </a:rPr>
              <a:t>บริษัท </a:t>
            </a:r>
            <a:r>
              <a:rPr lang="en-US" sz="2400" b="1" dirty="0" smtClean="0">
                <a:solidFill>
                  <a:srgbClr val="0070C0"/>
                </a:solidFill>
              </a:rPr>
              <a:t>Company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th-TH" b="1" dirty="0" smtClean="0">
                <a:solidFill>
                  <a:srgbClr val="0070C0"/>
                </a:solidFill>
              </a:rPr>
              <a:t>แบบ </a:t>
            </a:r>
            <a:r>
              <a:rPr lang="en-US" sz="2400" b="1" dirty="0" smtClean="0">
                <a:solidFill>
                  <a:srgbClr val="0070C0"/>
                </a:solidFill>
              </a:rPr>
              <a:t>(</a:t>
            </a:r>
            <a:r>
              <a:rPr lang="en-US" sz="2400" b="1" dirty="0" err="1" smtClean="0">
                <a:solidFill>
                  <a:srgbClr val="0070C0"/>
                </a:solidFill>
              </a:rPr>
              <a:t>min,max</a:t>
            </a:r>
            <a:r>
              <a:rPr lang="en-US" sz="2400" b="1" dirty="0" smtClean="0">
                <a:solidFill>
                  <a:srgbClr val="0070C0"/>
                </a:solidFill>
              </a:rPr>
              <a:t>)</a:t>
            </a:r>
          </a:p>
        </p:txBody>
      </p:sp>
      <p:pic>
        <p:nvPicPr>
          <p:cNvPr id="2050" name="Picture 2" descr="E-R Company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06904"/>
            <a:ext cx="6516216" cy="6337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925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71184" cy="1116042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ส่วนประกอบของ</a:t>
            </a:r>
            <a:r>
              <a:rPr lang="th-TH" sz="40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แบบจำลองอี</a:t>
            </a:r>
            <a:r>
              <a:rPr lang="th-TH" sz="4000" b="1" dirty="0" err="1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อาร์</a:t>
            </a:r>
            <a:endParaRPr lang="th-TH" sz="4000" dirty="0">
              <a:solidFill>
                <a:srgbClr val="0070C0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55576" y="1484784"/>
            <a:ext cx="7848872" cy="4373563"/>
          </a:xfrm>
        </p:spPr>
        <p:txBody>
          <a:bodyPr>
            <a:normAutofit/>
          </a:bodyPr>
          <a:lstStyle/>
          <a:p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1. 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dirty="0">
                <a:cs typeface="EucrosiaUPC" panose="02020603050405020304" pitchFamily="18" charset="-34"/>
              </a:rPr>
              <a:t>(</a:t>
            </a:r>
            <a:r>
              <a:rPr lang="en-US" sz="3600" dirty="0">
                <a:cs typeface="EucrosiaUPC" panose="02020603050405020304" pitchFamily="18" charset="-34"/>
              </a:rPr>
              <a:t>Entity)</a:t>
            </a:r>
          </a:p>
          <a:p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2. แอ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6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dirty="0">
                <a:cs typeface="EucrosiaUPC" panose="02020603050405020304" pitchFamily="18" charset="-34"/>
              </a:rPr>
              <a:t>(</a:t>
            </a:r>
            <a:r>
              <a:rPr lang="en-US" sz="3600" dirty="0">
                <a:cs typeface="EucrosiaUPC" panose="02020603050405020304" pitchFamily="18" charset="-34"/>
              </a:rPr>
              <a:t>Attributes)</a:t>
            </a:r>
          </a:p>
          <a:p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3. ความสัมพันธ์ </a:t>
            </a:r>
            <a:r>
              <a:rPr lang="th-TH" sz="3600" dirty="0">
                <a:cs typeface="EucrosiaUPC" panose="02020603050405020304" pitchFamily="18" charset="-34"/>
              </a:rPr>
              <a:t>(</a:t>
            </a:r>
            <a:r>
              <a:rPr lang="en-US" sz="3600" dirty="0">
                <a:cs typeface="EucrosiaUPC" panose="02020603050405020304" pitchFamily="18" charset="-34"/>
              </a:rPr>
              <a:t>Relationship)</a:t>
            </a:r>
          </a:p>
          <a:p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4. ข้อบังคับบนความสัมพันธ์ </a:t>
            </a:r>
            <a:r>
              <a:rPr lang="en-US" sz="3600" dirty="0" smtClean="0">
                <a:cs typeface="EucrosiaUPC" panose="02020603050405020304" pitchFamily="18" charset="-34"/>
              </a:rPr>
              <a:t>(</a:t>
            </a:r>
            <a:r>
              <a:rPr lang="en-US" sz="3600" dirty="0">
                <a:cs typeface="EucrosiaUPC" panose="02020603050405020304" pitchFamily="18" charset="-34"/>
              </a:rPr>
              <a:t>Constraints on Relationship)</a:t>
            </a:r>
          </a:p>
          <a:p>
            <a:endParaRPr lang="th-TH" sz="36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93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err="1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4800" b="1" dirty="0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4800" b="1" dirty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(</a:t>
            </a:r>
            <a:r>
              <a:rPr lang="en-US" sz="4800" b="1" dirty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Entity</a:t>
            </a:r>
            <a:r>
              <a:rPr lang="en-US" sz="48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)</a:t>
            </a:r>
            <a:endParaRPr lang="th-TH" sz="4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752600"/>
            <a:ext cx="8003232" cy="43735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คือ สิ่งที่เราสนใจ เป็นได้ทั้งบุคคล สถานที่ วัตถุหรือเหตุการณ์ที่ทำให้เกิดกลุ่มของข้อมูลที่ต้องการ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จัดเก็บ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การตั้งชื่อ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นั้นจะต้องใช้ “คำนาม” 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(</a:t>
            </a:r>
            <a:r>
              <a:rPr lang="en-US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Noun)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การเขียนชื่อ</a:t>
            </a:r>
            <a:r>
              <a:rPr lang="th-TH" sz="3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3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ปกติจะเขียน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ด้วย</a:t>
            </a:r>
            <a:r>
              <a:rPr lang="th-TH" sz="36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ตัวพิมพ์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ใหญ่ </a:t>
            </a:r>
          </a:p>
        </p:txBody>
      </p:sp>
    </p:spTree>
    <p:extLst>
      <p:ext uri="{BB962C8B-B14F-4D97-AF65-F5344CB8AC3E}">
        <p14:creationId xmlns:p14="http://schemas.microsoft.com/office/powerpoint/2010/main" val="172905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828010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ตัวอย่าง</a:t>
            </a:r>
            <a:r>
              <a:rPr lang="th-TH" sz="4000" b="1" dirty="0" err="1" smtClean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endParaRPr lang="th-TH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0712" y="980728"/>
            <a:ext cx="8712968" cy="5616624"/>
          </a:xfrm>
        </p:spPr>
        <p:txBody>
          <a:bodyPr>
            <a:noAutofit/>
          </a:bodyPr>
          <a:lstStyle/>
          <a:p>
            <a:pPr lvl="1"/>
            <a:r>
              <a:rPr lang="th-TH" sz="32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บุคคล </a:t>
            </a:r>
            <a:r>
              <a:rPr lang="en-US" sz="2800" b="1" dirty="0">
                <a:solidFill>
                  <a:srgbClr val="0070C0"/>
                </a:solidFill>
                <a:cs typeface="EucrosiaUPC" panose="02020603050405020304" pitchFamily="18" charset="-34"/>
              </a:rPr>
              <a:t>(Persons)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ลูกค้า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2800" b="1" dirty="0" smtClean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CUSTOMER</a:t>
            </a:r>
            <a:r>
              <a:rPr lang="en-US" sz="3200" b="1" dirty="0">
                <a:cs typeface="EucrosiaUPC" panose="02020603050405020304" pitchFamily="18" charset="-34"/>
              </a:rPr>
              <a:t>)</a:t>
            </a:r>
            <a:r>
              <a:rPr lang="en-US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,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นักศึกษา</a:t>
            </a:r>
            <a:r>
              <a:rPr lang="en-US" sz="2800" b="1" dirty="0">
                <a:cs typeface="EucrosiaUPC" panose="02020603050405020304" pitchFamily="18" charset="-34"/>
              </a:rPr>
              <a:t>(STUDENT)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,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พนักงาน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2800" b="1" dirty="0" smtClean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EMPLOYEE)</a:t>
            </a:r>
            <a:endParaRPr lang="en-US" b="1" dirty="0">
              <a:cs typeface="EucrosiaUPC" panose="02020603050405020304" pitchFamily="18" charset="-34"/>
            </a:endParaRPr>
          </a:p>
          <a:p>
            <a:pPr lvl="1"/>
            <a:r>
              <a:rPr lang="th-TH" sz="32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สถานที่ </a:t>
            </a:r>
            <a:r>
              <a:rPr lang="en-US" sz="2800" b="1" dirty="0">
                <a:solidFill>
                  <a:srgbClr val="0070C0"/>
                </a:solidFill>
                <a:cs typeface="EucrosiaUPC" panose="02020603050405020304" pitchFamily="18" charset="-34"/>
              </a:rPr>
              <a:t>(Place)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ห้อง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2800" b="1" dirty="0" smtClean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ROOM),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สาขา</a:t>
            </a:r>
            <a:r>
              <a:rPr lang="th-TH" sz="3200" b="1" dirty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BRANCH</a:t>
            </a:r>
            <a:r>
              <a:rPr lang="en-US" sz="2800" b="1" dirty="0" smtClean="0">
                <a:cs typeface="EucrosiaUPC" panose="02020603050405020304" pitchFamily="18" charset="-34"/>
              </a:rPr>
              <a:t>),</a:t>
            </a:r>
          </a:p>
          <a:p>
            <a:pPr marL="274320" lvl="1" indent="0">
              <a:buNone/>
            </a:pPr>
            <a:r>
              <a:rPr lang="en-US" sz="2800" b="1" dirty="0" smtClean="0">
                <a:cs typeface="EucrosiaUPC" panose="02020603050405020304" pitchFamily="18" charset="-34"/>
              </a:rPr>
              <a:t> </a:t>
            </a:r>
            <a:r>
              <a:rPr lang="th-TH" sz="2800" b="1" dirty="0" smtClean="0">
                <a:cs typeface="EucrosiaUPC" panose="02020603050405020304" pitchFamily="18" charset="-34"/>
              </a:rPr>
              <a:t>                       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ร้านค้า</a:t>
            </a:r>
            <a:r>
              <a:rPr lang="th-TH" sz="2800" b="1" dirty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STORE)</a:t>
            </a:r>
            <a:endParaRPr lang="en-US" b="1" dirty="0">
              <a:cs typeface="EucrosiaUPC" panose="02020603050405020304" pitchFamily="18" charset="-34"/>
            </a:endParaRPr>
          </a:p>
          <a:p>
            <a:pPr lvl="1"/>
            <a:r>
              <a:rPr lang="th-TH" sz="32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วัตถุ </a:t>
            </a:r>
            <a:r>
              <a:rPr lang="th-TH" sz="3200" b="1" dirty="0">
                <a:solidFill>
                  <a:srgbClr val="0070C0"/>
                </a:solidFill>
                <a:cs typeface="EucrosiaUPC" panose="02020603050405020304" pitchFamily="18" charset="-34"/>
              </a:rPr>
              <a:t>(</a:t>
            </a:r>
            <a:r>
              <a:rPr lang="en-US" sz="2800" b="1" dirty="0">
                <a:solidFill>
                  <a:srgbClr val="0070C0"/>
                </a:solidFill>
                <a:cs typeface="EucrosiaUPC" panose="02020603050405020304" pitchFamily="18" charset="-34"/>
              </a:rPr>
              <a:t>Objects)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หนังสือ </a:t>
            </a:r>
            <a:r>
              <a:rPr lang="th-TH" sz="3200" b="1" dirty="0" smtClean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BOOK</a:t>
            </a:r>
            <a:r>
              <a:rPr lang="en-US" sz="2800" b="1" dirty="0" smtClean="0">
                <a:cs typeface="EucrosiaUPC" panose="02020603050405020304" pitchFamily="18" charset="-34"/>
              </a:rPr>
              <a:t>),</a:t>
            </a:r>
            <a:r>
              <a:rPr lang="en-US" sz="3200" b="1" dirty="0" smtClean="0">
                <a:cs typeface="EucrosiaUPC" panose="02020603050405020304" pitchFamily="18" charset="-34"/>
              </a:rPr>
              <a:t/>
            </a:r>
            <a:br>
              <a:rPr lang="en-US" sz="3200" b="1" dirty="0" smtClean="0">
                <a:cs typeface="EucrosiaUPC" panose="02020603050405020304" pitchFamily="18" charset="-34"/>
              </a:rPr>
            </a:br>
            <a:r>
              <a:rPr lang="en-US" sz="3200" b="1" dirty="0" smtClean="0"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เครื่องจักร </a:t>
            </a:r>
            <a:r>
              <a:rPr lang="th-TH" sz="3200" b="1" dirty="0" smtClean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MACHINE)</a:t>
            </a:r>
            <a:r>
              <a:rPr lang="en-US" sz="3200" b="1" dirty="0">
                <a:cs typeface="EucrosiaUPC" panose="02020603050405020304" pitchFamily="18" charset="-34"/>
              </a:rPr>
              <a:t>,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สินค้า </a:t>
            </a:r>
            <a:r>
              <a:rPr lang="th-TH" sz="3200" b="1" dirty="0" smtClean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PRODUCT)</a:t>
            </a:r>
            <a:endParaRPr lang="en-US" sz="2400" b="1" dirty="0">
              <a:cs typeface="EucrosiaUPC" panose="02020603050405020304" pitchFamily="18" charset="-34"/>
            </a:endParaRPr>
          </a:p>
          <a:p>
            <a:pPr lvl="1"/>
            <a:r>
              <a:rPr lang="th-TH" sz="32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เหตุการณ์ </a:t>
            </a:r>
            <a:r>
              <a:rPr lang="th-TH" sz="3200" b="1" dirty="0">
                <a:solidFill>
                  <a:srgbClr val="0070C0"/>
                </a:solidFill>
                <a:cs typeface="EucrosiaUPC" panose="02020603050405020304" pitchFamily="18" charset="-34"/>
              </a:rPr>
              <a:t>(</a:t>
            </a:r>
            <a:r>
              <a:rPr lang="en-US" sz="2800" b="1" dirty="0">
                <a:solidFill>
                  <a:srgbClr val="0070C0"/>
                </a:solidFill>
                <a:cs typeface="EucrosiaUPC" panose="02020603050405020304" pitchFamily="18" charset="-34"/>
              </a:rPr>
              <a:t>Events)</a:t>
            </a:r>
            <a:r>
              <a:rPr lang="en-US" sz="3200" b="1" dirty="0">
                <a:solidFill>
                  <a:srgbClr val="0070C0"/>
                </a:solidFill>
                <a:cs typeface="EucrosiaUPC" panose="02020603050405020304" pitchFamily="18" charset="-34"/>
              </a:rPr>
              <a:t>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การขาย</a:t>
            </a:r>
            <a:r>
              <a:rPr lang="th-TH" sz="3200" b="1" dirty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SALE</a:t>
            </a:r>
            <a:r>
              <a:rPr lang="en-US" sz="2800" b="1" dirty="0" smtClean="0">
                <a:cs typeface="EucrosiaUPC" panose="02020603050405020304" pitchFamily="18" charset="-34"/>
              </a:rPr>
              <a:t>),</a:t>
            </a: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en-US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                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ลงทะเบียน</a:t>
            </a:r>
            <a:r>
              <a:rPr lang="th-TH" sz="3200" b="1" dirty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REGISTERATION)</a:t>
            </a:r>
            <a:endParaRPr lang="en-US" sz="2400" b="1" dirty="0">
              <a:cs typeface="EucrosiaUPC" panose="02020603050405020304" pitchFamily="18" charset="-34"/>
            </a:endParaRPr>
          </a:p>
          <a:p>
            <a:pPr lvl="1"/>
            <a:r>
              <a:rPr lang="th-TH" sz="32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แนวความคิด </a:t>
            </a:r>
            <a:r>
              <a:rPr lang="en-US" sz="2800" b="1" dirty="0">
                <a:solidFill>
                  <a:srgbClr val="0070C0"/>
                </a:solidFill>
                <a:cs typeface="EucrosiaUPC" panose="02020603050405020304" pitchFamily="18" charset="-34"/>
              </a:rPr>
              <a:t>(Concepts)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บัญชี</a:t>
            </a:r>
            <a:r>
              <a:rPr lang="th-TH" sz="3200" b="1" dirty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ACCOUNT), </a:t>
            </a:r>
            <a:r>
              <a:rPr lang="th-TH" sz="2800" b="1" dirty="0" smtClean="0">
                <a:cs typeface="EucrosiaUPC" panose="02020603050405020304" pitchFamily="18" charset="-34"/>
              </a:rPr>
              <a:t/>
            </a:r>
            <a:br>
              <a:rPr lang="th-TH" sz="2800" b="1" dirty="0" smtClean="0">
                <a:cs typeface="EucrosiaUPC" panose="02020603050405020304" pitchFamily="18" charset="-34"/>
              </a:rPr>
            </a:br>
            <a:r>
              <a:rPr lang="th-TH" sz="2800" b="1" dirty="0" smtClean="0">
                <a:cs typeface="EucrosiaUPC" panose="02020603050405020304" pitchFamily="18" charset="-34"/>
              </a:rPr>
              <a:t>                                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หลักสูตร</a:t>
            </a:r>
            <a:r>
              <a:rPr lang="th-TH" sz="3200" b="1" dirty="0">
                <a:cs typeface="EucrosiaUPC" panose="02020603050405020304" pitchFamily="18" charset="-34"/>
              </a:rPr>
              <a:t>(</a:t>
            </a:r>
            <a:r>
              <a:rPr lang="en-US" sz="2800" b="1" dirty="0">
                <a:cs typeface="EucrosiaUPC" panose="02020603050405020304" pitchFamily="18" charset="-34"/>
              </a:rPr>
              <a:t>COURSE)</a:t>
            </a:r>
            <a:endParaRPr lang="en-US" b="1" dirty="0">
              <a:cs typeface="EucrosiaUPC" panose="02020603050405020304" pitchFamily="18" charset="-34"/>
            </a:endParaRPr>
          </a:p>
          <a:p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222762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 err="1" smtClean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4400" b="1" dirty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แบ่งเป็น 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2 </a:t>
            </a:r>
            <a:r>
              <a:rPr lang="th-TH" sz="4400" b="1" dirty="0" smtClean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ประเภท</a:t>
            </a:r>
            <a:endParaRPr lang="th-TH" sz="4400" b="1" dirty="0">
              <a:solidFill>
                <a:schemeClr val="tx2">
                  <a:lumMod val="75000"/>
                </a:schemeClr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752601"/>
            <a:ext cx="7620000" cy="1371692"/>
          </a:xfrm>
        </p:spPr>
        <p:txBody>
          <a:bodyPr>
            <a:normAutofit/>
          </a:bodyPr>
          <a:lstStyle/>
          <a:p>
            <a:r>
              <a:rPr lang="en-US" sz="2800" dirty="0"/>
              <a:t>1</a:t>
            </a:r>
            <a:r>
              <a:rPr lang="en-US" sz="2800" dirty="0" smtClean="0"/>
              <a:t>. </a:t>
            </a:r>
            <a:r>
              <a:rPr lang="en-US" sz="2800" dirty="0"/>
              <a:t>Strong Entity </a:t>
            </a:r>
            <a:r>
              <a:rPr lang="en-US" sz="2800" dirty="0" smtClean="0"/>
              <a:t>  </a:t>
            </a:r>
            <a:r>
              <a:rPr lang="th-TH" sz="2800" dirty="0" smtClean="0"/>
              <a:t>หรือ </a:t>
            </a:r>
            <a:r>
              <a:rPr lang="en-US" sz="2800" dirty="0"/>
              <a:t>Regular Entity</a:t>
            </a:r>
            <a:endParaRPr lang="en-US" sz="2800" dirty="0" smtClean="0"/>
          </a:p>
          <a:p>
            <a:r>
              <a:rPr lang="en-US" sz="2800" dirty="0" smtClean="0"/>
              <a:t>2. </a:t>
            </a:r>
            <a:r>
              <a:rPr lang="en-US" sz="2800" dirty="0"/>
              <a:t>Weak Entity </a:t>
            </a:r>
            <a:endParaRPr lang="th-TH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124293"/>
            <a:ext cx="6661429" cy="1222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4679558"/>
            <a:ext cx="2440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Strong Entity</a:t>
            </a:r>
            <a:endParaRPr lang="th-TH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4693884"/>
            <a:ext cx="2215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Weak Entity</a:t>
            </a:r>
            <a:endParaRPr lang="th-TH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77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791200" cy="1008112"/>
          </a:xfrm>
        </p:spPr>
        <p:txBody>
          <a:bodyPr>
            <a:noAutofit/>
          </a:bodyPr>
          <a:lstStyle/>
          <a:p>
            <a:r>
              <a:rPr lang="th-TH" sz="40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4000" b="1" dirty="0" err="1" smtClean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4000" b="1" dirty="0" err="1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4000" b="1" dirty="0">
                <a:solidFill>
                  <a:srgbClr val="0070C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b="1" dirty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(</a:t>
            </a:r>
            <a:r>
              <a:rPr lang="en-US" sz="3200" b="1" dirty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Attributes</a:t>
            </a:r>
            <a:r>
              <a:rPr lang="en-US" sz="3200" b="1" dirty="0" smtClean="0">
                <a:solidFill>
                  <a:srgbClr val="0070C0"/>
                </a:solidFill>
                <a:latin typeface="+mn-lt"/>
                <a:cs typeface="EucrosiaUPC" panose="02020603050405020304" pitchFamily="18" charset="-34"/>
              </a:rPr>
              <a:t>)</a:t>
            </a:r>
            <a:endParaRPr lang="th-TH" sz="32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196752"/>
            <a:ext cx="7920880" cy="1532384"/>
          </a:xfrm>
        </p:spPr>
        <p:txBody>
          <a:bodyPr>
            <a:noAutofit/>
          </a:bodyPr>
          <a:lstStyle/>
          <a:p>
            <a:r>
              <a:rPr lang="th-TH" sz="2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	คือ 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คุณสมบัติของ</a:t>
            </a:r>
            <a:r>
              <a:rPr lang="th-TH" sz="2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2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เช่น </a:t>
            </a:r>
            <a:r>
              <a:rPr lang="th-TH" sz="2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เอ็นทิตี้</a:t>
            </a:r>
            <a:r>
              <a:rPr lang="th-TH" sz="2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2600" dirty="0">
                <a:cs typeface="EucrosiaUPC" panose="02020603050405020304" pitchFamily="18" charset="-34"/>
              </a:rPr>
              <a:t>EMPLOYEE 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ประกอบด้วย แอ</a:t>
            </a:r>
            <a:r>
              <a:rPr lang="th-TH" sz="26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26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 รหัสพนักงาน</a:t>
            </a:r>
            <a:r>
              <a:rPr lang="th-TH" sz="2600" dirty="0">
                <a:cs typeface="EucrosiaUPC" panose="02020603050405020304" pitchFamily="18" charset="-34"/>
              </a:rPr>
              <a:t>(</a:t>
            </a:r>
            <a:r>
              <a:rPr lang="en-US" sz="2600" dirty="0" err="1">
                <a:cs typeface="EucrosiaUPC" panose="02020603050405020304" pitchFamily="18" charset="-34"/>
              </a:rPr>
              <a:t>ENo</a:t>
            </a:r>
            <a:r>
              <a:rPr lang="en-US" sz="2600" dirty="0">
                <a:cs typeface="EucrosiaUPC" panose="02020603050405020304" pitchFamily="18" charset="-34"/>
              </a:rPr>
              <a:t>), 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ชื่อ</a:t>
            </a:r>
            <a:r>
              <a:rPr lang="th-TH" sz="2600" dirty="0">
                <a:cs typeface="EucrosiaUPC" panose="02020603050405020304" pitchFamily="18" charset="-34"/>
              </a:rPr>
              <a:t>(</a:t>
            </a:r>
            <a:r>
              <a:rPr lang="en-US" sz="2600" dirty="0">
                <a:cs typeface="EucrosiaUPC" panose="02020603050405020304" pitchFamily="18" charset="-34"/>
              </a:rPr>
              <a:t>Name</a:t>
            </a:r>
            <a:r>
              <a:rPr lang="en-US" sz="2600" dirty="0" smtClean="0">
                <a:cs typeface="EucrosiaUPC" panose="02020603050405020304" pitchFamily="18" charset="-34"/>
              </a:rPr>
              <a:t>), </a:t>
            </a:r>
            <a:r>
              <a:rPr lang="th-TH" sz="26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ที่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อยู่</a:t>
            </a:r>
            <a:r>
              <a:rPr lang="th-TH" sz="2600" dirty="0">
                <a:cs typeface="EucrosiaUPC" panose="02020603050405020304" pitchFamily="18" charset="-34"/>
              </a:rPr>
              <a:t>(</a:t>
            </a:r>
            <a:r>
              <a:rPr lang="en-US" sz="2600" dirty="0">
                <a:cs typeface="EucrosiaUPC" panose="02020603050405020304" pitchFamily="18" charset="-34"/>
              </a:rPr>
              <a:t>Address), </a:t>
            </a:r>
            <a:r>
              <a:rPr lang="th-TH" sz="2600" dirty="0">
                <a:latin typeface="EucrosiaUPC" panose="02020603050405020304" pitchFamily="18" charset="-34"/>
                <a:cs typeface="EucrosiaUPC" panose="02020603050405020304" pitchFamily="18" charset="-34"/>
              </a:rPr>
              <a:t>หมายเลขโทรศัพท์</a:t>
            </a:r>
            <a:r>
              <a:rPr lang="th-TH" sz="2600" dirty="0">
                <a:cs typeface="EucrosiaUPC" panose="02020603050405020304" pitchFamily="18" charset="-34"/>
              </a:rPr>
              <a:t>(</a:t>
            </a:r>
            <a:r>
              <a:rPr lang="en-US" sz="2600" dirty="0" err="1">
                <a:cs typeface="EucrosiaUPC" panose="02020603050405020304" pitchFamily="18" charset="-34"/>
              </a:rPr>
              <a:t>TelNo</a:t>
            </a:r>
            <a:r>
              <a:rPr lang="en-US" sz="2600" dirty="0">
                <a:cs typeface="EucrosiaUPC" panose="02020603050405020304" pitchFamily="18" charset="-34"/>
              </a:rPr>
              <a:t>)</a:t>
            </a:r>
            <a:endParaRPr lang="th-TH" sz="2600" dirty="0">
              <a:cs typeface="EucrosiaUPC" panose="02020603050405020304" pitchFamily="18" charset="-34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77" y="2924944"/>
            <a:ext cx="6654775" cy="34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300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972026"/>
          </a:xfrm>
        </p:spPr>
        <p:txBody>
          <a:bodyPr>
            <a:normAutofit/>
          </a:bodyPr>
          <a:lstStyle/>
          <a:p>
            <a:pPr algn="ctr"/>
            <a:r>
              <a:rPr lang="th-TH" sz="4400" b="1" dirty="0" smtClean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ประเภทของแอ</a:t>
            </a:r>
            <a:r>
              <a:rPr lang="th-TH" sz="4400" b="1" dirty="0" err="1" smtClean="0">
                <a:solidFill>
                  <a:schemeClr val="tx2">
                    <a:lumMod val="75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ตทริบิวต์</a:t>
            </a:r>
            <a:endParaRPr lang="th-TH" sz="4400" b="1" dirty="0">
              <a:solidFill>
                <a:schemeClr val="tx2">
                  <a:lumMod val="75000"/>
                </a:schemeClr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24744"/>
            <a:ext cx="7931224" cy="2448272"/>
          </a:xfrm>
        </p:spPr>
        <p:txBody>
          <a:bodyPr>
            <a:normAutofit lnSpcReduction="10000"/>
          </a:bodyPr>
          <a:lstStyle/>
          <a:p>
            <a:r>
              <a:rPr lang="en-US" sz="4400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1. </a:t>
            </a:r>
            <a:r>
              <a:rPr lang="en-US" sz="4400" dirty="0">
                <a:solidFill>
                  <a:srgbClr val="006600"/>
                </a:solidFill>
                <a:cs typeface="EucrosiaUPC" panose="02020603050405020304" pitchFamily="18" charset="-34"/>
              </a:rPr>
              <a:t>Simple Attribute </a:t>
            </a:r>
            <a:endParaRPr lang="th-TH" sz="4400" dirty="0" smtClean="0">
              <a:solidFill>
                <a:srgbClr val="006600"/>
              </a:solidFill>
              <a:cs typeface="EucrosiaUPC" panose="02020603050405020304" pitchFamily="18" charset="-34"/>
            </a:endParaRPr>
          </a:p>
          <a:p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คือ 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32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2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ที่มีองค์ประกอบเดียวที่เป็นอิสระ </a:t>
            </a: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/>
            </a:r>
            <a:b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</a:br>
            <a:r>
              <a:rPr lang="th-TH" sz="32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ไม่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สามารถแตกเป็นข้อมูลย่อยได้อีก เช่น แอ</a:t>
            </a:r>
            <a:r>
              <a:rPr lang="th-TH" sz="32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32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4000" dirty="0">
                <a:latin typeface="EucrosiaUPC" panose="02020603050405020304" pitchFamily="18" charset="-34"/>
                <a:cs typeface="EucrosiaUPC" panose="02020603050405020304" pitchFamily="18" charset="-34"/>
              </a:rPr>
              <a:t>Position, Sex </a:t>
            </a:r>
            <a:r>
              <a:rPr lang="th-TH" sz="36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และ</a:t>
            </a:r>
            <a:r>
              <a:rPr lang="th-TH" sz="40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4000" dirty="0">
                <a:latin typeface="EucrosiaUPC" panose="02020603050405020304" pitchFamily="18" charset="-34"/>
                <a:cs typeface="EucrosiaUPC" panose="02020603050405020304" pitchFamily="18" charset="-34"/>
              </a:rPr>
              <a:t>Salary </a:t>
            </a:r>
            <a:endParaRPr lang="th-TH" sz="4000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30082"/>
            <a:ext cx="7330777" cy="2851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595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65866" y="404664"/>
            <a:ext cx="7620000" cy="244827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6600"/>
                </a:solidFill>
                <a:cs typeface="EucrosiaUPC" panose="02020603050405020304" pitchFamily="18" charset="-34"/>
              </a:rPr>
              <a:t>2. </a:t>
            </a:r>
            <a:r>
              <a:rPr lang="en-US" sz="4400" dirty="0">
                <a:solidFill>
                  <a:srgbClr val="006600"/>
                </a:solidFill>
                <a:cs typeface="EucrosiaUPC" panose="02020603050405020304" pitchFamily="18" charset="-34"/>
              </a:rPr>
              <a:t>Composite Attribute </a:t>
            </a:r>
            <a:endParaRPr lang="th-TH" sz="4400" dirty="0" smtClean="0">
              <a:solidFill>
                <a:srgbClr val="006600"/>
              </a:solidFill>
              <a:cs typeface="EucrosiaUPC" panose="02020603050405020304" pitchFamily="18" charset="-34"/>
            </a:endParaRPr>
          </a:p>
          <a:p>
            <a:r>
              <a:rPr lang="th-TH" sz="3200" dirty="0">
                <a:latin typeface="EucrosiaUPC" panose="02020603050405020304" pitchFamily="18" charset="-34"/>
                <a:cs typeface="EucrosiaUPC" panose="02020603050405020304" pitchFamily="18" charset="-34"/>
              </a:rPr>
              <a:t>	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คือ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แอ</a:t>
            </a:r>
            <a:r>
              <a:rPr lang="th-TH" sz="28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28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ที่มีองค์ประกอบอยู่</a:t>
            </a:r>
            <a:r>
              <a:rPr lang="th-TH" sz="2800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หลายๆ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ตัว เช่น แอ</a:t>
            </a:r>
            <a:r>
              <a:rPr lang="th-TH" sz="2800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ตทริ</a:t>
            </a:r>
            <a:r>
              <a:rPr lang="th-TH" sz="2800" dirty="0" err="1">
                <a:latin typeface="EucrosiaUPC" panose="02020603050405020304" pitchFamily="18" charset="-34"/>
                <a:cs typeface="EucrosiaUPC" panose="02020603050405020304" pitchFamily="18" charset="-34"/>
              </a:rPr>
              <a:t>บิวต์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2800" dirty="0">
                <a:cs typeface="EucrosiaUPC" panose="02020603050405020304" pitchFamily="18" charset="-34"/>
              </a:rPr>
              <a:t>Address</a:t>
            </a:r>
            <a:r>
              <a:rPr lang="en-US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ประกอบด้วย </a:t>
            </a:r>
            <a:r>
              <a:rPr lang="en-US" sz="2800" dirty="0">
                <a:cs typeface="EucrosiaUPC" panose="02020603050405020304" pitchFamily="18" charset="-34"/>
              </a:rPr>
              <a:t>Street, City </a:t>
            </a:r>
            <a:r>
              <a:rPr lang="th-TH" sz="2800" dirty="0">
                <a:latin typeface="EucrosiaUPC" panose="02020603050405020304" pitchFamily="18" charset="-34"/>
                <a:cs typeface="EucrosiaUPC" panose="02020603050405020304" pitchFamily="18" charset="-34"/>
              </a:rPr>
              <a:t>และ  </a:t>
            </a:r>
            <a:r>
              <a:rPr lang="en-US" sz="2800" dirty="0" err="1">
                <a:cs typeface="EucrosiaUPC" panose="02020603050405020304" pitchFamily="18" charset="-34"/>
              </a:rPr>
              <a:t>PostCode</a:t>
            </a:r>
            <a:r>
              <a:rPr lang="en-US" sz="2800" dirty="0">
                <a:cs typeface="EucrosiaUPC" panose="02020603050405020304" pitchFamily="18" charset="-34"/>
              </a:rPr>
              <a:t> </a:t>
            </a:r>
            <a:endParaRPr lang="th-TH" sz="2800" dirty="0">
              <a:cs typeface="EucrosiaUPC" panose="02020603050405020304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52" y="2751311"/>
            <a:ext cx="2871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Composite Attribute</a:t>
            </a:r>
            <a:endParaRPr lang="th-TH" sz="2400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08446"/>
            <a:ext cx="6287046" cy="3390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76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สาระสำคัญ">
  <a:themeElements>
    <a:clrScheme name="สาระสำคัญ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สาระสำคัญ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สาระสำคัญ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500</TotalTime>
  <Words>674</Words>
  <Application>Microsoft Office PowerPoint</Application>
  <PresentationFormat>นำเสนอทางหน้าจอ (4:3)</PresentationFormat>
  <Paragraphs>104</Paragraphs>
  <Slides>29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29</vt:i4>
      </vt:variant>
    </vt:vector>
  </HeadingPairs>
  <TitlesOfParts>
    <vt:vector size="30" baseType="lpstr">
      <vt:lpstr>สาระสำคัญ</vt:lpstr>
      <vt:lpstr>บทที่ 6</vt:lpstr>
      <vt:lpstr>E-R Model</vt:lpstr>
      <vt:lpstr>ส่วนประกอบของแบบจำลองอีอาร์</vt:lpstr>
      <vt:lpstr>เอ็นทิตี้ (Entity)</vt:lpstr>
      <vt:lpstr>ตัวอย่างเอ็นทิตี้</vt:lpstr>
      <vt:lpstr>เอ็นทิตี้แบ่งเป็น 2 ประเภท</vt:lpstr>
      <vt:lpstr>แอตทริบิวต์ (Attributes)</vt:lpstr>
      <vt:lpstr>ประเภทของแอตทริบิวต์</vt:lpstr>
      <vt:lpstr>งานนำเสนอ PowerPoint</vt:lpstr>
      <vt:lpstr>งานนำเสนอ PowerPoint</vt:lpstr>
      <vt:lpstr>งานนำเสนอ PowerPoint</vt:lpstr>
      <vt:lpstr>ความสัมพันธ์ (Relationship)</vt:lpstr>
      <vt:lpstr>แอตทริบิวต์บนความสัมพันธ์</vt:lpstr>
      <vt:lpstr>ข้อบังคับบนความสัมพันธ์  (Constraints on Relationship)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สรุปสัญลักษณ์และความหมายที่ใช้ในการเขียน E-R Diagram </vt:lpstr>
      <vt:lpstr>สรุปสัญลักษณ์และความหมายที่ใช้ในการเขียน E-R Diagram </vt:lpstr>
      <vt:lpstr>สรุปสัญลักษณ์และความหมายที่ใช้ในการเขียน E-R Diagram </vt:lpstr>
      <vt:lpstr>ตัวอย่างกรณีศึกษาของบริษัทขายสินค้า</vt:lpstr>
      <vt:lpstr>Attribute ที่ได้จากความต้องการ</vt:lpstr>
      <vt:lpstr>งานนำเสนอ PowerPoint</vt:lpstr>
      <vt:lpstr>ตัวอย่างกรณีศึกษาของบริษัท Company 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6</dc:title>
  <dc:creator>lenovo</dc:creator>
  <cp:lastModifiedBy>lenovo</cp:lastModifiedBy>
  <cp:revision>116</cp:revision>
  <dcterms:created xsi:type="dcterms:W3CDTF">2016-10-04T03:37:35Z</dcterms:created>
  <dcterms:modified xsi:type="dcterms:W3CDTF">2021-08-19T09:04:54Z</dcterms:modified>
</cp:coreProperties>
</file>