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81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แทนวันที่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6B24E85-A4B0-4EAF-8638-27564A01A5CE}" type="datetimeFigureOut">
              <a:rPr lang="th-TH" smtClean="0"/>
              <a:t>20/07/66</a:t>
            </a:fld>
            <a:endParaRPr lang="th-TH"/>
          </a:p>
        </p:txBody>
      </p:sp>
      <p:sp>
        <p:nvSpPr>
          <p:cNvPr id="17" name="ตัวแทนท้ายกระดา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29" name="ตัวแทนหมายเลขภาพนิ่ง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022BE7-71BA-4BB7-A932-6971CDCAD49C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24E85-A4B0-4EAF-8638-27564A01A5CE}" type="datetimeFigureOut">
              <a:rPr lang="th-TH" smtClean="0"/>
              <a:t>20/07/66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2BE7-71BA-4BB7-A932-6971CDCAD49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6B24E85-A4B0-4EAF-8638-27564A01A5CE}" type="datetimeFigureOut">
              <a:rPr lang="th-TH" smtClean="0"/>
              <a:t>20/07/66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C022BE7-71BA-4BB7-A932-6971CDCAD49C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24E85-A4B0-4EAF-8638-27564A01A5CE}" type="datetimeFigureOut">
              <a:rPr lang="th-TH" smtClean="0"/>
              <a:t>20/07/66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022BE7-71BA-4BB7-A932-6971CDCAD49C}" type="slidenum">
              <a:rPr lang="th-TH" smtClean="0"/>
              <a:t>‹#›</a:t>
            </a:fld>
            <a:endParaRPr lang="th-TH"/>
          </a:p>
        </p:txBody>
      </p:sp>
      <p:sp>
        <p:nvSpPr>
          <p:cNvPr id="8" name="ตัวแทนเนื้อหา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2" name="ตัวแทนวันที่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24E85-A4B0-4EAF-8638-27564A01A5CE}" type="datetimeFigureOut">
              <a:rPr lang="th-TH" smtClean="0"/>
              <a:t>20/07/66</a:t>
            </a:fld>
            <a:endParaRPr lang="th-TH"/>
          </a:p>
        </p:txBody>
      </p:sp>
      <p:sp>
        <p:nvSpPr>
          <p:cNvPr id="13" name="ตัวแทนหมายเลขภาพนิ่ง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C022BE7-71BA-4BB7-A932-6971CDCAD49C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ตัวแทนท้ายกระดา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ตัวแทนเนื้อหา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1" name="ตัวแทนเนื้อหา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8" name="ตัวแทนวันที่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6B24E85-A4B0-4EAF-8638-27564A01A5CE}" type="datetimeFigureOut">
              <a:rPr lang="th-TH" smtClean="0"/>
              <a:t>20/07/66</a:t>
            </a:fld>
            <a:endParaRPr lang="th-TH"/>
          </a:p>
        </p:txBody>
      </p:sp>
      <p:sp>
        <p:nvSpPr>
          <p:cNvPr id="10" name="ตัวแทนหมายเลขภาพนิ่ง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C022BE7-71BA-4BB7-A932-6971CDCAD49C}" type="slidenum">
              <a:rPr lang="th-TH" smtClean="0"/>
              <a:t>‹#›</a:t>
            </a:fld>
            <a:endParaRPr lang="th-TH"/>
          </a:p>
        </p:txBody>
      </p:sp>
      <p:sp>
        <p:nvSpPr>
          <p:cNvPr id="12" name="ตัวแทนท้ายกระดา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1" name="ตัวแทนเนื้อหา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แทนเนื้อหา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0" name="ตัวแทนวันที่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6B24E85-A4B0-4EAF-8638-27564A01A5CE}" type="datetimeFigureOut">
              <a:rPr lang="th-TH" smtClean="0"/>
              <a:t>20/07/66</a:t>
            </a:fld>
            <a:endParaRPr lang="th-TH"/>
          </a:p>
        </p:txBody>
      </p:sp>
      <p:sp>
        <p:nvSpPr>
          <p:cNvPr id="12" name="ตัวแทนหมายเลขภาพนิ่ง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C022BE7-71BA-4BB7-A932-6971CDCAD49C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ตัวแทนท้ายกระดา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h-TH"/>
          </a:p>
        </p:txBody>
      </p:sp>
      <p:sp>
        <p:nvSpPr>
          <p:cNvPr id="16" name="ตัวแทนข้อความ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5" name="ตัวแทนข้อความ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24E85-A4B0-4EAF-8638-27564A01A5CE}" type="datetimeFigureOut">
              <a:rPr lang="th-TH" smtClean="0"/>
              <a:t>20/07/66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022BE7-71BA-4BB7-A932-6971CDCAD49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24E85-A4B0-4EAF-8638-27564A01A5CE}" type="datetimeFigureOut">
              <a:rPr lang="th-TH" smtClean="0"/>
              <a:t>20/07/66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022BE7-71BA-4BB7-A932-6971CDCAD49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24E85-A4B0-4EAF-8638-27564A01A5CE}" type="datetimeFigureOut">
              <a:rPr lang="th-TH" smtClean="0"/>
              <a:t>20/07/66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022BE7-71BA-4BB7-A932-6971CDCAD49C}" type="slidenum">
              <a:rPr lang="th-TH" smtClean="0"/>
              <a:t>‹#›</a:t>
            </a:fld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9" name="ตัวแทนเนื้อหา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8" name="สี่เหลี่ยมผืนผ้า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ตัวแทนวันที่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6B24E85-A4B0-4EAF-8638-27564A01A5CE}" type="datetimeFigureOut">
              <a:rPr lang="th-TH" smtClean="0"/>
              <a:t>20/07/66</a:t>
            </a:fld>
            <a:endParaRPr lang="th-TH"/>
          </a:p>
        </p:txBody>
      </p:sp>
      <p:sp>
        <p:nvSpPr>
          <p:cNvPr id="13" name="ตัวแทนหมายเลขภาพนิ่ง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C022BE7-71BA-4BB7-A932-6971CDCAD49C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ตัวแทนท้ายกระดา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ตัวแทนชื่อเรื่อง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แทนข้อความ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แทนวันที่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6B24E85-A4B0-4EAF-8638-27564A01A5CE}" type="datetimeFigureOut">
              <a:rPr lang="th-TH" smtClean="0"/>
              <a:t>20/07/66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ตัวแทน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C022BE7-71BA-4BB7-A932-6971CDCAD49C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938535"/>
          </a:xfrm>
        </p:spPr>
        <p:txBody>
          <a:bodyPr>
            <a:noAutofit/>
          </a:bodyPr>
          <a:lstStyle/>
          <a:p>
            <a:r>
              <a:rPr lang="th-TH" sz="5400" b="1" dirty="0">
                <a:solidFill>
                  <a:schemeClr val="tx1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บทที่ </a:t>
            </a:r>
            <a:r>
              <a:rPr lang="th-TH" sz="5400" b="1" dirty="0" smtClean="0">
                <a:solidFill>
                  <a:schemeClr val="tx1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5</a:t>
            </a:r>
            <a:endParaRPr lang="th-TH" sz="5400" b="1" dirty="0">
              <a:solidFill>
                <a:schemeClr val="tx1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683568" y="3068960"/>
            <a:ext cx="8064896" cy="1752600"/>
          </a:xfrm>
        </p:spPr>
        <p:txBody>
          <a:bodyPr>
            <a:normAutofit/>
          </a:bodyPr>
          <a:lstStyle/>
          <a:p>
            <a:r>
              <a:rPr lang="th-TH" sz="5400" b="1" dirty="0">
                <a:solidFill>
                  <a:schemeClr val="tx1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การ</a:t>
            </a:r>
            <a:r>
              <a:rPr lang="th-TH" sz="5400" b="1" dirty="0" smtClean="0">
                <a:solidFill>
                  <a:schemeClr val="tx1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ออกแบบและพัฒนาระบบ</a:t>
            </a:r>
            <a:r>
              <a:rPr lang="th-TH" sz="5400" b="1" dirty="0">
                <a:solidFill>
                  <a:schemeClr val="tx1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ฐานข้อมูล</a:t>
            </a:r>
            <a:endParaRPr lang="en-US" sz="5400" b="1" dirty="0">
              <a:solidFill>
                <a:schemeClr val="tx1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endParaRPr lang="th-TH" sz="5400" b="1" dirty="0">
              <a:solidFill>
                <a:schemeClr val="tx1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2196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/>
              <a:t>การออกแบบฐานข้อมูล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/>
              <a:t>3.) จัดการกับแอ</a:t>
            </a:r>
            <a:r>
              <a:rPr lang="th-TH" b="1" dirty="0" err="1" smtClean="0"/>
              <a:t>ตทริ</a:t>
            </a:r>
            <a:r>
              <a:rPr lang="th-TH" b="1" dirty="0" err="1"/>
              <a:t>บิวต์</a:t>
            </a:r>
            <a:r>
              <a:rPr lang="th-TH" b="1" dirty="0"/>
              <a:t>ที่มีหลายค่า (</a:t>
            </a:r>
            <a:r>
              <a:rPr lang="en-US" b="1" dirty="0"/>
              <a:t>Multivalued Attributes)</a:t>
            </a:r>
          </a:p>
          <a:p>
            <a:pPr marL="0" indent="0">
              <a:buNone/>
            </a:pPr>
            <a:r>
              <a:rPr lang="th-TH" b="1" dirty="0"/>
              <a:t>4.) ความจำเป็นในการเพิ่ม </a:t>
            </a:r>
            <a:r>
              <a:rPr lang="en-US" b="1" dirty="0"/>
              <a:t>Derived Attributes </a:t>
            </a:r>
            <a:r>
              <a:rPr lang="th-TH" b="1" dirty="0"/>
              <a:t>เข้าไปในตาราง</a:t>
            </a:r>
            <a:endParaRPr lang="en-US" b="1" dirty="0"/>
          </a:p>
          <a:p>
            <a:pPr marL="0" indent="0">
              <a:buNone/>
            </a:pPr>
            <a:r>
              <a:rPr lang="th-TH" b="1" dirty="0"/>
              <a:t>5.) บางกรณี อาจต้องใช้ความสัมพันธ์แบบ </a:t>
            </a:r>
            <a:r>
              <a:rPr lang="en-US" b="1" dirty="0" err="1"/>
              <a:t>Supertype</a:t>
            </a:r>
            <a:r>
              <a:rPr lang="en-US" b="1" dirty="0"/>
              <a:t>/Subtype</a:t>
            </a:r>
          </a:p>
          <a:p>
            <a:pPr marL="0" indent="0">
              <a:buNone/>
            </a:pPr>
            <a:r>
              <a:rPr lang="th-TH" b="1" dirty="0"/>
              <a:t>6.) หลีกเลี่ยงความสัมพันธ์ที่ไม่จำเป็น และต้องตรวจความซ้ำซ้อนของแบบจำลอง</a:t>
            </a:r>
            <a:endParaRPr lang="en-US" b="1" dirty="0"/>
          </a:p>
          <a:p>
            <a:pPr marL="0" indent="0">
              <a:buNone/>
            </a:pPr>
            <a:r>
              <a:rPr lang="th-TH" b="1" dirty="0"/>
              <a:t>7.) สร้างแผนภาพอี</a:t>
            </a:r>
            <a:r>
              <a:rPr lang="th-TH" b="1" dirty="0" err="1"/>
              <a:t>อาร์</a:t>
            </a:r>
            <a:r>
              <a:rPr lang="th-TH" b="1" dirty="0"/>
              <a:t> </a:t>
            </a:r>
            <a:r>
              <a:rPr lang="th-TH" b="1" dirty="0" smtClean="0"/>
              <a:t>(</a:t>
            </a:r>
            <a:r>
              <a:rPr lang="en-US" b="1" dirty="0" smtClean="0"/>
              <a:t>E-R Diagram)</a:t>
            </a:r>
            <a:endParaRPr lang="en-US" b="1" dirty="0"/>
          </a:p>
          <a:p>
            <a:pPr marL="0" indent="0">
              <a:buNone/>
            </a:pPr>
            <a:r>
              <a:rPr lang="th-TH" b="1" dirty="0"/>
              <a:t>8.) ทบทวนและตรวจสอบร่วมกับผู้ใช้ ว่าตรงตามความต้องการหรือไม่ </a:t>
            </a:r>
            <a:r>
              <a:rPr lang="th-TH" b="1" dirty="0" smtClean="0"/>
              <a:t>อย่างไร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3656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/>
              <a:t>การออกแบบฐานข้อมูล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b="1" dirty="0">
                <a:solidFill>
                  <a:srgbClr val="0070C0"/>
                </a:solidFill>
              </a:rPr>
              <a:t>2.3 การคัดเลือกซอฟต์แวร์จัดการ</a:t>
            </a:r>
            <a:r>
              <a:rPr lang="th-TH" b="1" dirty="0" smtClean="0">
                <a:solidFill>
                  <a:srgbClr val="0070C0"/>
                </a:solidFill>
              </a:rPr>
              <a:t>ฐานข้อมูล</a:t>
            </a:r>
          </a:p>
          <a:p>
            <a:pPr marL="0" indent="0">
              <a:buNone/>
            </a:pPr>
            <a:r>
              <a:rPr lang="th-TH" b="1" dirty="0">
                <a:solidFill>
                  <a:srgbClr val="0070C0"/>
                </a:solidFill>
              </a:rPr>
              <a:t> </a:t>
            </a:r>
            <a:r>
              <a:rPr lang="th-TH" b="1" dirty="0" smtClean="0">
                <a:solidFill>
                  <a:srgbClr val="0070C0"/>
                </a:solidFill>
              </a:rPr>
              <a:t>     </a:t>
            </a:r>
            <a:r>
              <a:rPr lang="th-TH" b="1" dirty="0">
                <a:solidFill>
                  <a:srgbClr val="0070C0"/>
                </a:solidFill>
              </a:rPr>
              <a:t>(</a:t>
            </a:r>
            <a:r>
              <a:rPr lang="en-US" b="1" dirty="0">
                <a:solidFill>
                  <a:srgbClr val="0070C0"/>
                </a:solidFill>
              </a:rPr>
              <a:t>DBMS Software Selection)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th-TH" b="1" dirty="0"/>
              <a:t>ความสามารถของซอฟต์แวร์ ข้อดี</a:t>
            </a:r>
            <a:r>
              <a:rPr lang="th-TH" b="1" dirty="0" smtClean="0"/>
              <a:t>ข้อเสีย</a:t>
            </a:r>
          </a:p>
          <a:p>
            <a:r>
              <a:rPr lang="th-TH" b="1" dirty="0"/>
              <a:t>เครื่องมืออำนวยความสะดวก</a:t>
            </a:r>
            <a:r>
              <a:rPr lang="th-TH" b="1" dirty="0" smtClean="0"/>
              <a:t>ต่างๆ</a:t>
            </a:r>
          </a:p>
          <a:p>
            <a:r>
              <a:rPr lang="th-TH" b="1" dirty="0"/>
              <a:t>ราคา การบำรุงรักษา การดำเนินงาน ค่าลิขสิทธิ์</a:t>
            </a:r>
            <a:r>
              <a:rPr lang="th-TH" b="1" dirty="0" smtClean="0"/>
              <a:t>ซอฟต์แวร์</a:t>
            </a:r>
          </a:p>
          <a:p>
            <a:r>
              <a:rPr lang="th-TH" b="1" dirty="0"/>
              <a:t>ค่าใช้จ่ายด้านการติดตั้ง การฝึกอบรมการใช้งาน ต้นทุนการแปลงข้อมูลจากระบบเก่าไประบบใหม่ </a:t>
            </a:r>
            <a:endParaRPr lang="th-TH" b="1" dirty="0" smtClean="0"/>
          </a:p>
          <a:p>
            <a:r>
              <a:rPr lang="th-TH" b="1" dirty="0"/>
              <a:t>การเคลื่อนย้ายไปทำงานต่างแพลตฟอร์ม </a:t>
            </a:r>
            <a:endParaRPr lang="th-TH" b="1" dirty="0" smtClean="0"/>
          </a:p>
          <a:p>
            <a:r>
              <a:rPr lang="th-TH" b="1" dirty="0"/>
              <a:t>ความต้องการฮาร์ดแวร์ของ </a:t>
            </a:r>
            <a:r>
              <a:rPr lang="en-US" b="1" dirty="0"/>
              <a:t>DBMS 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62930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/>
              <a:t>การออกแบบฐานข้อมูล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>
                <a:solidFill>
                  <a:srgbClr val="0070C0"/>
                </a:solidFill>
              </a:rPr>
              <a:t>2.4 การออกแบบฐานข้อมูลเชิง</a:t>
            </a:r>
            <a:r>
              <a:rPr lang="th-TH" b="1" dirty="0" smtClean="0">
                <a:solidFill>
                  <a:srgbClr val="0070C0"/>
                </a:solidFill>
              </a:rPr>
              <a:t>ตรรกะ</a:t>
            </a:r>
          </a:p>
          <a:p>
            <a:pPr marL="0" indent="0">
              <a:buNone/>
            </a:pPr>
            <a:r>
              <a:rPr lang="th-TH" b="1" dirty="0">
                <a:solidFill>
                  <a:srgbClr val="0070C0"/>
                </a:solidFill>
              </a:rPr>
              <a:t> </a:t>
            </a:r>
            <a:r>
              <a:rPr lang="th-TH" b="1" dirty="0" smtClean="0">
                <a:solidFill>
                  <a:srgbClr val="0070C0"/>
                </a:solidFill>
              </a:rPr>
              <a:t>    </a:t>
            </a:r>
            <a:r>
              <a:rPr lang="th-TH" b="1" dirty="0">
                <a:solidFill>
                  <a:srgbClr val="0070C0"/>
                </a:solidFill>
              </a:rPr>
              <a:t>(</a:t>
            </a:r>
            <a:r>
              <a:rPr lang="en-US" b="1" dirty="0">
                <a:solidFill>
                  <a:srgbClr val="0070C0"/>
                </a:solidFill>
              </a:rPr>
              <a:t>Logical Database Design)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th-TH" b="1" dirty="0" smtClean="0"/>
              <a:t>การ</a:t>
            </a:r>
            <a:r>
              <a:rPr lang="th-TH" b="1" dirty="0"/>
              <a:t>ออกแบบฐานข้อมูลเชิงตรรกะเป็น</a:t>
            </a:r>
            <a:r>
              <a:rPr lang="th-TH" b="1" dirty="0">
                <a:solidFill>
                  <a:srgbClr val="C00000"/>
                </a:solidFill>
              </a:rPr>
              <a:t>การนำแบบจำลองเชิงแนวคิดมา</a:t>
            </a:r>
            <a:r>
              <a:rPr lang="th-TH" b="1" dirty="0" smtClean="0">
                <a:solidFill>
                  <a:srgbClr val="C00000"/>
                </a:solidFill>
              </a:rPr>
              <a:t>แปลงให้อ</a:t>
            </a:r>
            <a:r>
              <a:rPr lang="th-TH" b="1" dirty="0">
                <a:solidFill>
                  <a:srgbClr val="C00000"/>
                </a:solidFill>
              </a:rPr>
              <a:t>ยู่ในรูป</a:t>
            </a:r>
            <a:r>
              <a:rPr lang="th-TH" b="1" dirty="0" smtClean="0">
                <a:solidFill>
                  <a:srgbClr val="C00000"/>
                </a:solidFill>
              </a:rPr>
              <a:t>ของ</a:t>
            </a:r>
            <a:r>
              <a:rPr lang="th-TH" b="1" dirty="0" err="1" smtClean="0">
                <a:solidFill>
                  <a:srgbClr val="C00000"/>
                </a:solidFill>
              </a:rPr>
              <a:t>รีเล</a:t>
            </a:r>
            <a:r>
              <a:rPr lang="th-TH" b="1" dirty="0" smtClean="0">
                <a:solidFill>
                  <a:srgbClr val="C00000"/>
                </a:solidFill>
              </a:rPr>
              <a:t>ชัน</a:t>
            </a:r>
          </a:p>
          <a:p>
            <a:r>
              <a:rPr lang="th-TH" b="1" dirty="0"/>
              <a:t>การออกแบบฐานข้อมูลเชิง</a:t>
            </a:r>
            <a:r>
              <a:rPr lang="th-TH" b="1" dirty="0" smtClean="0"/>
              <a:t>ตรรกะจะเป็นไปตามแบบจำลองฐานข้อมูลที่เลือกใช้ เช่น แบบจำลองฐานข้อมูลเชิงสัมพันธ์ มี </a:t>
            </a:r>
            <a:r>
              <a:rPr lang="en-US" b="1" dirty="0" smtClean="0"/>
              <a:t>DBMS</a:t>
            </a:r>
            <a:r>
              <a:rPr lang="th-TH" b="1" dirty="0" smtClean="0"/>
              <a:t> </a:t>
            </a:r>
            <a:r>
              <a:rPr lang="th-TH" b="1" dirty="0"/>
              <a:t>เช่น </a:t>
            </a:r>
            <a:r>
              <a:rPr lang="en-US" b="1" dirty="0"/>
              <a:t>Oracle, Microsoft SQL Server, MySQL </a:t>
            </a:r>
            <a:r>
              <a:rPr lang="th-TH" b="1" dirty="0"/>
              <a:t>และ </a:t>
            </a:r>
            <a:r>
              <a:rPr lang="en-US" b="1" dirty="0"/>
              <a:t>Access </a:t>
            </a:r>
            <a:endParaRPr lang="en-US" b="1" dirty="0" smtClean="0"/>
          </a:p>
          <a:p>
            <a:r>
              <a:rPr lang="th-TH" b="1" dirty="0"/>
              <a:t>อาจจะต้องใช้เทคนิคในเรื่องของการ</a:t>
            </a:r>
            <a:r>
              <a:rPr lang="th-TH" b="1" dirty="0" err="1"/>
              <a:t>นอร์</a:t>
            </a:r>
            <a:r>
              <a:rPr lang="th-TH" b="1" dirty="0" err="1" smtClean="0"/>
              <a:t>มัลไลเซ</a:t>
            </a:r>
            <a:r>
              <a:rPr lang="th-TH" b="1" dirty="0"/>
              <a:t>ชัน เพื่อช่วยลดความซ้ำซ้อนของข้อมูล</a:t>
            </a:r>
            <a:endParaRPr lang="th-TH" b="1" dirty="0" smtClean="0"/>
          </a:p>
          <a:p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04702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b="1" dirty="0" smtClean="0"/>
              <a:t>สรุปขั้นตอนการออกแบบ</a:t>
            </a:r>
            <a:r>
              <a:rPr lang="th-TH" b="1" smtClean="0"/>
              <a:t>เชิงตรรกะ</a:t>
            </a:r>
            <a:endParaRPr lang="th-TH" b="1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b="1" dirty="0"/>
              <a:t>1.) แปลงแผนภาพอี</a:t>
            </a:r>
            <a:r>
              <a:rPr lang="th-TH" b="1" dirty="0" err="1"/>
              <a:t>อาร์</a:t>
            </a:r>
            <a:r>
              <a:rPr lang="th-TH" b="1" dirty="0"/>
              <a:t>เป็น</a:t>
            </a:r>
            <a:r>
              <a:rPr lang="th-TH" b="1" dirty="0" err="1"/>
              <a:t>รีเล</a:t>
            </a:r>
            <a:r>
              <a:rPr lang="th-TH" b="1" dirty="0"/>
              <a:t>ชัน</a:t>
            </a:r>
            <a:endParaRPr lang="en-US" b="1" dirty="0"/>
          </a:p>
          <a:p>
            <a:pPr marL="0" indent="0">
              <a:buNone/>
            </a:pPr>
            <a:r>
              <a:rPr lang="th-TH" b="1" dirty="0"/>
              <a:t>2.) ทำการ</a:t>
            </a:r>
            <a:r>
              <a:rPr lang="th-TH" b="1" dirty="0" err="1"/>
              <a:t>นอร์มัลไลเซ</a:t>
            </a:r>
            <a:r>
              <a:rPr lang="th-TH" b="1" dirty="0"/>
              <a:t>ชัน ด้วยการแตกเป็นตาราง</a:t>
            </a:r>
            <a:r>
              <a:rPr lang="th-TH" b="1" dirty="0" smtClean="0"/>
              <a:t>ต่างๆ </a:t>
            </a:r>
            <a:r>
              <a:rPr lang="th-TH" b="1" dirty="0"/>
              <a:t>เพื่อขจัดข้อมูลที่ซ้ำซ้อนออกไป</a:t>
            </a:r>
            <a:endParaRPr lang="en-US" b="1" dirty="0"/>
          </a:p>
          <a:p>
            <a:pPr marL="0" indent="0">
              <a:buNone/>
            </a:pPr>
            <a:r>
              <a:rPr lang="th-TH" b="1" dirty="0"/>
              <a:t>3.) ตรวจสอบแต่</a:t>
            </a:r>
            <a:r>
              <a:rPr lang="th-TH" b="1" dirty="0" err="1"/>
              <a:t>ละรีเล</a:t>
            </a:r>
            <a:r>
              <a:rPr lang="th-TH" b="1" dirty="0"/>
              <a:t>ชันว่าสนับสนุนรายการข้อมูล</a:t>
            </a:r>
            <a:r>
              <a:rPr lang="th-TH" b="1" dirty="0" smtClean="0"/>
              <a:t>ต่างๆ </a:t>
            </a:r>
            <a:r>
              <a:rPr lang="th-TH" b="1" dirty="0"/>
              <a:t>ในระบบครบถ้วนหรือไม่</a:t>
            </a:r>
            <a:endParaRPr lang="en-US" b="1" dirty="0"/>
          </a:p>
          <a:p>
            <a:pPr marL="0" indent="0">
              <a:buNone/>
            </a:pPr>
            <a:r>
              <a:rPr lang="th-TH" b="1" dirty="0"/>
              <a:t>4.) ตรวจสอบความคงสภาพในข้อมูล ว่าเป็นไปตามข้อบังคับหรือไม่</a:t>
            </a:r>
            <a:endParaRPr lang="en-US" b="1" dirty="0"/>
          </a:p>
          <a:p>
            <a:pPr marL="0" indent="0">
              <a:buNone/>
            </a:pPr>
            <a:r>
              <a:rPr lang="th-TH" b="1" dirty="0"/>
              <a:t>5.) ทบทวนแบบจำลองเชิงตรรกะร่วมกับผู้ใช้</a:t>
            </a:r>
            <a:endParaRPr lang="en-US" b="1" dirty="0"/>
          </a:p>
          <a:p>
            <a:pPr marL="0" indent="0">
              <a:buNone/>
            </a:pPr>
            <a:r>
              <a:rPr lang="th-TH" b="1" dirty="0"/>
              <a:t>6.) ตรวจสอบเพื่อรองรับกับการเติบโตของข้อมูลในระบบที่อาจเกิดขึ้นใน</a:t>
            </a:r>
            <a:r>
              <a:rPr lang="th-TH" b="1" dirty="0" smtClean="0"/>
              <a:t>อนาคต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2978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/>
              <a:t>การออกแบบฐานข้อมูล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b="1" dirty="0">
                <a:solidFill>
                  <a:srgbClr val="0070C0"/>
                </a:solidFill>
              </a:rPr>
              <a:t>2.5 การออกแบบฐานข้อมูลเชิง</a:t>
            </a:r>
            <a:r>
              <a:rPr lang="th-TH" sz="3200" b="1" dirty="0" smtClean="0">
                <a:solidFill>
                  <a:srgbClr val="0070C0"/>
                </a:solidFill>
              </a:rPr>
              <a:t>กายภาพ</a:t>
            </a:r>
          </a:p>
          <a:p>
            <a:pPr marL="0" indent="0">
              <a:buNone/>
            </a:pPr>
            <a:r>
              <a:rPr lang="th-TH" sz="3200" b="1" dirty="0">
                <a:solidFill>
                  <a:srgbClr val="0070C0"/>
                </a:solidFill>
              </a:rPr>
              <a:t> </a:t>
            </a:r>
            <a:r>
              <a:rPr lang="th-TH" sz="3200" b="1" dirty="0" smtClean="0">
                <a:solidFill>
                  <a:srgbClr val="0070C0"/>
                </a:solidFill>
              </a:rPr>
              <a:t>    </a:t>
            </a:r>
            <a:r>
              <a:rPr lang="th-TH" sz="3200" b="1" dirty="0">
                <a:solidFill>
                  <a:srgbClr val="0070C0"/>
                </a:solidFill>
              </a:rPr>
              <a:t>(</a:t>
            </a:r>
            <a:r>
              <a:rPr lang="en-US" sz="3200" b="1" dirty="0">
                <a:solidFill>
                  <a:srgbClr val="0070C0"/>
                </a:solidFill>
              </a:rPr>
              <a:t>Physical Database Design)</a:t>
            </a:r>
            <a:endParaRPr lang="en-US" sz="3200" dirty="0">
              <a:solidFill>
                <a:srgbClr val="0070C0"/>
              </a:solidFill>
            </a:endParaRPr>
          </a:p>
          <a:p>
            <a:r>
              <a:rPr lang="th-TH" sz="3200" b="1" dirty="0"/>
              <a:t>เป็นกระบวนการคัดเลือกสื่อจัดเก็บข้อมูลและคัดเลือกรูปแบบโครงสร้าง</a:t>
            </a:r>
            <a:r>
              <a:rPr lang="th-TH" sz="3200" b="1" dirty="0" smtClean="0"/>
              <a:t>แฟ้มข้อมูล </a:t>
            </a:r>
            <a:r>
              <a:rPr lang="th-TH" sz="3200" b="1" dirty="0"/>
              <a:t>เช่น ฮาร์ดดิสก์เป็นแบบ </a:t>
            </a:r>
            <a:r>
              <a:rPr lang="en-US" sz="3200" b="1" dirty="0"/>
              <a:t>SATA, SAS </a:t>
            </a:r>
            <a:r>
              <a:rPr lang="th-TH" sz="3200" b="1" dirty="0"/>
              <a:t>หรือ </a:t>
            </a:r>
            <a:r>
              <a:rPr lang="en-US" sz="3200" b="1" dirty="0"/>
              <a:t>SSD </a:t>
            </a:r>
            <a:endParaRPr lang="th-TH" sz="3200" b="1" dirty="0" smtClean="0"/>
          </a:p>
          <a:p>
            <a:r>
              <a:rPr lang="th-TH" sz="3200" b="1" dirty="0"/>
              <a:t>ต้องคำนึงถึงประสิทธิภาพของ</a:t>
            </a:r>
            <a:r>
              <a:rPr lang="th-TH" sz="3200" b="1" dirty="0" smtClean="0"/>
              <a:t>ระบบ</a:t>
            </a:r>
          </a:p>
          <a:p>
            <a:r>
              <a:rPr lang="th-TH" sz="3200" b="1" dirty="0"/>
              <a:t>คำนึงถึงวิธีการเข้าถึงข้อมูลและประสิทธิภาพของ </a:t>
            </a:r>
            <a:r>
              <a:rPr lang="en-US" sz="3200" b="1" dirty="0"/>
              <a:t>DBMS </a:t>
            </a:r>
            <a:r>
              <a:rPr lang="th-TH" sz="3200" b="1" dirty="0"/>
              <a:t>ที่เลือกใช้ </a:t>
            </a:r>
            <a:endParaRPr lang="th-TH" sz="3200" b="1" dirty="0" smtClean="0"/>
          </a:p>
          <a:p>
            <a:endParaRPr lang="th-TH" sz="3200" dirty="0"/>
          </a:p>
        </p:txBody>
      </p:sp>
    </p:spTree>
    <p:extLst>
      <p:ext uri="{BB962C8B-B14F-4D97-AF65-F5344CB8AC3E}">
        <p14:creationId xmlns:p14="http://schemas.microsoft.com/office/powerpoint/2010/main" val="140916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5800" y="548680"/>
            <a:ext cx="4752528" cy="61926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75800" y="26305"/>
            <a:ext cx="45384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>
                <a:solidFill>
                  <a:srgbClr val="0070C0"/>
                </a:solidFill>
              </a:rPr>
              <a:t>ขั้นตอนการออกแบบ</a:t>
            </a:r>
            <a:r>
              <a:rPr lang="th-TH" b="1" dirty="0" smtClean="0">
                <a:solidFill>
                  <a:srgbClr val="0070C0"/>
                </a:solidFill>
              </a:rPr>
              <a:t>ฐานข้อมูล (ระยะ 2)</a:t>
            </a:r>
            <a:endParaRPr lang="th-TH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82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b="1" dirty="0"/>
              <a:t>ระยะที่ 3 การนำไปใช้ (</a:t>
            </a:r>
            <a:r>
              <a:rPr lang="en-US" b="1" dirty="0"/>
              <a:t>Implementation)</a:t>
            </a:r>
            <a:endParaRPr lang="th-TH" dirty="0"/>
          </a:p>
        </p:txBody>
      </p:sp>
      <p:sp>
        <p:nvSpPr>
          <p:cNvPr id="4" name="ตัวแทนเนื้อหา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>
            <a:normAutofit/>
          </a:bodyPr>
          <a:lstStyle/>
          <a:p>
            <a:r>
              <a:rPr lang="th-TH" sz="3200" b="1" dirty="0" smtClean="0"/>
              <a:t>ดำเนินการ</a:t>
            </a:r>
            <a:r>
              <a:rPr lang="th-TH" sz="3200" b="1" dirty="0"/>
              <a:t>สร้างฐานข้อมูล การกำหนดโครงสร้าง</a:t>
            </a:r>
            <a:r>
              <a:rPr lang="th-TH" sz="3200" b="1" dirty="0" smtClean="0"/>
              <a:t>ตาราง</a:t>
            </a:r>
            <a:br>
              <a:rPr lang="th-TH" sz="3200" b="1" dirty="0" smtClean="0"/>
            </a:br>
            <a:r>
              <a:rPr lang="th-TH" sz="3200" b="1" dirty="0" smtClean="0"/>
              <a:t>โดยใช้ </a:t>
            </a:r>
            <a:r>
              <a:rPr lang="en-US" sz="3200" b="1" dirty="0" smtClean="0"/>
              <a:t>DDL</a:t>
            </a:r>
            <a:endParaRPr lang="th-TH" sz="3200" b="1" dirty="0" smtClean="0"/>
          </a:p>
          <a:p>
            <a:r>
              <a:rPr lang="th-TH" sz="3200" b="1" dirty="0"/>
              <a:t>การสร้างโปรแกรมประยุกต์เพื่อใช้งาน </a:t>
            </a:r>
            <a:r>
              <a:rPr lang="th-TH" sz="3200" b="1" dirty="0" smtClean="0"/>
              <a:t>โดยเขียนโปรแกรมด้วย</a:t>
            </a:r>
            <a:br>
              <a:rPr lang="th-TH" sz="3200" b="1" dirty="0" smtClean="0"/>
            </a:br>
            <a:r>
              <a:rPr lang="th-TH" sz="3200" b="1" dirty="0" smtClean="0"/>
              <a:t>ภาษาหลัก เช่น </a:t>
            </a:r>
            <a:r>
              <a:rPr lang="en-US" sz="3200" b="1" dirty="0" smtClean="0"/>
              <a:t>C#, Visual Basic, Java, PHP</a:t>
            </a:r>
            <a:r>
              <a:rPr lang="th-TH" sz="3200" b="1" dirty="0" smtClean="0"/>
              <a:t> </a:t>
            </a:r>
            <a:br>
              <a:rPr lang="th-TH" sz="3200" b="1" dirty="0" smtClean="0"/>
            </a:br>
            <a:r>
              <a:rPr lang="th-TH" sz="3200" b="1" dirty="0" smtClean="0"/>
              <a:t>แล้วแทรกคำสั่งภาษา </a:t>
            </a:r>
            <a:r>
              <a:rPr lang="en-US" sz="3200" b="1" dirty="0" smtClean="0"/>
              <a:t>SQL </a:t>
            </a:r>
            <a:r>
              <a:rPr lang="th-TH" sz="3200" b="1" dirty="0" smtClean="0"/>
              <a:t>เพื่อจัดการข้อมูลในฐานข้อมูล</a:t>
            </a:r>
          </a:p>
          <a:p>
            <a:r>
              <a:rPr lang="th-TH" sz="3200" b="1" dirty="0"/>
              <a:t>การสร้างผู้ใช้งาน การกำหนดสิทธิ์ให้กับผู้ใช้งาน การกำหนด</a:t>
            </a:r>
            <a:r>
              <a:rPr lang="th-TH" sz="3200" b="1" dirty="0" smtClean="0"/>
              <a:t>รหัสผ่าน</a:t>
            </a:r>
          </a:p>
          <a:p>
            <a:r>
              <a:rPr lang="th-TH" sz="3200" b="1" dirty="0"/>
              <a:t>การกำหนดการควบคุมความคงสภาพ </a:t>
            </a:r>
            <a:r>
              <a:rPr lang="th-TH" sz="3200" b="1" dirty="0" smtClean="0"/>
              <a:t>โดยใช้ </a:t>
            </a:r>
            <a:r>
              <a:rPr lang="en-US" sz="3200" b="1" dirty="0" smtClean="0"/>
              <a:t>DDL</a:t>
            </a:r>
            <a:endParaRPr lang="th-TH" sz="3200" b="1" dirty="0"/>
          </a:p>
        </p:txBody>
      </p:sp>
    </p:spTree>
    <p:extLst>
      <p:ext uri="{BB962C8B-B14F-4D97-AF65-F5344CB8AC3E}">
        <p14:creationId xmlns:p14="http://schemas.microsoft.com/office/powerpoint/2010/main" val="273326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b="1" dirty="0"/>
              <a:t>ระยะที่ 4 การทดสอบและ</a:t>
            </a:r>
            <a:r>
              <a:rPr lang="th-TH" b="1" dirty="0" smtClean="0"/>
              <a:t>ประเมินผล</a:t>
            </a:r>
            <a:br>
              <a:rPr lang="th-TH" b="1" dirty="0" smtClean="0"/>
            </a:br>
            <a:r>
              <a:rPr lang="th-TH" b="1" dirty="0" smtClean="0"/>
              <a:t> </a:t>
            </a:r>
            <a:r>
              <a:rPr lang="th-TH" b="1" dirty="0"/>
              <a:t>(</a:t>
            </a:r>
            <a:r>
              <a:rPr lang="en-US" sz="4000" b="1" dirty="0"/>
              <a:t>Testing and Evaluation</a:t>
            </a:r>
            <a:r>
              <a:rPr lang="en-US" sz="4000" b="1" dirty="0" smtClean="0"/>
              <a:t>)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>
          <a:xfrm>
            <a:off x="611560" y="1700808"/>
            <a:ext cx="8153400" cy="4495800"/>
          </a:xfrm>
        </p:spPr>
        <p:txBody>
          <a:bodyPr>
            <a:normAutofit/>
          </a:bodyPr>
          <a:lstStyle/>
          <a:p>
            <a:r>
              <a:rPr lang="th-TH" sz="3200" b="1" dirty="0"/>
              <a:t>กระบวนการทดสอบระบบที่พัฒนาหลังจากที่ติดตั้งระบบ</a:t>
            </a:r>
            <a:r>
              <a:rPr lang="th-TH" sz="3200" b="1" dirty="0" smtClean="0"/>
              <a:t>และ</a:t>
            </a:r>
            <a:br>
              <a:rPr lang="th-TH" sz="3200" b="1" dirty="0" smtClean="0"/>
            </a:br>
            <a:r>
              <a:rPr lang="th-TH" sz="3200" b="1" dirty="0" smtClean="0"/>
              <a:t>มี</a:t>
            </a:r>
            <a:r>
              <a:rPr lang="th-TH" sz="3200" b="1" dirty="0"/>
              <a:t>การป้อนข้อมูลเพื่อใช้ทดสอบเป็นที่เรียบร้อยแล้ว </a:t>
            </a:r>
            <a:endParaRPr lang="th-TH" sz="3200" b="1" dirty="0" smtClean="0"/>
          </a:p>
          <a:p>
            <a:r>
              <a:rPr lang="th-TH" sz="3200" b="1" dirty="0"/>
              <a:t>เพื่อดูว่าระบบมีการทำงานเป็นไปตามที่ต้องการหรือไม่ ประสิทธิภาพของระบบเป็นอย่างไร </a:t>
            </a:r>
            <a:endParaRPr lang="th-TH" sz="3200" b="1" dirty="0" smtClean="0"/>
          </a:p>
          <a:p>
            <a:r>
              <a:rPr lang="th-TH" sz="3200" b="1" dirty="0"/>
              <a:t>การทดสอบความคงสภาพ การทำงานในภาวะที่มี</a:t>
            </a:r>
            <a:r>
              <a:rPr lang="th-TH" sz="3200" b="1" dirty="0" smtClean="0"/>
              <a:t>ผู้ใช้ๆ  </a:t>
            </a:r>
            <a:r>
              <a:rPr lang="th-TH" sz="3200" b="1" dirty="0"/>
              <a:t>งานพร้อมกันหลายคน </a:t>
            </a:r>
            <a:endParaRPr lang="th-TH" sz="3200" b="1" dirty="0" smtClean="0"/>
          </a:p>
          <a:p>
            <a:r>
              <a:rPr lang="th-TH" sz="3200" b="1" dirty="0"/>
              <a:t>การกู้คืนระบบและกฎข้อบังคับต่างๆ ในเรื่องความปลอดภัย </a:t>
            </a:r>
            <a:endParaRPr lang="th-TH" sz="3200" b="1" dirty="0" smtClean="0"/>
          </a:p>
          <a:p>
            <a:endParaRPr lang="th-TH" sz="3200" b="1" dirty="0"/>
          </a:p>
        </p:txBody>
      </p:sp>
    </p:spTree>
    <p:extLst>
      <p:ext uri="{BB962C8B-B14F-4D97-AF65-F5344CB8AC3E}">
        <p14:creationId xmlns:p14="http://schemas.microsoft.com/office/powerpoint/2010/main" val="29540163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b="1" dirty="0"/>
              <a:t>ระยะที่ 5 การปฏิบัติงาน (</a:t>
            </a:r>
            <a:r>
              <a:rPr lang="en-US" b="1" dirty="0"/>
              <a:t>Operation)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h-TH" sz="3200" b="1" dirty="0"/>
              <a:t>จะเป็นการใช้งานระบบ</a:t>
            </a:r>
            <a:r>
              <a:rPr lang="th-TH" sz="3200" b="1" dirty="0" smtClean="0"/>
              <a:t>จริงๆ </a:t>
            </a:r>
            <a:r>
              <a:rPr lang="th-TH" sz="3200" b="1" dirty="0"/>
              <a:t>ทำงานกับข้อมูลจริง บนสภาวะแวดล้อมของการทำงาน</a:t>
            </a:r>
            <a:r>
              <a:rPr lang="th-TH" sz="3200" b="1" dirty="0" smtClean="0"/>
              <a:t>จริง</a:t>
            </a:r>
          </a:p>
          <a:p>
            <a:r>
              <a:rPr lang="th-TH" sz="3200" b="1" dirty="0" smtClean="0"/>
              <a:t>ถ้าพบปัญหาปรับปรุงระบบเพิ่มเติม</a:t>
            </a:r>
            <a:endParaRPr lang="th-TH" sz="3200" b="1" dirty="0"/>
          </a:p>
        </p:txBody>
      </p:sp>
    </p:spTree>
    <p:extLst>
      <p:ext uri="{BB962C8B-B14F-4D97-AF65-F5344CB8AC3E}">
        <p14:creationId xmlns:p14="http://schemas.microsoft.com/office/powerpoint/2010/main" val="6161031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3600" b="1" dirty="0"/>
              <a:t>ระยะที่ 6 การบำรุงรักษาและการสนับสนุนระบบ (</a:t>
            </a:r>
            <a:r>
              <a:rPr lang="en-US" sz="3600" b="1" dirty="0"/>
              <a:t>Maintenance and Supporting</a:t>
            </a:r>
            <a:r>
              <a:rPr lang="en-US" sz="3600" b="1" dirty="0" smtClean="0"/>
              <a:t>)</a:t>
            </a:r>
            <a:endParaRPr lang="th-TH" sz="3600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h-TH" sz="3200" b="1" dirty="0"/>
              <a:t>ตรวจสอบประสิทธิภาพของระบบเป็น</a:t>
            </a:r>
            <a:r>
              <a:rPr lang="th-TH" sz="3200" b="1" dirty="0" smtClean="0"/>
              <a:t>ระยะๆ</a:t>
            </a:r>
          </a:p>
          <a:p>
            <a:r>
              <a:rPr lang="th-TH" sz="3200" b="1" dirty="0"/>
              <a:t>บำรุงรักษาระบบในเรื่องของการป้องกัน</a:t>
            </a:r>
            <a:r>
              <a:rPr lang="th-TH" sz="3200" b="1" dirty="0" smtClean="0"/>
              <a:t>, การ</a:t>
            </a:r>
            <a:r>
              <a:rPr lang="th-TH" sz="3200" b="1" dirty="0"/>
              <a:t>แก้ไขให้ถูกต้อง </a:t>
            </a:r>
            <a:r>
              <a:rPr lang="th-TH" sz="3200" b="1" dirty="0" smtClean="0"/>
              <a:t/>
            </a:r>
            <a:br>
              <a:rPr lang="th-TH" sz="3200" b="1" dirty="0" smtClean="0"/>
            </a:br>
            <a:r>
              <a:rPr lang="th-TH" sz="3200" b="1" dirty="0" smtClean="0"/>
              <a:t>การ</a:t>
            </a:r>
            <a:r>
              <a:rPr lang="th-TH" sz="3200" b="1" dirty="0"/>
              <a:t>ดัดแปลง และการปรับ</a:t>
            </a:r>
            <a:r>
              <a:rPr lang="th-TH" sz="3200" b="1" dirty="0" err="1"/>
              <a:t>จูน</a:t>
            </a:r>
            <a:r>
              <a:rPr lang="th-TH" sz="3200" b="1" dirty="0"/>
              <a:t>เพื่อรองรับ</a:t>
            </a:r>
            <a:r>
              <a:rPr lang="th-TH" sz="3200" b="1" dirty="0" err="1"/>
              <a:t>การอัป</a:t>
            </a:r>
            <a:r>
              <a:rPr lang="th-TH" sz="3200" b="1" dirty="0"/>
              <a:t>เกรดระบบฐานข้อมูลภายใต้เทคโนโลยี</a:t>
            </a:r>
            <a:r>
              <a:rPr lang="th-TH" sz="3200" b="1" dirty="0" smtClean="0"/>
              <a:t>ใหม่ๆ </a:t>
            </a:r>
          </a:p>
          <a:p>
            <a:r>
              <a:rPr lang="th-TH" sz="3200" b="1" dirty="0"/>
              <a:t>สรุปผลการใช้งานระบบฐานข้อมูล ซึ่งอาจจัดทำเป็นรายเดือน รายสามเดือน หรือรายปี </a:t>
            </a:r>
          </a:p>
        </p:txBody>
      </p:sp>
    </p:spTree>
    <p:extLst>
      <p:ext uri="{BB962C8B-B14F-4D97-AF65-F5344CB8AC3E}">
        <p14:creationId xmlns:p14="http://schemas.microsoft.com/office/powerpoint/2010/main" val="4134966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h-TH" sz="4900" b="1" dirty="0">
                <a:solidFill>
                  <a:srgbClr val="0070C0"/>
                </a:solidFill>
              </a:rPr>
              <a:t>วงจรการพัฒนาระบบสารสนเทศ </a:t>
            </a:r>
            <a:r>
              <a:rPr lang="th-TH" dirty="0" smtClean="0">
                <a:solidFill>
                  <a:srgbClr val="0070C0"/>
                </a:solidFill>
              </a:rPr>
              <a:t/>
            </a:r>
            <a:br>
              <a:rPr lang="th-TH" dirty="0" smtClean="0">
                <a:solidFill>
                  <a:srgbClr val="0070C0"/>
                </a:solidFill>
              </a:rPr>
            </a:br>
            <a:r>
              <a:rPr lang="en-US" sz="3600" b="1" dirty="0">
                <a:solidFill>
                  <a:srgbClr val="0070C0"/>
                </a:solidFill>
              </a:rPr>
              <a:t>The System Development</a:t>
            </a:r>
            <a:r>
              <a:rPr lang="th-TH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>
                <a:solidFill>
                  <a:srgbClr val="0070C0"/>
                </a:solidFill>
              </a:rPr>
              <a:t>Life Cycle : SDLC</a:t>
            </a:r>
            <a:endParaRPr lang="th-TH" sz="3600" b="1" dirty="0">
              <a:solidFill>
                <a:srgbClr val="0070C0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>
          <a:xfrm>
            <a:off x="612648" y="1844824"/>
            <a:ext cx="8153400" cy="4251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	ระยะ</a:t>
            </a: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ที่ 1 การวางแผนโครงการ</a:t>
            </a:r>
            <a:endParaRPr lang="en-US" sz="36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 marL="0" indent="0">
              <a:buNone/>
            </a:pPr>
            <a:r>
              <a:rPr lang="en-US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	</a:t>
            </a: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ระยะที่ </a:t>
            </a:r>
            <a:r>
              <a:rPr lang="en-US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2 </a:t>
            </a: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การวิเคราะห์</a:t>
            </a:r>
            <a:endParaRPr lang="en-US" sz="36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 marL="0" indent="0">
              <a:buNone/>
            </a:pPr>
            <a:r>
              <a:rPr lang="en-US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	</a:t>
            </a: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ระยะที่ 3 การออกแบบ</a:t>
            </a:r>
            <a:endParaRPr lang="en-US" sz="36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 marL="0" indent="0">
              <a:buNone/>
            </a:pP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	ระยะที่ 4 การนำไปใช้</a:t>
            </a:r>
            <a:endParaRPr lang="en-US" sz="36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 marL="0" indent="0">
              <a:buNone/>
            </a:pP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	ระยะที่ 5 การ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บำรุงรักษา</a:t>
            </a:r>
            <a:endParaRPr lang="en-US" sz="36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8479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th-TH" sz="4900" b="1" dirty="0">
                <a:solidFill>
                  <a:srgbClr val="0070C0"/>
                </a:solidFill>
              </a:rPr>
              <a:t>วงจรการพัฒนา</a:t>
            </a:r>
            <a:r>
              <a:rPr lang="th-TH" sz="4900" b="1" dirty="0" smtClean="0">
                <a:solidFill>
                  <a:srgbClr val="0070C0"/>
                </a:solidFill>
              </a:rPr>
              <a:t>ระบบฐานข้อมูล</a:t>
            </a:r>
            <a:r>
              <a:rPr lang="th-TH" dirty="0" smtClean="0">
                <a:solidFill>
                  <a:srgbClr val="0070C0"/>
                </a:solidFill>
              </a:rPr>
              <a:t/>
            </a:r>
            <a:br>
              <a:rPr lang="th-TH" dirty="0" smtClean="0">
                <a:solidFill>
                  <a:srgbClr val="0070C0"/>
                </a:solidFill>
              </a:rPr>
            </a:br>
            <a:r>
              <a:rPr lang="en-US" sz="3100" b="1" dirty="0">
                <a:solidFill>
                  <a:srgbClr val="0070C0"/>
                </a:solidFill>
              </a:rPr>
              <a:t>The </a:t>
            </a:r>
            <a:r>
              <a:rPr lang="en-US" sz="3100" b="1" dirty="0" smtClean="0">
                <a:solidFill>
                  <a:srgbClr val="0070C0"/>
                </a:solidFill>
              </a:rPr>
              <a:t>Database System </a:t>
            </a:r>
            <a:r>
              <a:rPr lang="en-US" sz="3100" b="1" dirty="0">
                <a:solidFill>
                  <a:srgbClr val="0070C0"/>
                </a:solidFill>
              </a:rPr>
              <a:t>Development</a:t>
            </a:r>
            <a:r>
              <a:rPr lang="th-TH" sz="3100" b="1" dirty="0">
                <a:solidFill>
                  <a:srgbClr val="0070C0"/>
                </a:solidFill>
              </a:rPr>
              <a:t> </a:t>
            </a:r>
            <a:r>
              <a:rPr lang="en-US" sz="3100" b="1" dirty="0" smtClean="0">
                <a:solidFill>
                  <a:srgbClr val="0070C0"/>
                </a:solidFill>
              </a:rPr>
              <a:t>Life </a:t>
            </a:r>
            <a:r>
              <a:rPr lang="en-US" sz="3100" b="1" dirty="0">
                <a:solidFill>
                  <a:srgbClr val="0070C0"/>
                </a:solidFill>
              </a:rPr>
              <a:t>Cycle : </a:t>
            </a:r>
            <a:r>
              <a:rPr lang="en-US" sz="3100" b="1" dirty="0" smtClean="0">
                <a:solidFill>
                  <a:srgbClr val="0070C0"/>
                </a:solidFill>
              </a:rPr>
              <a:t>DSDLC</a:t>
            </a:r>
            <a:endParaRPr lang="th-TH" sz="3100" b="1" dirty="0">
              <a:solidFill>
                <a:srgbClr val="0070C0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	</a:t>
            </a: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ระยะที่ 1 การศึกษาเบื้องต้น</a:t>
            </a:r>
            <a:endParaRPr lang="en-US" sz="36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 marL="0" indent="0">
              <a:buNone/>
            </a:pP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	ระยะที่ 2 การออกแบบฐานข้อมูล</a:t>
            </a:r>
            <a:endParaRPr lang="en-US" sz="36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 marL="0" indent="0">
              <a:buNone/>
            </a:pP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	ระยะที่ 3 การนำไปใช้</a:t>
            </a:r>
            <a:endParaRPr lang="en-US" sz="36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 marL="0" indent="0">
              <a:buNone/>
            </a:pP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	ระยะที่ 4 การทดสอบและประเมินผล</a:t>
            </a:r>
            <a:endParaRPr lang="en-US" sz="36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 marL="0" indent="0">
              <a:buNone/>
            </a:pP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	ระยะที่ 5 การปฏิบัติงาน</a:t>
            </a:r>
            <a:endParaRPr lang="en-US" sz="36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 marL="0" indent="0">
              <a:buNone/>
            </a:pP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	ระยะที่ 6 การบำรุงรักษาและสนับสนุนระบบ</a:t>
            </a:r>
          </a:p>
        </p:txBody>
      </p:sp>
    </p:spTree>
    <p:extLst>
      <p:ext uri="{BB962C8B-B14F-4D97-AF65-F5344CB8AC3E}">
        <p14:creationId xmlns:p14="http://schemas.microsoft.com/office/powerpoint/2010/main" val="152049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b="1" dirty="0" smtClean="0"/>
              <a:t>ระยะ</a:t>
            </a:r>
            <a:r>
              <a:rPr lang="th-TH" b="1" dirty="0"/>
              <a:t>ที่ 1 การศึกษาเบื้องต้น </a:t>
            </a:r>
            <a:r>
              <a:rPr lang="th-TH" b="1" dirty="0" smtClean="0"/>
              <a:t/>
            </a:r>
            <a:br>
              <a:rPr lang="th-TH" b="1" dirty="0" smtClean="0"/>
            </a:br>
            <a:r>
              <a:rPr lang="th-TH" b="1" dirty="0" smtClean="0"/>
              <a:t>(</a:t>
            </a:r>
            <a:r>
              <a:rPr lang="en-US" sz="4000" b="1" dirty="0"/>
              <a:t>Database Initial Study</a:t>
            </a:r>
            <a:r>
              <a:rPr lang="en-US" sz="4000" b="1" dirty="0" smtClean="0"/>
              <a:t>)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b="1" dirty="0"/>
              <a:t>1.1 การวิเคราะห์สถานการณ์ของ</a:t>
            </a:r>
            <a:r>
              <a:rPr lang="th-TH" b="1" dirty="0" smtClean="0"/>
              <a:t>บริษัท</a:t>
            </a:r>
          </a:p>
          <a:p>
            <a:pPr marL="0" indent="0">
              <a:buNone/>
            </a:pPr>
            <a:r>
              <a:rPr lang="th-TH" b="1" dirty="0"/>
              <a:t> </a:t>
            </a:r>
            <a:r>
              <a:rPr lang="th-TH" b="1" dirty="0" smtClean="0"/>
              <a:t>     </a:t>
            </a:r>
            <a:r>
              <a:rPr lang="th-TH" b="1" dirty="0"/>
              <a:t>เป็นการอธิบายถึงสภาพแวดล้อม</a:t>
            </a:r>
            <a:r>
              <a:rPr lang="th-TH" b="1" dirty="0" smtClean="0"/>
              <a:t>ทั่วๆ </a:t>
            </a:r>
            <a:r>
              <a:rPr lang="th-TH" b="1" dirty="0"/>
              <a:t>ไปของบริษัทซึ่งประกอบไปด้วย โครงสร้างองค์กร</a:t>
            </a:r>
            <a:r>
              <a:rPr lang="th-TH" b="1" dirty="0" smtClean="0"/>
              <a:t>และ</a:t>
            </a:r>
            <a:r>
              <a:rPr lang="th-TH" b="1" dirty="0" err="1" smtClean="0"/>
              <a:t>พันธ</a:t>
            </a:r>
            <a:r>
              <a:rPr lang="th-TH" b="1" dirty="0"/>
              <a:t>กิจ</a:t>
            </a:r>
            <a:endParaRPr lang="th-TH" b="1" dirty="0" smtClean="0"/>
          </a:p>
          <a:p>
            <a:pPr marL="0" indent="0">
              <a:buNone/>
            </a:pPr>
            <a:r>
              <a:rPr lang="th-TH" b="1" dirty="0"/>
              <a:t>1.2 การกำหนด</a:t>
            </a:r>
            <a:r>
              <a:rPr lang="th-TH" b="1" dirty="0" smtClean="0"/>
              <a:t>ปัญหา</a:t>
            </a:r>
          </a:p>
          <a:p>
            <a:pPr marL="0" indent="0">
              <a:buNone/>
            </a:pPr>
            <a:r>
              <a:rPr lang="th-TH" b="1" dirty="0"/>
              <a:t>1.3 การกำหนด</a:t>
            </a:r>
            <a:r>
              <a:rPr lang="th-TH" b="1" dirty="0" smtClean="0"/>
              <a:t>วัตถุประสงค์</a:t>
            </a:r>
          </a:p>
          <a:p>
            <a:pPr marL="0" indent="0">
              <a:buNone/>
            </a:pPr>
            <a:r>
              <a:rPr lang="th-TH" b="1" dirty="0"/>
              <a:t>1.4 การกำหนดขอบเขต</a:t>
            </a:r>
            <a:endParaRPr lang="en-US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7030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b="1" dirty="0"/>
              <a:t>ผังสรุปกิจกรรมของระยะการศึกษาเบื้องต้น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751129"/>
            <a:ext cx="5252102" cy="4553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430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b="1" dirty="0"/>
              <a:t>ระยะที่ 2 การออกแบบ</a:t>
            </a:r>
            <a:r>
              <a:rPr lang="th-TH" b="1" dirty="0" smtClean="0"/>
              <a:t>ฐานข้อมูล</a:t>
            </a:r>
            <a:br>
              <a:rPr lang="th-TH" b="1" dirty="0" smtClean="0"/>
            </a:br>
            <a:r>
              <a:rPr lang="th-TH" b="1" dirty="0" smtClean="0"/>
              <a:t>(</a:t>
            </a:r>
            <a:r>
              <a:rPr lang="en-US" b="1" dirty="0"/>
              <a:t>Database Design)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>
          <a:xfrm>
            <a:off x="612648" y="1772816"/>
            <a:ext cx="8153400" cy="43231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b="1" dirty="0" smtClean="0"/>
              <a:t>	ระยะ</a:t>
            </a:r>
            <a:r>
              <a:rPr lang="th-TH" sz="3200" b="1" dirty="0"/>
              <a:t>ที่ 2 </a:t>
            </a:r>
            <a:r>
              <a:rPr lang="th-TH" sz="3200" b="1" dirty="0" smtClean="0"/>
              <a:t>นัก</a:t>
            </a:r>
            <a:r>
              <a:rPr lang="th-TH" sz="3200" b="1" dirty="0"/>
              <a:t>ออกแบบฐานข้อมูลจะต้องออกแบบฐานข้อมูลให้ได้ตามความต้องการของผู้ใช้และตามข้อกำหนดของระบบ </a:t>
            </a:r>
            <a:br>
              <a:rPr lang="th-TH" sz="3200" b="1" dirty="0"/>
            </a:br>
            <a:r>
              <a:rPr lang="th-TH" sz="3200" b="1" dirty="0"/>
              <a:t>นักออกแบบฐานข้อมูลต้องทำความเข้าใจคุณลักษณะของข้อมูลเพื่อนำไปใช้ในการสร้างแบบจำลองข้อมูล </a:t>
            </a:r>
          </a:p>
        </p:txBody>
      </p:sp>
    </p:spTree>
    <p:extLst>
      <p:ext uri="{BB962C8B-B14F-4D97-AF65-F5344CB8AC3E}">
        <p14:creationId xmlns:p14="http://schemas.microsoft.com/office/powerpoint/2010/main" val="282304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h-TH" b="1" dirty="0"/>
              <a:t>มุมมองที่แตกต่าง ระหว่างผู้จัดการ</a:t>
            </a:r>
            <a:r>
              <a:rPr lang="th-TH" b="1" dirty="0" smtClean="0"/>
              <a:t>กับ</a:t>
            </a:r>
            <a:br>
              <a:rPr lang="th-TH" b="1" dirty="0" smtClean="0"/>
            </a:br>
            <a:r>
              <a:rPr lang="th-TH" b="1" dirty="0" smtClean="0"/>
              <a:t>นัก</a:t>
            </a:r>
            <a:r>
              <a:rPr lang="th-TH" b="1" dirty="0"/>
              <a:t>ออกแบบฐานข้อมูล</a:t>
            </a:r>
          </a:p>
        </p:txBody>
      </p:sp>
      <p:pic>
        <p:nvPicPr>
          <p:cNvPr id="5" name="รูปภาพ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556792"/>
            <a:ext cx="5832648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12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3600" b="1" dirty="0"/>
              <a:t>การออกแบบ</a:t>
            </a:r>
            <a:r>
              <a:rPr lang="th-TH" sz="3600" b="1" dirty="0" smtClean="0"/>
              <a:t>ฐานข้อมูล</a:t>
            </a:r>
            <a:br>
              <a:rPr lang="th-TH" sz="3600" b="1" dirty="0" smtClean="0"/>
            </a:br>
            <a:r>
              <a:rPr lang="th-TH" sz="3600" b="1" dirty="0" smtClean="0"/>
              <a:t>ประกอบ</a:t>
            </a:r>
            <a:r>
              <a:rPr lang="th-TH" sz="3600" b="1" dirty="0"/>
              <a:t>ไปด้วยขั้นตอน</a:t>
            </a:r>
            <a:r>
              <a:rPr lang="th-TH" sz="3600" b="1" dirty="0" smtClean="0"/>
              <a:t>ต่างๆ </a:t>
            </a:r>
            <a:r>
              <a:rPr lang="th-TH" sz="3600" b="1" dirty="0"/>
              <a:t>5 ขั้นตอน 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b="1" dirty="0">
                <a:solidFill>
                  <a:srgbClr val="0070C0"/>
                </a:solidFill>
              </a:rPr>
              <a:t>2.1 การวิเคราะห์ความต้องการ (</a:t>
            </a:r>
            <a:r>
              <a:rPr lang="en-US" b="1" dirty="0">
                <a:solidFill>
                  <a:srgbClr val="0070C0"/>
                </a:solidFill>
              </a:rPr>
              <a:t>Requirements Analysis</a:t>
            </a:r>
            <a:r>
              <a:rPr lang="en-US" b="1" dirty="0" smtClean="0">
                <a:solidFill>
                  <a:srgbClr val="0070C0"/>
                </a:solidFill>
              </a:rPr>
              <a:t>)</a:t>
            </a:r>
          </a:p>
          <a:p>
            <a:r>
              <a:rPr lang="th-TH" b="1" dirty="0"/>
              <a:t>ความต้องการในสารสนเทศ</a:t>
            </a:r>
            <a:r>
              <a:rPr lang="th-TH" dirty="0"/>
              <a:t> </a:t>
            </a:r>
            <a:r>
              <a:rPr lang="en-US" dirty="0" smtClean="0"/>
              <a:t> </a:t>
            </a:r>
            <a:r>
              <a:rPr lang="th-TH" dirty="0" smtClean="0"/>
              <a:t>รายงาน คิวรีที่ต้องการ</a:t>
            </a:r>
          </a:p>
          <a:p>
            <a:r>
              <a:rPr lang="th-TH" b="1" dirty="0"/>
              <a:t>ผู้ใช้สารสนเทศ</a:t>
            </a:r>
            <a:r>
              <a:rPr lang="th-TH" dirty="0"/>
              <a:t> </a:t>
            </a:r>
            <a:endParaRPr lang="th-TH" dirty="0" smtClean="0"/>
          </a:p>
          <a:p>
            <a:r>
              <a:rPr lang="th-TH" b="1" dirty="0"/>
              <a:t>แหล่งที่มาของสารสนเทศ</a:t>
            </a:r>
            <a:r>
              <a:rPr lang="th-TH" dirty="0"/>
              <a:t> </a:t>
            </a:r>
            <a:endParaRPr lang="th-TH" dirty="0" smtClean="0"/>
          </a:p>
          <a:p>
            <a:r>
              <a:rPr lang="th-TH" b="1" dirty="0"/>
              <a:t>การประกอบร่างเป็นสารสนเทศ</a:t>
            </a:r>
            <a:r>
              <a:rPr lang="th-TH" dirty="0"/>
              <a:t> </a:t>
            </a:r>
            <a:endParaRPr lang="th-TH" dirty="0" smtClean="0"/>
          </a:p>
          <a:p>
            <a:pPr marL="0" indent="0">
              <a:buNone/>
            </a:pPr>
            <a:r>
              <a:rPr lang="th-TH" dirty="0"/>
              <a:t> </a:t>
            </a:r>
            <a:r>
              <a:rPr lang="th-TH" dirty="0" smtClean="0"/>
              <a:t>     </a:t>
            </a:r>
            <a:r>
              <a:rPr lang="th-TH" b="1" dirty="0"/>
              <a:t>ข้อมูลอะไรบ้างที่ต้องนำไปสร้างเป็นสารสนเทศ </a:t>
            </a:r>
            <a:endParaRPr lang="th-TH" b="1" dirty="0" smtClean="0"/>
          </a:p>
          <a:p>
            <a:pPr marL="0" indent="0">
              <a:buNone/>
            </a:pPr>
            <a:r>
              <a:rPr lang="th-TH" b="1" dirty="0" smtClean="0"/>
              <a:t>มี</a:t>
            </a:r>
            <a:r>
              <a:rPr lang="th-TH" b="1" dirty="0"/>
              <a:t>แอ</a:t>
            </a:r>
            <a:r>
              <a:rPr lang="th-TH" b="1" dirty="0" err="1" smtClean="0"/>
              <a:t>ตทริ</a:t>
            </a:r>
            <a:r>
              <a:rPr lang="th-TH" b="1" dirty="0" err="1"/>
              <a:t>บิวต์</a:t>
            </a:r>
            <a:r>
              <a:rPr lang="th-TH" b="1" dirty="0"/>
              <a:t>ใดบ้าง ข้อมูลมีความสัมพันธ์กันอย่างไร </a:t>
            </a:r>
            <a:endParaRPr lang="en-US" b="1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08909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/>
              <a:t>การออกแบบฐานข้อมูล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>
                <a:solidFill>
                  <a:srgbClr val="0070C0"/>
                </a:solidFill>
              </a:rPr>
              <a:t>2.2 การออกแบบฐานข้อมูลเชิง</a:t>
            </a:r>
            <a:r>
              <a:rPr lang="th-TH" b="1" dirty="0" smtClean="0">
                <a:solidFill>
                  <a:srgbClr val="0070C0"/>
                </a:solidFill>
              </a:rPr>
              <a:t>แนวคิด</a:t>
            </a:r>
          </a:p>
          <a:p>
            <a:pPr marL="0" indent="0">
              <a:buNone/>
            </a:pPr>
            <a:r>
              <a:rPr lang="th-TH" b="1" dirty="0">
                <a:solidFill>
                  <a:srgbClr val="0070C0"/>
                </a:solidFill>
              </a:rPr>
              <a:t> </a:t>
            </a:r>
            <a:r>
              <a:rPr lang="th-TH" b="1" dirty="0" smtClean="0">
                <a:solidFill>
                  <a:srgbClr val="0070C0"/>
                </a:solidFill>
              </a:rPr>
              <a:t>    (</a:t>
            </a:r>
            <a:r>
              <a:rPr lang="en-US" b="1" dirty="0">
                <a:solidFill>
                  <a:srgbClr val="0070C0"/>
                </a:solidFill>
              </a:rPr>
              <a:t>Conceptual Database Design)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th-TH" dirty="0" smtClean="0"/>
              <a:t>	</a:t>
            </a:r>
            <a:r>
              <a:rPr lang="th-TH" b="1" dirty="0"/>
              <a:t>นำข้อมูลเหล่านี้มาสร้างเป็นแบบจำลองเชิงแนวคิดขึ้นมา </a:t>
            </a:r>
            <a:r>
              <a:rPr lang="th-TH" b="1" dirty="0" smtClean="0"/>
              <a:t>ได้แก่ แบบจำลอง </a:t>
            </a:r>
            <a:r>
              <a:rPr lang="en-US" b="1" dirty="0" smtClean="0"/>
              <a:t>E-R</a:t>
            </a:r>
            <a:r>
              <a:rPr lang="th-TH" b="1" dirty="0" smtClean="0"/>
              <a:t> ซึ่ง</a:t>
            </a:r>
            <a:r>
              <a:rPr lang="th-TH" b="1" smtClean="0"/>
              <a:t>เราใช้แผนภาพ </a:t>
            </a:r>
            <a:r>
              <a:rPr lang="en-US" b="1" dirty="0" smtClean="0"/>
              <a:t>E-R (E-R Diagram) </a:t>
            </a:r>
            <a:r>
              <a:rPr lang="th-TH" b="1" dirty="0" smtClean="0"/>
              <a:t>ประกอบด้วย</a:t>
            </a:r>
          </a:p>
          <a:p>
            <a:pPr marL="0" indent="0">
              <a:buNone/>
            </a:pPr>
            <a:r>
              <a:rPr lang="th-TH" b="1" dirty="0"/>
              <a:t>1.) กำหนด</a:t>
            </a:r>
            <a:r>
              <a:rPr lang="th-TH" b="1" dirty="0" err="1" smtClean="0"/>
              <a:t>เอ็นทิตี้</a:t>
            </a:r>
            <a:r>
              <a:rPr lang="th-TH" b="1" dirty="0" smtClean="0"/>
              <a:t> </a:t>
            </a:r>
            <a:r>
              <a:rPr lang="th-TH" b="1" dirty="0"/>
              <a:t>แอ</a:t>
            </a:r>
            <a:r>
              <a:rPr lang="th-TH" b="1" dirty="0" err="1" smtClean="0"/>
              <a:t>ตทริ</a:t>
            </a:r>
            <a:r>
              <a:rPr lang="th-TH" b="1" dirty="0" err="1"/>
              <a:t>บิวต์</a:t>
            </a:r>
            <a:r>
              <a:rPr lang="th-TH" b="1" dirty="0"/>
              <a:t> คีย์หลัก และคีย์นอก โดยคีย์นอกจะใช้เป็นตัวเชื่อมโยงความสัมพันธ์</a:t>
            </a:r>
            <a:r>
              <a:rPr lang="th-TH" b="1" dirty="0" smtClean="0"/>
              <a:t>ระหว่าง</a:t>
            </a:r>
            <a:r>
              <a:rPr lang="th-TH" b="1" dirty="0" err="1" smtClean="0"/>
              <a:t>เอ็นทิตี้</a:t>
            </a:r>
            <a:endParaRPr lang="en-US" b="1" dirty="0"/>
          </a:p>
          <a:p>
            <a:pPr marL="0" indent="0">
              <a:buNone/>
            </a:pPr>
            <a:r>
              <a:rPr lang="th-TH" b="1" dirty="0"/>
              <a:t>2.) ตัดสินใจเกี่ยวกับความจำเป็นที่จะต้องเพิ่มแอ</a:t>
            </a:r>
            <a:r>
              <a:rPr lang="th-TH" b="1" dirty="0" err="1" smtClean="0"/>
              <a:t>ตทริ</a:t>
            </a:r>
            <a:r>
              <a:rPr lang="th-TH" b="1" dirty="0" err="1"/>
              <a:t>บิวต์</a:t>
            </a:r>
            <a:r>
              <a:rPr lang="th-TH" b="1" dirty="0"/>
              <a:t>ที่ใช้เป็นคีย์หลักเพิ่มเติม เพื่อความเหมาะสมหรือให้ตรงตามความต้องการของผู้ใช้</a:t>
            </a: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6703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ตรงกลาง">
  <a:themeElements>
    <a:clrScheme name="ตรงกลาง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ตรงกลาง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ตรงกลาง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203</TotalTime>
  <Words>609</Words>
  <Application>Microsoft Office PowerPoint</Application>
  <PresentationFormat>นำเสนอทางหน้าจอ (4:3)</PresentationFormat>
  <Paragraphs>92</Paragraphs>
  <Slides>19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19</vt:i4>
      </vt:variant>
    </vt:vector>
  </HeadingPairs>
  <TitlesOfParts>
    <vt:vector size="20" baseType="lpstr">
      <vt:lpstr>ตรงกลาง</vt:lpstr>
      <vt:lpstr>บทที่ 5</vt:lpstr>
      <vt:lpstr>วงจรการพัฒนาระบบสารสนเทศ  The System Development Life Cycle : SDLC</vt:lpstr>
      <vt:lpstr>วงจรการพัฒนาระบบฐานข้อมูล The Database System Development Life Cycle : DSDLC</vt:lpstr>
      <vt:lpstr>ระยะที่ 1 การศึกษาเบื้องต้น  (Database Initial Study)</vt:lpstr>
      <vt:lpstr>ผังสรุปกิจกรรมของระยะการศึกษาเบื้องต้น</vt:lpstr>
      <vt:lpstr>ระยะที่ 2 การออกแบบฐานข้อมูล (Database Design)</vt:lpstr>
      <vt:lpstr>มุมมองที่แตกต่าง ระหว่างผู้จัดการกับ นักออกแบบฐานข้อมูล</vt:lpstr>
      <vt:lpstr>การออกแบบฐานข้อมูล ประกอบไปด้วยขั้นตอนต่างๆ 5 ขั้นตอน </vt:lpstr>
      <vt:lpstr>การออกแบบฐานข้อมูล</vt:lpstr>
      <vt:lpstr>การออกแบบฐานข้อมูล</vt:lpstr>
      <vt:lpstr>การออกแบบฐานข้อมูล</vt:lpstr>
      <vt:lpstr>การออกแบบฐานข้อมูล</vt:lpstr>
      <vt:lpstr>สรุปขั้นตอนการออกแบบเชิงตรรกะ</vt:lpstr>
      <vt:lpstr>การออกแบบฐานข้อมูล</vt:lpstr>
      <vt:lpstr>งานนำเสนอ PowerPoint</vt:lpstr>
      <vt:lpstr>ระยะที่ 3 การนำไปใช้ (Implementation)</vt:lpstr>
      <vt:lpstr>ระยะที่ 4 การทดสอบและประเมินผล  (Testing and Evaluation)</vt:lpstr>
      <vt:lpstr>ระยะที่ 5 การปฏิบัติงาน (Operation)</vt:lpstr>
      <vt:lpstr>ระยะที่ 6 การบำรุงรักษาและการสนับสนุนระบบ (Maintenance and Supporting)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5</dc:title>
  <dc:creator>lenovo</dc:creator>
  <cp:lastModifiedBy>admin</cp:lastModifiedBy>
  <cp:revision>46</cp:revision>
  <dcterms:created xsi:type="dcterms:W3CDTF">2016-09-26T18:52:27Z</dcterms:created>
  <dcterms:modified xsi:type="dcterms:W3CDTF">2023-07-20T14:28:51Z</dcterms:modified>
</cp:coreProperties>
</file>