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7" r:id="rId4"/>
    <p:sldId id="288" r:id="rId5"/>
    <p:sldId id="259" r:id="rId6"/>
    <p:sldId id="289" r:id="rId7"/>
    <p:sldId id="260" r:id="rId8"/>
    <p:sldId id="261" r:id="rId9"/>
    <p:sldId id="262" r:id="rId10"/>
    <p:sldId id="273" r:id="rId11"/>
    <p:sldId id="274" r:id="rId12"/>
    <p:sldId id="275" r:id="rId13"/>
    <p:sldId id="276" r:id="rId14"/>
    <p:sldId id="290" r:id="rId15"/>
    <p:sldId id="277" r:id="rId16"/>
    <p:sldId id="278" r:id="rId17"/>
    <p:sldId id="280" r:id="rId18"/>
    <p:sldId id="305" r:id="rId19"/>
    <p:sldId id="282" r:id="rId20"/>
    <p:sldId id="281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4" r:id="rId31"/>
    <p:sldId id="300" r:id="rId32"/>
    <p:sldId id="301" r:id="rId33"/>
    <p:sldId id="302" r:id="rId34"/>
    <p:sldId id="303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115B2F"/>
    <a:srgbClr val="961204"/>
    <a:srgbClr val="0033CC"/>
    <a:srgbClr val="3366FF"/>
    <a:srgbClr val="976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th-TH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h-TH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BDA7-8635-4287-8267-346644EF457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9067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B446-C239-4156-B4CE-71BE07EA1180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4263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E911-A6D8-4CBC-B5BF-8AA9FCF6F43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9696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AEE48-DF56-49DF-87AB-285BFA7AE43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15457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4081-3702-4334-815A-C381A43968E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1581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39AC-4073-4B20-B9F3-34853A2BC5E9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581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D132-84BB-40A7-8E88-381B69A2772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844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9EC9-0F4F-4D0C-A37F-B8CDA754E7E2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8002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9622-6A4B-45BD-A6A9-140EFB1AA96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5380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B7C6-BB78-4FCA-8933-86C32D46467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0265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CA9D-1397-488E-94C9-50CBC043054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5174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480B-8760-43F0-B7F3-AD6172100774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4314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D7133-4FEA-447F-B95F-07028503E5A8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815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EE5B-DC26-44C2-A55C-2F3E26B2D471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9561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0533D610-B547-447D-9DFA-B22E610D293D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บทที่ 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429000"/>
            <a:ext cx="6704013" cy="1981200"/>
          </a:xfrm>
        </p:spPr>
        <p:txBody>
          <a:bodyPr/>
          <a:lstStyle/>
          <a:p>
            <a:pPr eaLnBrk="1" hangingPunct="1"/>
            <a:r>
              <a:rPr lang="th-TH" altLang="en-US" sz="4200" b="1" dirty="0" smtClean="0"/>
              <a:t>ฐานข้อมูลเชิงสัมพันธ์</a:t>
            </a:r>
          </a:p>
          <a:p>
            <a:pPr eaLnBrk="1" hangingPunct="1"/>
            <a:r>
              <a:rPr lang="en-US" altLang="en-US" sz="3400" b="1" dirty="0" smtClean="0"/>
              <a:t>(Relational Database)</a:t>
            </a:r>
            <a:endParaRPr lang="th-TH" altLang="en-US" sz="3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dirty="0" smtClean="0">
                <a:solidFill>
                  <a:srgbClr val="0033CC"/>
                </a:solidFill>
              </a:rPr>
              <a:t>คีย์ </a:t>
            </a:r>
            <a:r>
              <a:rPr lang="en-US" altLang="en-US" sz="3400" b="1" dirty="0" smtClean="0">
                <a:solidFill>
                  <a:srgbClr val="0033CC"/>
                </a:solidFill>
              </a:rPr>
              <a:t>(Key)</a:t>
            </a:r>
            <a:endParaRPr lang="th-TH" altLang="en-US" sz="3400" b="1" dirty="0" smtClean="0">
              <a:solidFill>
                <a:srgbClr val="0033CC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066856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altLang="en-US" sz="3600" b="1" dirty="0" smtClean="0">
                <a:solidFill>
                  <a:srgbClr val="CC0099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คีย์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หมายถึง แอ</a:t>
            </a:r>
            <a:r>
              <a:rPr lang="th-TH" altLang="en-US" sz="36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ตทริบิวต์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ที่สามารถใช้ในการบ่งบอกถึงความแตกต่างของแต่ละ</a:t>
            </a:r>
            <a:r>
              <a:rPr lang="th-TH" altLang="en-US" sz="36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ทัปเพิล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ใน</a:t>
            </a:r>
            <a:r>
              <a:rPr lang="th-TH" altLang="en-US" sz="36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รีเล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ชันได้ </a:t>
            </a:r>
          </a:p>
          <a:p>
            <a:pPr marL="0" indent="0" eaLnBrk="1" hangingPunct="1">
              <a:buNone/>
            </a:pP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  เนื่องจากจากคุณสมบัติของ</a:t>
            </a:r>
            <a:r>
              <a:rPr lang="th-TH" altLang="en-US" sz="36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รีเล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ชันที่ระบุ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ว่าแต่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ละ</a:t>
            </a:r>
            <a:r>
              <a:rPr lang="th-TH" altLang="en-US" sz="36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ทัปเพิล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ต้องเก็บไม่ซ้ำกัน เราจึงต้อง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ระบุคีย์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ที่จะใช้อ้างถึง</a:t>
            </a:r>
            <a:r>
              <a:rPr lang="th-TH" altLang="en-US" sz="36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ทัปเพิล</a:t>
            </a:r>
            <a:r>
              <a:rPr lang="th-TH" altLang="en-US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นั้นๆ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คีย์ต่าง ๆ ในฐานข้อมูล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8352928" cy="4692650"/>
          </a:xfrm>
        </p:spPr>
        <p:txBody>
          <a:bodyPr/>
          <a:lstStyle/>
          <a:p>
            <a:pPr eaLnBrk="1" hangingPunct="1"/>
            <a:r>
              <a:rPr lang="th-TH" altLang="en-US" sz="28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ซูเปอร์คีย์</a:t>
            </a:r>
            <a:r>
              <a:rPr lang="th-TH" altLang="en-US" b="1" dirty="0" smtClean="0">
                <a:cs typeface="EucrosiaUPC" panose="02020603050405020304" pitchFamily="18" charset="-34"/>
              </a:rPr>
              <a:t> </a:t>
            </a:r>
            <a:r>
              <a:rPr lang="th-TH" altLang="en-US" sz="2400" b="1" dirty="0" smtClean="0">
                <a:cs typeface="EucrosiaUPC" panose="02020603050405020304" pitchFamily="18" charset="-34"/>
              </a:rPr>
              <a:t>(</a:t>
            </a:r>
            <a:r>
              <a:rPr lang="en-US" altLang="en-US" sz="2400" b="1" dirty="0" err="1" smtClean="0">
                <a:cs typeface="EucrosiaUPC" panose="02020603050405020304" pitchFamily="18" charset="-34"/>
              </a:rPr>
              <a:t>Superkey</a:t>
            </a:r>
            <a:r>
              <a:rPr lang="en-US" altLang="en-US" sz="2400" b="1" dirty="0" smtClean="0">
                <a:cs typeface="EucrosiaUPC" panose="02020603050405020304" pitchFamily="18" charset="-34"/>
              </a:rPr>
              <a:t>)</a:t>
            </a:r>
            <a:r>
              <a:rPr lang="en-US" altLang="en-US" sz="3200" b="1" dirty="0" smtClean="0">
                <a:cs typeface="EucrosiaUPC" panose="02020603050405020304" pitchFamily="18" charset="-34"/>
              </a:rPr>
              <a:t> 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>คือ แอ</a:t>
            </a:r>
            <a:r>
              <a:rPr lang="th-TH" altLang="en-US" sz="28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>หรือกลุ่มของแอ</a:t>
            </a:r>
            <a:r>
              <a:rPr lang="th-TH" altLang="en-US" sz="28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/>
            </a:r>
            <a:br>
              <a:rPr lang="th-TH" altLang="en-US" sz="2800" b="1" dirty="0" smtClean="0">
                <a:cs typeface="EucrosiaUPC" panose="02020603050405020304" pitchFamily="18" charset="-34"/>
              </a:rPr>
            </a:br>
            <a:r>
              <a:rPr lang="th-TH" altLang="en-US" sz="2800" b="1" dirty="0" smtClean="0">
                <a:cs typeface="EucrosiaUPC" panose="02020603050405020304" pitchFamily="18" charset="-34"/>
              </a:rPr>
              <a:t>ที่สามารถบ่งบอกความแตกต่างแต่ละ</a:t>
            </a:r>
            <a:r>
              <a:rPr lang="th-TH" altLang="en-US" sz="2800" b="1" dirty="0" err="1" smtClean="0">
                <a:cs typeface="EucrosiaUPC" panose="02020603050405020304" pitchFamily="18" charset="-34"/>
              </a:rPr>
              <a:t>ทัปเพิล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>ใน</a:t>
            </a:r>
            <a:r>
              <a:rPr lang="th-TH" altLang="en-US" sz="28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>ชันได้ </a:t>
            </a:r>
          </a:p>
          <a:p>
            <a:pPr eaLnBrk="1" hangingPunct="1"/>
            <a:r>
              <a:rPr lang="th-TH" altLang="en-US" sz="2800" b="1" dirty="0" smtClean="0">
                <a:cs typeface="EucrosiaUPC" panose="02020603050405020304" pitchFamily="18" charset="-34"/>
              </a:rPr>
              <a:t>ในหนึ่ง</a:t>
            </a:r>
            <a:r>
              <a:rPr lang="th-TH" altLang="en-US" sz="28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>ชันจะมีซูเปอร์คีย์ได้หลายตัว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961204"/>
                </a:solidFill>
                <a:cs typeface="EucrosiaUPC" panose="02020603050405020304" pitchFamily="18" charset="-34"/>
              </a:rPr>
              <a:t>นักศึกษา</a:t>
            </a:r>
            <a:r>
              <a:rPr lang="th-TH" altLang="en-US" b="1" dirty="0" smtClean="0">
                <a:cs typeface="EucrosiaUPC" panose="02020603050405020304" pitchFamily="18" charset="-34"/>
              </a:rPr>
              <a:t>(รหัสนักศึกษา, ชื่อ, ที่อยู่, วันเกิด, เลขที่บัตรประชาชน)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ซูเปอร์คีย์ ได้แก่</a:t>
            </a:r>
            <a:r>
              <a:rPr lang="th-TH" altLang="en-US" b="1" dirty="0" smtClean="0">
                <a:cs typeface="EucrosiaUPC" panose="02020603050405020304" pitchFamily="18" charset="-34"/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b="1" dirty="0" smtClean="0">
                <a:cs typeface="EucrosiaUPC" panose="02020603050405020304" pitchFamily="18" charset="-34"/>
              </a:rPr>
              <a:t>รหัสนักศึกษา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b="1" dirty="0" smtClean="0">
                <a:cs typeface="EucrosiaUPC" panose="02020603050405020304" pitchFamily="18" charset="-34"/>
              </a:rPr>
              <a:t>รหัสนักศึกษา, ชื่อ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b="1" dirty="0" smtClean="0">
                <a:cs typeface="EucrosiaUPC" panose="02020603050405020304" pitchFamily="18" charset="-34"/>
              </a:rPr>
              <a:t>รหัสนักศึกษา, ชื่อ, ที่อยู่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h-TH" altLang="en-US" b="1" dirty="0" smtClean="0">
                <a:cs typeface="EucrosiaUPC" panose="02020603050405020304" pitchFamily="18" charset="-34"/>
              </a:rPr>
              <a:t>เลขที่บัตรประชาชน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คีย์ต่าง ๆ ในฐานข้อมูล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352928" cy="2088232"/>
          </a:xfrm>
        </p:spPr>
        <p:txBody>
          <a:bodyPr/>
          <a:lstStyle/>
          <a:p>
            <a:pPr eaLnBrk="1" hangingPunct="1"/>
            <a:r>
              <a:rPr lang="th-TH" altLang="en-US" sz="32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คีย์คู่แข่ง </a:t>
            </a:r>
            <a:r>
              <a:rPr lang="th-TH" altLang="en-US" sz="2800" b="1" dirty="0" smtClean="0">
                <a:cs typeface="EucrosiaUPC" panose="02020603050405020304" pitchFamily="18" charset="-34"/>
              </a:rPr>
              <a:t>(</a:t>
            </a:r>
            <a:r>
              <a:rPr lang="en-US" altLang="en-US" sz="2800" b="1" dirty="0" smtClean="0">
                <a:cs typeface="EucrosiaUPC" panose="02020603050405020304" pitchFamily="18" charset="-34"/>
              </a:rPr>
              <a:t>Candidate Key : CK)</a:t>
            </a:r>
            <a:r>
              <a:rPr lang="en-US" altLang="en-US" sz="3600" b="1" dirty="0" smtClean="0">
                <a:cs typeface="EucrosiaUPC" panose="02020603050405020304" pitchFamily="18" charset="-34"/>
              </a:rPr>
              <a:t> 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คือ ซูเปอร์คีย์ที่น้อยที่สุดที่สามารถบอกความแตกต่างของแต่ละ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ทัปเพิล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ใน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ชันได้ </a:t>
            </a:r>
          </a:p>
          <a:p>
            <a:pPr eaLnBrk="1" hangingPunct="1"/>
            <a:r>
              <a:rPr lang="th-TH" altLang="en-US" sz="3200" b="1" dirty="0" smtClean="0">
                <a:cs typeface="EucrosiaUPC" panose="02020603050405020304" pitchFamily="18" charset="-34"/>
              </a:rPr>
              <a:t>ในหนึ่ง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ชันจะมีคีย์คู่แข่งได้หลายตัว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3933056"/>
            <a:ext cx="82809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h-TH" altLang="en-US" sz="3200" b="1" dirty="0" smtClean="0">
                <a:solidFill>
                  <a:srgbClr val="96120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นักศึกษา</a:t>
            </a:r>
            <a:r>
              <a:rPr lang="th-TH" alt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(รหัสนักศึกษา, ชื่อ, ที่อยู่, วันเกิด, เลขที่บัตรประชาชน)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altLang="en-US" sz="3200" b="1" dirty="0">
                <a:solidFill>
                  <a:srgbClr val="115B2F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altLang="en-US" sz="3200" b="1" dirty="0" smtClean="0">
                <a:solidFill>
                  <a:srgbClr val="115B2F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 คีย์คู่แข่ง </a:t>
            </a:r>
            <a:r>
              <a:rPr lang="th-TH" alt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ได้แก่ รหัสนักศึกษา และ เลขที่บัตรประชาชน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คีย์ต่าง ๆ ในฐานข้อมูล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00808"/>
            <a:ext cx="7992888" cy="2520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คีย์หลัก</a:t>
            </a:r>
            <a:r>
              <a:rPr lang="th-TH" altLang="en-US" b="1" dirty="0" smtClean="0">
                <a:cs typeface="EucrosiaUPC" panose="02020603050405020304" pitchFamily="18" charset="-34"/>
              </a:rPr>
              <a:t> </a:t>
            </a:r>
            <a:r>
              <a:rPr lang="en-US" altLang="en-US" sz="2400" b="1" dirty="0" smtClean="0">
                <a:cs typeface="EucrosiaUPC" panose="02020603050405020304" pitchFamily="18" charset="-34"/>
              </a:rPr>
              <a:t>(Primary Key : PK )</a:t>
            </a:r>
            <a:r>
              <a:rPr lang="en-US" altLang="en-US" sz="3200" b="1" dirty="0" smtClean="0">
                <a:cs typeface="EucrosiaUPC" panose="02020603050405020304" pitchFamily="18" charset="-34"/>
              </a:rPr>
              <a:t> </a:t>
            </a:r>
            <a:r>
              <a:rPr lang="th-TH" altLang="en-US" b="1" dirty="0" smtClean="0">
                <a:cs typeface="EucrosiaUPC" panose="02020603050405020304" pitchFamily="18" charset="-34"/>
              </a:rPr>
              <a:t>คือ คีย์คู่แข่งที่ถูกเลือกเพื่อใช้บอกความแตกต่างของแต่ละ</a:t>
            </a:r>
            <a:r>
              <a:rPr lang="th-TH" altLang="en-US" b="1" dirty="0" err="1" smtClean="0">
                <a:cs typeface="EucrosiaUPC" panose="02020603050405020304" pitchFamily="18" charset="-34"/>
              </a:rPr>
              <a:t>ทัปเพิล</a:t>
            </a:r>
            <a:r>
              <a:rPr lang="th-TH" altLang="en-US" b="1" dirty="0" smtClean="0">
                <a:cs typeface="EucrosiaUPC" panose="02020603050405020304" pitchFamily="18" charset="-34"/>
              </a:rPr>
              <a:t>ใน</a:t>
            </a:r>
            <a:r>
              <a:rPr lang="th-TH" altLang="en-US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en-US" b="1" dirty="0" smtClean="0">
                <a:cs typeface="EucrosiaUPC" panose="02020603050405020304" pitchFamily="18" charset="-34"/>
              </a:rPr>
              <a:t>ชัน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cs typeface="EucrosiaUPC" panose="02020603050405020304" pitchFamily="18" charset="-34"/>
              </a:rPr>
              <a:t>คีย์หลักอาจเกิดจากแอ</a:t>
            </a:r>
            <a:r>
              <a:rPr lang="th-TH" altLang="en-US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en-US" b="1" dirty="0" smtClean="0">
                <a:cs typeface="EucrosiaUPC" panose="02020603050405020304" pitchFamily="18" charset="-34"/>
              </a:rPr>
              <a:t>ตัวเดียวหรือหลายตัวรวมกันก็ได้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cs typeface="EucrosiaUPC" panose="02020603050405020304" pitchFamily="18" charset="-34"/>
              </a:rPr>
              <a:t>คีย์หลักจะต้องไม่เป็นค่าว่าง </a:t>
            </a:r>
            <a:r>
              <a:rPr lang="en-US" altLang="en-US" sz="2600" b="1" dirty="0" smtClean="0">
                <a:cs typeface="EucrosiaUPC" panose="02020603050405020304" pitchFamily="18" charset="-34"/>
              </a:rPr>
              <a:t>(Null)</a:t>
            </a:r>
            <a:endParaRPr lang="th-TH" altLang="en-US" sz="2600" b="1" dirty="0" smtClean="0">
              <a:solidFill>
                <a:srgbClr val="961204"/>
              </a:solidFill>
              <a:cs typeface="EucrosiaUPC" panose="02020603050405020304" pitchFamily="18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4149080"/>
            <a:ext cx="87129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en-US" b="1" dirty="0" smtClean="0">
                <a:solidFill>
                  <a:srgbClr val="96120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นักศึกษา</a:t>
            </a:r>
            <a:r>
              <a:rPr lang="th-TH" alt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(รหัสนักศึกษา, ชื่อ, ที่อยู่, วันเกิด, เลขที่บัตรประชาชน)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alt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      อาจเลือกให้ รหัสนักศึกษา เป็นคีย์หลัก หรือ </a:t>
            </a:r>
            <a:br>
              <a:rPr lang="th-TH" alt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r>
              <a:rPr lang="th-TH" altLang="en-US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เลขที่บัตรประชาชนก็ได้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คีย์ต่าง ๆ ในฐานข้อมูล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848872" cy="20882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altLang="en-US" sz="32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คีย์รอง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 </a:t>
            </a:r>
            <a:r>
              <a:rPr lang="en-US" altLang="en-US" sz="2800" b="1" dirty="0" smtClean="0">
                <a:cs typeface="EucrosiaUPC" panose="02020603050405020304" pitchFamily="18" charset="-34"/>
              </a:rPr>
              <a:t>(Secondary Key : SK )</a:t>
            </a:r>
            <a:r>
              <a:rPr lang="en-US" altLang="en-US" sz="3600" b="1" dirty="0" smtClean="0">
                <a:cs typeface="EucrosiaUPC" panose="02020603050405020304" pitchFamily="18" charset="-34"/>
              </a:rPr>
              <a:t> 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คือ </a:t>
            </a:r>
            <a:r>
              <a:rPr lang="th-TH" sz="3200" b="1" dirty="0">
                <a:cs typeface="EucrosiaUPC" panose="02020603050405020304" pitchFamily="18" charset="-34"/>
              </a:rPr>
              <a:t>แอ</a:t>
            </a:r>
            <a:r>
              <a:rPr lang="th-TH" sz="3200" b="1" dirty="0" err="1" smtClean="0">
                <a:cs typeface="EucrosiaUPC" panose="02020603050405020304" pitchFamily="18" charset="-34"/>
              </a:rPr>
              <a:t>ตทริ</a:t>
            </a:r>
            <a:r>
              <a:rPr lang="th-TH" sz="3200" b="1" dirty="0" err="1">
                <a:cs typeface="EucrosiaUPC" panose="02020603050405020304" pitchFamily="18" charset="-34"/>
              </a:rPr>
              <a:t>บิวต์</a:t>
            </a:r>
            <a:r>
              <a:rPr lang="th-TH" sz="3200" b="1" dirty="0">
                <a:cs typeface="EucrosiaUPC" panose="02020603050405020304" pitchFamily="18" charset="-34"/>
              </a:rPr>
              <a:t>หรือกลุ่มของแอ</a:t>
            </a:r>
            <a:r>
              <a:rPr lang="th-TH" sz="3200" b="1" dirty="0" err="1" smtClean="0">
                <a:cs typeface="EucrosiaUPC" panose="02020603050405020304" pitchFamily="18" charset="-34"/>
              </a:rPr>
              <a:t>ตทริ</a:t>
            </a:r>
            <a:r>
              <a:rPr lang="th-TH" sz="3200" b="1" dirty="0" err="1">
                <a:cs typeface="EucrosiaUPC" panose="02020603050405020304" pitchFamily="18" charset="-34"/>
              </a:rPr>
              <a:t>บิวต์</a:t>
            </a:r>
            <a:r>
              <a:rPr lang="th-TH" sz="3200" b="1" dirty="0">
                <a:cs typeface="EucrosiaUPC" panose="02020603050405020304" pitchFamily="18" charset="-34"/>
              </a:rPr>
              <a:t> ที่ใช้ในการเข้าถึงหรือค้นหาข้อมูลในฐานข้อมูล </a:t>
            </a:r>
            <a:r>
              <a:rPr lang="th-TH" sz="3200" b="1" dirty="0" smtClean="0">
                <a:cs typeface="EucrosiaUPC" panose="02020603050405020304" pitchFamily="18" charset="-34"/>
              </a:rPr>
              <a:t>คีย์</a:t>
            </a:r>
            <a:r>
              <a:rPr lang="th-TH" sz="3200" b="1" dirty="0">
                <a:cs typeface="EucrosiaUPC" panose="02020603050405020304" pitchFamily="18" charset="-34"/>
              </a:rPr>
              <a:t>รองไม่มีความจำเป็นต้องเป็นเอกลักษณ์ คือสามารถมีค่าซ้ำกัน</a:t>
            </a:r>
            <a:r>
              <a:rPr lang="th-TH" sz="3200" b="1" dirty="0" smtClean="0">
                <a:cs typeface="EucrosiaUPC" panose="02020603050405020304" pitchFamily="18" charset="-34"/>
              </a:rPr>
              <a:t>ได้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altLang="en-US" sz="3200" b="1" dirty="0" smtClean="0">
              <a:solidFill>
                <a:srgbClr val="961204"/>
              </a:solidFill>
              <a:cs typeface="Eucrosia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077072"/>
            <a:ext cx="8208912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altLang="en-US" sz="3200" b="1" dirty="0">
                <a:solidFill>
                  <a:srgbClr val="96120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นักศึกษา</a:t>
            </a:r>
            <a:r>
              <a:rPr lang="th-TH" altLang="en-US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(รหัสนักศึกษา, ชื่อ, ที่อยู่, วันเกิด, เลขที่บัตรประชาชน)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altLang="en-US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endParaRPr lang="th-TH" altLang="en-US" sz="3200" b="1" dirty="0" smtClean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    คีย์</a:t>
            </a:r>
            <a:r>
              <a:rPr 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หลัก คือ รหัสนักศึกษา</a:t>
            </a:r>
            <a:endParaRPr lang="en-US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คีย์</a:t>
            </a:r>
            <a:r>
              <a:rPr 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รอง คือ ชื่อ</a:t>
            </a:r>
            <a:endParaRPr lang="th-TH" altLang="en-US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คีย์ต่าง ๆ ในฐานข้อมูล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010400" cy="4320480"/>
          </a:xfrm>
        </p:spPr>
        <p:txBody>
          <a:bodyPr/>
          <a:lstStyle/>
          <a:p>
            <a:pPr eaLnBrk="1" hangingPunct="1"/>
            <a:r>
              <a:rPr lang="th-TH" altLang="en-US" sz="32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คีย์นอก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 </a:t>
            </a:r>
            <a:r>
              <a:rPr lang="en-US" altLang="en-US" sz="2800" b="1" dirty="0" smtClean="0">
                <a:cs typeface="EucrosiaUPC" panose="02020603050405020304" pitchFamily="18" charset="-34"/>
              </a:rPr>
              <a:t>(Foreign Key : FK)</a:t>
            </a:r>
            <a:r>
              <a:rPr lang="en-US" altLang="en-US" sz="3600" b="1" dirty="0" smtClean="0">
                <a:cs typeface="EucrosiaUPC" panose="02020603050405020304" pitchFamily="18" charset="-34"/>
              </a:rPr>
              <a:t> 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คือ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แอ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หรือกลุ่มของแอ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ในรี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เลชันห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นึ่งที่มีคุณสมบัติเหมือนคีย์หลัก และไปปรากฏในอีกรี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เลชันห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นึ่งเพื่อให้สำหรับเชื่อมโยงความสัมพันธ์ระหว่าง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 </a:t>
            </a:r>
          </a:p>
          <a:p>
            <a:pPr eaLnBrk="1" hangingPunct="1"/>
            <a:r>
              <a:rPr lang="th-TH" altLang="en-US" sz="3200" b="1" dirty="0" smtClean="0">
                <a:cs typeface="EucrosiaUPC" panose="02020603050405020304" pitchFamily="18" charset="-34"/>
              </a:rPr>
              <a:t>คีย์นอกมีค่าซ้ำกันหรือมีค่าว่าง</a:t>
            </a:r>
            <a:r>
              <a:rPr lang="en-US" altLang="en-US" sz="3200" b="1" dirty="0" smtClean="0">
                <a:cs typeface="EucrosiaUPC" panose="02020603050405020304" pitchFamily="18" charset="-34"/>
              </a:rPr>
              <a:t> (</a:t>
            </a:r>
            <a:r>
              <a:rPr lang="en-US" altLang="en-US" sz="2800" b="1" dirty="0" smtClean="0">
                <a:cs typeface="EucrosiaUPC" panose="02020603050405020304" pitchFamily="18" charset="-34"/>
              </a:rPr>
              <a:t>Null)</a:t>
            </a:r>
            <a:r>
              <a:rPr lang="en-US" altLang="en-US" sz="3200" b="1" dirty="0" smtClean="0">
                <a:cs typeface="EucrosiaUPC" panose="02020603050405020304" pitchFamily="18" charset="-34"/>
              </a:rPr>
              <a:t> 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ได้</a:t>
            </a:r>
          </a:p>
          <a:p>
            <a:pPr eaLnBrk="1" hangingPunct="1"/>
            <a:r>
              <a:rPr lang="th-TH" altLang="en-US" sz="3200" b="1" dirty="0" smtClean="0">
                <a:cs typeface="EucrosiaUPC" panose="02020603050405020304" pitchFamily="18" charset="-34"/>
              </a:rPr>
              <a:t>ถ้าคีย์นอกไม่เป็นค่าว่าง จะต้องเป็นค่าที่ชี้ไปที่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ชันที่มีความสัมพันธ์อยู่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03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74139975"/>
              </p:ext>
            </p:extLst>
          </p:nvPr>
        </p:nvGraphicFramePr>
        <p:xfrm>
          <a:off x="539552" y="1725613"/>
          <a:ext cx="7632848" cy="2103240"/>
        </p:xfrm>
        <a:graphic>
          <a:graphicData uri="http://schemas.openxmlformats.org/drawingml/2006/table">
            <a:tbl>
              <a:tblPr/>
              <a:tblGrid>
                <a:gridCol w="1357640"/>
                <a:gridCol w="1738704"/>
                <a:gridCol w="1368152"/>
                <a:gridCol w="1224136"/>
                <a:gridCol w="1944216"/>
              </a:tblGrid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รหัสนักศึกษา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ชื่อ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หน่วย</a:t>
                      </a:r>
                      <a:r>
                        <a:rPr kumimoji="0" 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กิต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GPA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รหัส</a:t>
                      </a:r>
                      <a:b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</a:b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ที่ปรึกษา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1001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สม ใจดี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20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2.53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200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1002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เก่ง รักเรียน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60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3.62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205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0" name="Text Box 36"/>
          <p:cNvSpPr txBox="1">
            <a:spLocks noChangeArrowheads="1"/>
          </p:cNvSpPr>
          <p:nvPr/>
        </p:nvSpPr>
        <p:spPr bwMode="auto">
          <a:xfrm>
            <a:off x="467544" y="1300698"/>
            <a:ext cx="1150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0033CC"/>
                </a:solidFill>
              </a:rPr>
              <a:t>นักศึกษา</a:t>
            </a:r>
          </a:p>
        </p:txBody>
      </p:sp>
      <p:graphicFrame>
        <p:nvGraphicFramePr>
          <p:cNvPr id="3283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13237"/>
              </p:ext>
            </p:extLst>
          </p:nvPr>
        </p:nvGraphicFramePr>
        <p:xfrm>
          <a:off x="1692274" y="4737608"/>
          <a:ext cx="6264103" cy="1554600"/>
        </p:xfrm>
        <a:graphic>
          <a:graphicData uri="http://schemas.openxmlformats.org/drawingml/2006/table">
            <a:tbl>
              <a:tblPr/>
              <a:tblGrid>
                <a:gridCol w="1793517"/>
                <a:gridCol w="1510357"/>
                <a:gridCol w="2960229"/>
              </a:tblGrid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รหัสที่ปรึกษา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ชื่อ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เลขที่บัตรประชาชน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ดร.สมชาย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1254536587451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205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ดร.วิเชียร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1214555555205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9" name="Text Box 65"/>
          <p:cNvSpPr txBox="1">
            <a:spLocks noChangeArrowheads="1"/>
          </p:cNvSpPr>
          <p:nvPr/>
        </p:nvSpPr>
        <p:spPr bwMode="auto">
          <a:xfrm>
            <a:off x="1547664" y="4325034"/>
            <a:ext cx="1150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0033CC"/>
                </a:solidFill>
              </a:rPr>
              <a:t>ที่ปรึกษา</a:t>
            </a:r>
          </a:p>
        </p:txBody>
      </p:sp>
      <p:sp>
        <p:nvSpPr>
          <p:cNvPr id="18480" name="Line 66"/>
          <p:cNvSpPr>
            <a:spLocks noChangeShapeType="1"/>
          </p:cNvSpPr>
          <p:nvPr/>
        </p:nvSpPr>
        <p:spPr bwMode="auto">
          <a:xfrm>
            <a:off x="7092280" y="1436688"/>
            <a:ext cx="1367508" cy="0"/>
          </a:xfrm>
          <a:prstGeom prst="line">
            <a:avLst/>
          </a:prstGeom>
          <a:noFill/>
          <a:ln w="28575">
            <a:solidFill>
              <a:srgbClr val="9762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81" name="Line 67"/>
          <p:cNvSpPr>
            <a:spLocks noChangeShapeType="1"/>
          </p:cNvSpPr>
          <p:nvPr/>
        </p:nvSpPr>
        <p:spPr bwMode="auto">
          <a:xfrm>
            <a:off x="8459788" y="1436688"/>
            <a:ext cx="0" cy="3000672"/>
          </a:xfrm>
          <a:prstGeom prst="line">
            <a:avLst/>
          </a:prstGeom>
          <a:noFill/>
          <a:ln w="28575">
            <a:solidFill>
              <a:srgbClr val="9762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82" name="Line 68"/>
          <p:cNvSpPr>
            <a:spLocks noChangeShapeType="1"/>
          </p:cNvSpPr>
          <p:nvPr/>
        </p:nvSpPr>
        <p:spPr bwMode="auto">
          <a:xfrm>
            <a:off x="2771775" y="4437360"/>
            <a:ext cx="5688013" cy="0"/>
          </a:xfrm>
          <a:prstGeom prst="line">
            <a:avLst/>
          </a:prstGeom>
          <a:noFill/>
          <a:ln w="28575">
            <a:solidFill>
              <a:srgbClr val="9762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83" name="Line 69"/>
          <p:cNvSpPr>
            <a:spLocks noChangeShapeType="1"/>
          </p:cNvSpPr>
          <p:nvPr/>
        </p:nvSpPr>
        <p:spPr bwMode="auto">
          <a:xfrm>
            <a:off x="2771775" y="4437360"/>
            <a:ext cx="0" cy="431800"/>
          </a:xfrm>
          <a:prstGeom prst="line">
            <a:avLst/>
          </a:prstGeom>
          <a:noFill/>
          <a:ln w="28575">
            <a:solidFill>
              <a:srgbClr val="9762B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84" name="Line 70"/>
          <p:cNvSpPr>
            <a:spLocks noChangeShapeType="1"/>
          </p:cNvSpPr>
          <p:nvPr/>
        </p:nvSpPr>
        <p:spPr bwMode="auto">
          <a:xfrm>
            <a:off x="7092280" y="1412776"/>
            <a:ext cx="0" cy="288925"/>
          </a:xfrm>
          <a:prstGeom prst="line">
            <a:avLst/>
          </a:prstGeom>
          <a:noFill/>
          <a:ln w="28575">
            <a:solidFill>
              <a:srgbClr val="9762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85" name="Text Box 71"/>
          <p:cNvSpPr txBox="1">
            <a:spLocks noChangeArrowheads="1"/>
          </p:cNvSpPr>
          <p:nvPr/>
        </p:nvSpPr>
        <p:spPr bwMode="auto">
          <a:xfrm>
            <a:off x="2339752" y="884238"/>
            <a:ext cx="1150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961204"/>
                </a:solidFill>
              </a:rPr>
              <a:t>คีย์รอง</a:t>
            </a:r>
          </a:p>
        </p:txBody>
      </p:sp>
      <p:sp>
        <p:nvSpPr>
          <p:cNvPr id="18486" name="Line 72"/>
          <p:cNvSpPr>
            <a:spLocks noChangeShapeType="1"/>
          </p:cNvSpPr>
          <p:nvPr/>
        </p:nvSpPr>
        <p:spPr bwMode="auto">
          <a:xfrm>
            <a:off x="2843808" y="12922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87" name="Text Box 73"/>
          <p:cNvSpPr txBox="1">
            <a:spLocks noChangeArrowheads="1"/>
          </p:cNvSpPr>
          <p:nvPr/>
        </p:nvSpPr>
        <p:spPr bwMode="auto">
          <a:xfrm>
            <a:off x="6085359" y="884238"/>
            <a:ext cx="1150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961204"/>
                </a:solidFill>
              </a:rPr>
              <a:t>คีย์นอก</a:t>
            </a:r>
          </a:p>
        </p:txBody>
      </p:sp>
      <p:sp>
        <p:nvSpPr>
          <p:cNvPr id="18514" name="Line 128"/>
          <p:cNvSpPr>
            <a:spLocks noChangeShapeType="1"/>
          </p:cNvSpPr>
          <p:nvPr/>
        </p:nvSpPr>
        <p:spPr bwMode="auto">
          <a:xfrm>
            <a:off x="6660232" y="1326886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515" name="Text Box 129"/>
          <p:cNvSpPr txBox="1">
            <a:spLocks noChangeArrowheads="1"/>
          </p:cNvSpPr>
          <p:nvPr/>
        </p:nvSpPr>
        <p:spPr bwMode="auto">
          <a:xfrm>
            <a:off x="8064896" y="4777988"/>
            <a:ext cx="111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961204"/>
                </a:solidFill>
              </a:rPr>
              <a:t>คีย์คู่แข่ง</a:t>
            </a:r>
          </a:p>
        </p:txBody>
      </p:sp>
      <p:sp>
        <p:nvSpPr>
          <p:cNvPr id="18516" name="Line 130"/>
          <p:cNvSpPr>
            <a:spLocks noChangeShapeType="1"/>
          </p:cNvSpPr>
          <p:nvPr/>
        </p:nvSpPr>
        <p:spPr bwMode="auto">
          <a:xfrm flipH="1">
            <a:off x="7740352" y="5024165"/>
            <a:ext cx="3600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517" name="Text Box 131"/>
          <p:cNvSpPr txBox="1">
            <a:spLocks noChangeArrowheads="1"/>
          </p:cNvSpPr>
          <p:nvPr/>
        </p:nvSpPr>
        <p:spPr bwMode="auto">
          <a:xfrm>
            <a:off x="971600" y="884238"/>
            <a:ext cx="1150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961204"/>
                </a:solidFill>
              </a:rPr>
              <a:t>คีย์หลัก</a:t>
            </a:r>
          </a:p>
        </p:txBody>
      </p:sp>
      <p:sp>
        <p:nvSpPr>
          <p:cNvPr id="18518" name="Line 132"/>
          <p:cNvSpPr>
            <a:spLocks noChangeShapeType="1"/>
          </p:cNvSpPr>
          <p:nvPr/>
        </p:nvSpPr>
        <p:spPr bwMode="auto">
          <a:xfrm>
            <a:off x="1547664" y="12684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519" name="Text Box 133"/>
          <p:cNvSpPr txBox="1">
            <a:spLocks noChangeArrowheads="1"/>
          </p:cNvSpPr>
          <p:nvPr/>
        </p:nvSpPr>
        <p:spPr bwMode="auto">
          <a:xfrm>
            <a:off x="323577" y="4725144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rgbClr val="961204"/>
                </a:solidFill>
              </a:rPr>
              <a:t>คีย์หลัก</a:t>
            </a:r>
            <a:endParaRPr lang="th-TH" altLang="en-US" sz="3600" b="1" dirty="0">
              <a:solidFill>
                <a:srgbClr val="961204"/>
              </a:solidFill>
            </a:endParaRPr>
          </a:p>
        </p:txBody>
      </p:sp>
      <p:sp>
        <p:nvSpPr>
          <p:cNvPr id="18520" name="Line 134"/>
          <p:cNvSpPr>
            <a:spLocks noChangeShapeType="1"/>
          </p:cNvSpPr>
          <p:nvPr/>
        </p:nvSpPr>
        <p:spPr bwMode="auto">
          <a:xfrm>
            <a:off x="1258888" y="5013052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600" b="1" dirty="0" smtClean="0">
                <a:solidFill>
                  <a:srgbClr val="0033CC"/>
                </a:solidFill>
              </a:rPr>
              <a:t>กฎความคงสภาพในข้อมูล </a:t>
            </a:r>
            <a:r>
              <a:rPr lang="en-US" altLang="th-TH" sz="2800" b="1" dirty="0" smtClean="0"/>
              <a:t/>
            </a:r>
            <a:br>
              <a:rPr lang="en-US" altLang="th-TH" sz="2800" b="1" dirty="0" smtClean="0"/>
            </a:br>
            <a:r>
              <a:rPr lang="en-US" altLang="th-TH" sz="2800" b="1" dirty="0" smtClean="0">
                <a:solidFill>
                  <a:srgbClr val="0033CC"/>
                </a:solidFill>
              </a:rPr>
              <a:t>(Data Integrity Rule)</a:t>
            </a:r>
            <a:r>
              <a:rPr lang="en-US" altLang="th-TH" sz="3600" dirty="0" smtClean="0"/>
              <a:t/>
            </a:r>
            <a:br>
              <a:rPr lang="en-US" altLang="th-TH" sz="3600" dirty="0" smtClean="0"/>
            </a:br>
            <a:endParaRPr lang="th-TH" alt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784"/>
            <a:ext cx="7993063" cy="525658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	</a:t>
            </a:r>
            <a:r>
              <a:rPr lang="th-TH" altLang="en-US" sz="32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ความคงสภาพ </a:t>
            </a:r>
            <a:r>
              <a:rPr lang="th-TH" altLang="en-US" sz="36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(</a:t>
            </a:r>
            <a:r>
              <a:rPr lang="en-US" altLang="en-US" sz="28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Integrity)</a:t>
            </a:r>
            <a:r>
              <a:rPr lang="en-US" altLang="en-US" sz="24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 </a:t>
            </a:r>
            <a:r>
              <a:rPr lang="th-TH" altLang="en-US" b="1" dirty="0" smtClean="0">
                <a:cs typeface="EucrosiaUPC" panose="02020603050405020304" pitchFamily="18" charset="-34"/>
              </a:rPr>
              <a:t>หมายถึง การควบคุมความถูกต้องต่าง ๆ ในระบบฐานข้อมูล แบ่งได้ 3 แบบ ดังนี้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rgbClr val="115B2F"/>
                </a:solidFill>
                <a:cs typeface="EucrosiaUPC" panose="02020603050405020304" pitchFamily="18" charset="-34"/>
              </a:rPr>
              <a:t>1. </a:t>
            </a:r>
            <a:r>
              <a:rPr 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กฎความคงสภาพของ</a:t>
            </a:r>
            <a:r>
              <a:rPr lang="th-TH" sz="32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เอ็นทิตี้</a:t>
            </a:r>
            <a:r>
              <a:rPr 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en-US" sz="3200" b="1" dirty="0">
                <a:solidFill>
                  <a:srgbClr val="115B2F"/>
                </a:solidFill>
                <a:cs typeface="EucrosiaUPC" panose="02020603050405020304" pitchFamily="18" charset="-34"/>
              </a:rPr>
              <a:t>(</a:t>
            </a:r>
            <a:r>
              <a:rPr lang="en-US" sz="28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Entity Integrity)</a:t>
            </a:r>
            <a:endParaRPr lang="en-US" sz="1800" dirty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>
                <a:cs typeface="EucrosiaUPC" panose="02020603050405020304" pitchFamily="18" charset="-34"/>
              </a:rPr>
              <a:t>	</a:t>
            </a:r>
            <a:r>
              <a:rPr lang="th-TH" sz="3200" b="1" dirty="0" smtClean="0">
                <a:cs typeface="EucrosiaUPC" panose="02020603050405020304" pitchFamily="18" charset="-34"/>
              </a:rPr>
              <a:t>เป็นกฎที่ใช้กำหนดว่า</a:t>
            </a:r>
            <a:r>
              <a:rPr lang="th-TH" sz="2400" dirty="0" smtClean="0">
                <a:cs typeface="EucrosiaUPC" panose="02020603050405020304" pitchFamily="18" charset="-34"/>
              </a:rPr>
              <a:t> </a:t>
            </a:r>
            <a:r>
              <a:rPr lang="th-TH" b="1" dirty="0" smtClean="0">
                <a:cs typeface="EucrosiaUPC" panose="02020603050405020304" pitchFamily="18" charset="-34"/>
              </a:rPr>
              <a:t>แต่</a:t>
            </a:r>
            <a:r>
              <a:rPr lang="th-TH" b="1" dirty="0" err="1" smtClean="0">
                <a:cs typeface="EucrosiaUPC" panose="02020603050405020304" pitchFamily="18" charset="-34"/>
              </a:rPr>
              <a:t>ละรีเล</a:t>
            </a:r>
            <a:r>
              <a:rPr lang="th-TH" b="1" dirty="0" smtClean="0">
                <a:cs typeface="EucrosiaUPC" panose="02020603050405020304" pitchFamily="18" charset="-34"/>
              </a:rPr>
              <a:t>ชันที่มี</a:t>
            </a:r>
            <a:r>
              <a:rPr lang="th-TH" b="1" dirty="0">
                <a:cs typeface="EucrosiaUPC" panose="02020603050405020304" pitchFamily="18" charset="-34"/>
              </a:rPr>
              <a:t>คีย์หลัก </a:t>
            </a:r>
            <a:r>
              <a:rPr lang="th-TH" b="1" dirty="0" smtClean="0">
                <a:cs typeface="EucrosiaUPC" panose="02020603050405020304" pitchFamily="18" charset="-34"/>
              </a:rPr>
              <a:t>คีย์หลักจะต้องไม่เป็นค่าว่าง </a:t>
            </a:r>
            <a:r>
              <a:rPr lang="en-US" b="1" dirty="0">
                <a:cs typeface="EucrosiaUPC" panose="02020603050405020304" pitchFamily="18" charset="-34"/>
              </a:rPr>
              <a:t>(</a:t>
            </a:r>
            <a:r>
              <a:rPr lang="en-US" sz="2800" b="1" dirty="0" smtClean="0">
                <a:cs typeface="EucrosiaUPC" panose="02020603050405020304" pitchFamily="18" charset="-34"/>
              </a:rPr>
              <a:t>Null)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2.</a:t>
            </a:r>
            <a:r>
              <a:rPr lang="en-US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115B2F"/>
                </a:solidFill>
                <a:cs typeface="EucrosiaUPC" panose="02020603050405020304" pitchFamily="18" charset="-34"/>
              </a:rPr>
              <a:t>กฎความคงสภาพ</a:t>
            </a:r>
            <a:r>
              <a:rPr 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ของโดเมน </a:t>
            </a:r>
            <a:r>
              <a:rPr lang="en-US" sz="28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(Domain Integrity)</a:t>
            </a:r>
            <a:endParaRPr lang="en-US" sz="2000" dirty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None/>
              <a:defRPr/>
            </a:pPr>
            <a:r>
              <a:rPr lang="th-TH" sz="3200" dirty="0">
                <a:cs typeface="EucrosiaUPC" panose="02020603050405020304" pitchFamily="18" charset="-34"/>
              </a:rPr>
              <a:t>	</a:t>
            </a:r>
            <a:r>
              <a:rPr lang="th-TH" b="1" dirty="0">
                <a:cs typeface="EucrosiaUPC" panose="02020603050405020304" pitchFamily="18" charset="-34"/>
              </a:rPr>
              <a:t>เป็นการกำหนดว่า ค่าทั้งหมดที่ปรากฏอยู่ในคอลัมน์ของ</a:t>
            </a:r>
            <a:r>
              <a:rPr lang="th-TH" b="1" dirty="0" err="1">
                <a:cs typeface="EucrosiaUPC" panose="02020603050405020304" pitchFamily="18" charset="-34"/>
              </a:rPr>
              <a:t>รีเล</a:t>
            </a:r>
            <a:r>
              <a:rPr lang="th-TH" b="1" dirty="0">
                <a:cs typeface="EucrosiaUPC" panose="02020603050405020304" pitchFamily="18" charset="-34"/>
              </a:rPr>
              <a:t>ชันต้องมาจากโดเมนเดียวกัน </a:t>
            </a:r>
            <a:endParaRPr lang="en-US" b="1" dirty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824"/>
            <a:ext cx="7993063" cy="345638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3.</a:t>
            </a:r>
            <a:r>
              <a:rPr lang="en-US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115B2F"/>
                </a:solidFill>
                <a:cs typeface="EucrosiaUPC" panose="02020603050405020304" pitchFamily="18" charset="-34"/>
              </a:rPr>
              <a:t>กฎความคงสภาพขอ</a:t>
            </a:r>
            <a:r>
              <a:rPr 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งการอ้างอิง </a:t>
            </a:r>
            <a:r>
              <a:rPr lang="en-US" sz="20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(Referential Integrity)</a:t>
            </a:r>
            <a:endParaRPr lang="en-US" sz="2000" dirty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3200" dirty="0">
                <a:cs typeface="EucrosiaUPC" panose="02020603050405020304" pitchFamily="18" charset="-34"/>
              </a:rPr>
              <a:t>	</a:t>
            </a:r>
            <a:r>
              <a:rPr lang="th-TH" b="1" dirty="0" smtClean="0">
                <a:cs typeface="EucrosiaUPC" panose="02020603050405020304" pitchFamily="18" charset="-34"/>
              </a:rPr>
              <a:t>เป็น</a:t>
            </a:r>
            <a:r>
              <a:rPr lang="th-TH" b="1" dirty="0">
                <a:cs typeface="EucrosiaUPC" panose="02020603050405020304" pitchFamily="18" charset="-34"/>
              </a:rPr>
              <a:t>กระบวนการตรวจสอบเพื่อหลีกเลี่ยงการป้อนข้อมูลที่ผิดพลาด หรือป้องกันการลบ</a:t>
            </a:r>
            <a:r>
              <a:rPr lang="th-TH" b="1" dirty="0" err="1">
                <a:cs typeface="EucrosiaUPC" panose="02020603050405020304" pitchFamily="18" charset="-34"/>
              </a:rPr>
              <a:t>ทัปเพิล</a:t>
            </a:r>
            <a:r>
              <a:rPr lang="th-TH" b="1" dirty="0" smtClean="0">
                <a:cs typeface="EucrosiaUPC" panose="02020603050405020304" pitchFamily="18" charset="-34"/>
              </a:rPr>
              <a:t>ใดๆ </a:t>
            </a:r>
            <a:r>
              <a:rPr lang="th-TH" b="1" dirty="0">
                <a:cs typeface="EucrosiaUPC" panose="02020603050405020304" pitchFamily="18" charset="-34"/>
              </a:rPr>
              <a:t>ทิ้งไปทั้งที่มีคีย์นอกจาก</a:t>
            </a:r>
            <a:r>
              <a:rPr lang="th-TH" b="1" dirty="0" err="1">
                <a:cs typeface="EucrosiaUPC" panose="02020603050405020304" pitchFamily="18" charset="-34"/>
              </a:rPr>
              <a:t>รีเล</a:t>
            </a:r>
            <a:r>
              <a:rPr lang="th-TH" b="1" dirty="0">
                <a:cs typeface="EucrosiaUPC" panose="02020603050405020304" pitchFamily="18" charset="-34"/>
              </a:rPr>
              <a:t>ชันอื่นมาอ้างอิงถึงอยู่ </a:t>
            </a:r>
            <a:endParaRPr lang="en-US" b="1" dirty="0"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68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 b="1" dirty="0" smtClean="0">
                <a:solidFill>
                  <a:srgbClr val="0033CC"/>
                </a:solidFill>
              </a:rPr>
              <a:t>การอ้างอิงถึงกันโดยผ่านคีย์นอก </a:t>
            </a:r>
            <a:r>
              <a:rPr lang="en-US" altLang="en-US" sz="2800" b="1" dirty="0" err="1" smtClean="0">
                <a:solidFill>
                  <a:srgbClr val="0033CC"/>
                </a:solidFill>
              </a:rPr>
              <a:t>Sale_No</a:t>
            </a:r>
            <a:endParaRPr lang="th-TH" altLang="en-US" sz="2400" b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sz="half" idx="1"/>
          </p:nvPr>
        </p:nvGraphicFramePr>
        <p:xfrm>
          <a:off x="323850" y="2317750"/>
          <a:ext cx="3960813" cy="2767013"/>
        </p:xfrm>
        <a:graphic>
          <a:graphicData uri="http://schemas.openxmlformats.org/drawingml/2006/table">
            <a:tbl>
              <a:tblPr/>
              <a:tblGrid>
                <a:gridCol w="1008063"/>
                <a:gridCol w="1584325"/>
                <a:gridCol w="1368425"/>
              </a:tblGrid>
              <a:tr h="455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C_No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C_Name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Sale_No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1001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สมชาย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S10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1002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รักชาติ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S12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1003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สมหญิง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S11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1004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อุทัย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S10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93" name="Group 29"/>
          <p:cNvGraphicFramePr>
            <a:graphicFrameLocks noGrp="1"/>
          </p:cNvGraphicFramePr>
          <p:nvPr>
            <p:ph sz="half" idx="2"/>
          </p:nvPr>
        </p:nvGraphicFramePr>
        <p:xfrm>
          <a:off x="5364163" y="2708275"/>
          <a:ext cx="3384550" cy="2162178"/>
        </p:xfrm>
        <a:graphic>
          <a:graphicData uri="http://schemas.openxmlformats.org/drawingml/2006/table">
            <a:tbl>
              <a:tblPr/>
              <a:tblGrid>
                <a:gridCol w="1439862"/>
                <a:gridCol w="1944688"/>
              </a:tblGrid>
              <a:tr h="507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Sale_No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Sale_Name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S10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อรนุช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S11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พิษณุ</a:t>
                      </a: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S12</a:t>
                      </a: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ngsana New" panose="02020603050405020304" pitchFamily="18" charset="-34"/>
                        </a:rPr>
                        <a:t>พิเชษฐ์</a:t>
                      </a:r>
                      <a:endParaRPr kumimoji="0" lang="th-TH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3924300" y="3068638"/>
            <a:ext cx="1655763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 flipV="1">
            <a:off x="3924300" y="4005263"/>
            <a:ext cx="15843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4067175" y="3644900"/>
            <a:ext cx="15843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V="1">
            <a:off x="3995738" y="3644900"/>
            <a:ext cx="1512887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30" name="TextBox 1"/>
          <p:cNvSpPr txBox="1">
            <a:spLocks noChangeArrowheads="1"/>
          </p:cNvSpPr>
          <p:nvPr/>
        </p:nvSpPr>
        <p:spPr bwMode="auto">
          <a:xfrm>
            <a:off x="323850" y="1876425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000" b="1">
                <a:solidFill>
                  <a:schemeClr val="tx1"/>
                </a:solidFill>
              </a:rPr>
              <a:t>Customer</a:t>
            </a:r>
            <a:endParaRPr lang="th-TH" altLang="th-TH" sz="2000" b="1">
              <a:solidFill>
                <a:schemeClr val="tx1"/>
              </a:solidFill>
            </a:endParaRPr>
          </a:p>
        </p:txBody>
      </p:sp>
      <p:sp>
        <p:nvSpPr>
          <p:cNvPr id="20531" name="TextBox 9"/>
          <p:cNvSpPr txBox="1">
            <a:spLocks noChangeArrowheads="1"/>
          </p:cNvSpPr>
          <p:nvPr/>
        </p:nvSpPr>
        <p:spPr bwMode="auto">
          <a:xfrm>
            <a:off x="5292725" y="2276475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000" b="1">
                <a:solidFill>
                  <a:schemeClr val="tx1"/>
                </a:solidFill>
              </a:rPr>
              <a:t>Salesman</a:t>
            </a:r>
            <a:endParaRPr lang="th-TH" altLang="th-TH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ฐานข้อมูลเชิงสัมพันธ์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07312" cy="5113039"/>
          </a:xfrm>
        </p:spPr>
        <p:txBody>
          <a:bodyPr/>
          <a:lstStyle/>
          <a:p>
            <a:pPr eaLnBrk="1" hangingPunct="1"/>
            <a:r>
              <a:rPr lang="th-TH" altLang="en-US" b="1" dirty="0" smtClean="0">
                <a:cs typeface="EucrosiaUPC" panose="02020603050405020304" pitchFamily="18" charset="-34"/>
              </a:rPr>
              <a:t>ค.ศ. 1970 </a:t>
            </a:r>
            <a:r>
              <a:rPr lang="en-US" altLang="en-US" sz="2800" b="1" dirty="0" err="1" smtClean="0">
                <a:cs typeface="EucrosiaUPC" panose="02020603050405020304" pitchFamily="18" charset="-34"/>
              </a:rPr>
              <a:t>Dr</a:t>
            </a:r>
            <a:r>
              <a:rPr lang="en-US" altLang="en-US" sz="3200" b="1" dirty="0" err="1" smtClean="0">
                <a:cs typeface="EucrosiaUPC" panose="02020603050405020304" pitchFamily="18" charset="-34"/>
              </a:rPr>
              <a:t>.</a:t>
            </a:r>
            <a:r>
              <a:rPr lang="en-US" altLang="en-US" sz="2800" b="1" dirty="0" err="1" smtClean="0">
                <a:cs typeface="EucrosiaUPC" panose="02020603050405020304" pitchFamily="18" charset="-34"/>
              </a:rPr>
              <a:t>E.F</a:t>
            </a:r>
            <a:r>
              <a:rPr lang="en-US" altLang="en-US" sz="2800" b="1" dirty="0" smtClean="0">
                <a:cs typeface="EucrosiaUPC" panose="02020603050405020304" pitchFamily="18" charset="-34"/>
              </a:rPr>
              <a:t>. </a:t>
            </a:r>
            <a:r>
              <a:rPr lang="en-US" altLang="en-US" sz="2800" b="1" dirty="0" err="1" smtClean="0">
                <a:cs typeface="EucrosiaUPC" panose="02020603050405020304" pitchFamily="18" charset="-34"/>
              </a:rPr>
              <a:t>Codd</a:t>
            </a:r>
            <a:r>
              <a:rPr lang="en-US" altLang="en-US" sz="3200" b="1" dirty="0" smtClean="0">
                <a:cs typeface="EucrosiaUPC" panose="02020603050405020304" pitchFamily="18" charset="-34"/>
              </a:rPr>
              <a:t>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ได้เสนอผลงานวิจัยเกี่ยวกับแบบจำลองเชิงสัมพันธ์ ในหัวข้อเรื่อง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/>
            </a:r>
            <a:br>
              <a:rPr lang="en-US" altLang="th-TH" sz="3200" b="1" dirty="0" smtClean="0">
                <a:cs typeface="EucrosiaUPC" panose="02020603050405020304" pitchFamily="18" charset="-34"/>
              </a:rPr>
            </a:br>
            <a:r>
              <a:rPr lang="en-US" altLang="th-TH" sz="2400" b="1" dirty="0" smtClean="0">
                <a:cs typeface="EucrosiaUPC" panose="02020603050405020304" pitchFamily="18" charset="-34"/>
              </a:rPr>
              <a:t>“A relational model of data for large shared data banks”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ซึ่งผลงานวิจัยนี้เอง ทำให้มีการพัฒนาเป็นแบบจำลองเชิงสัมพันธ์ ซึ่งมีพื้นฐานมาจากแนวคิดทางคณิตศาสตร์เรื่องเซตและความสัมพันธ์</a:t>
            </a:r>
          </a:p>
          <a:p>
            <a:pPr eaLnBrk="1" hangingPunct="1"/>
            <a:r>
              <a:rPr lang="th-TH" altLang="th-TH" sz="3200" b="1" dirty="0" smtClean="0">
                <a:cs typeface="EucrosiaUPC" panose="02020603050405020304" pitchFamily="18" charset="-34"/>
              </a:rPr>
              <a:t>แบบจำลองเชิงสัมพันธ์ นำเสนอข้อมูลในรูปแบบของ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 </a:t>
            </a:r>
            <a:r>
              <a:rPr lang="th-TH" altLang="th-TH" sz="3600" dirty="0" smtClean="0">
                <a:cs typeface="EucrosiaUPC" panose="02020603050405020304" pitchFamily="18" charset="-34"/>
              </a:rPr>
              <a:t>(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Relation)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หรือตาราง </a:t>
            </a:r>
            <a:r>
              <a:rPr lang="th-TH" altLang="th-TH" sz="3600" dirty="0" smtClean="0">
                <a:cs typeface="EucrosiaUPC" panose="02020603050405020304" pitchFamily="18" charset="-34"/>
              </a:rPr>
              <a:t>(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Table)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2 มิติ ซึ่ง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ชันจะประกอบไปด้วยทางด้านแถว</a:t>
            </a:r>
            <a:r>
              <a:rPr lang="th-TH" altLang="th-TH" sz="3200" dirty="0" smtClean="0">
                <a:cs typeface="EucrosiaUPC" panose="02020603050405020304" pitchFamily="18" charset="-34"/>
              </a:rPr>
              <a:t> </a:t>
            </a:r>
            <a:r>
              <a:rPr lang="th-TH" altLang="th-TH" sz="3600" dirty="0" smtClean="0">
                <a:cs typeface="EucrosiaUPC" panose="02020603050405020304" pitchFamily="18" charset="-34"/>
              </a:rPr>
              <a:t>(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Row)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และคอลัมน์ </a:t>
            </a:r>
            <a:r>
              <a:rPr lang="th-TH" altLang="th-TH" sz="3600" dirty="0" smtClean="0">
                <a:cs typeface="EucrosiaUPC" panose="02020603050405020304" pitchFamily="18" charset="-34"/>
              </a:rPr>
              <a:t>(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Column)</a:t>
            </a:r>
            <a:endParaRPr lang="th-TH" altLang="th-TH" sz="2800" b="1" dirty="0" smtClean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296150" cy="1527175"/>
          </a:xfrm>
        </p:spPr>
        <p:txBody>
          <a:bodyPr/>
          <a:lstStyle/>
          <a:p>
            <a:r>
              <a:rPr lang="th-TH" altLang="th-TH" b="1" smtClean="0">
                <a:solidFill>
                  <a:srgbClr val="0033CC"/>
                </a:solidFill>
              </a:rPr>
              <a:t>พีชคณิตเชิงสัมพันธ์ </a:t>
            </a:r>
            <a:r>
              <a:rPr lang="en-US" altLang="th-TH" b="1" smtClean="0">
                <a:solidFill>
                  <a:srgbClr val="0033CC"/>
                </a:solidFill>
              </a:rPr>
              <a:t/>
            </a:r>
            <a:br>
              <a:rPr lang="en-US" altLang="th-TH" b="1" smtClean="0">
                <a:solidFill>
                  <a:srgbClr val="0033CC"/>
                </a:solidFill>
              </a:rPr>
            </a:br>
            <a:r>
              <a:rPr lang="en-US" altLang="th-TH" sz="2800" b="1" smtClean="0">
                <a:solidFill>
                  <a:srgbClr val="0033CC"/>
                </a:solidFill>
              </a:rPr>
              <a:t>(The Relational Algebra)</a:t>
            </a:r>
            <a:endParaRPr lang="en-US" altLang="th-TH" sz="2800" smtClean="0">
              <a:solidFill>
                <a:srgbClr val="0033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4114800"/>
          </a:xfrm>
        </p:spPr>
        <p:txBody>
          <a:bodyPr/>
          <a:lstStyle/>
          <a:p>
            <a:pPr marL="571500" indent="-571500" eaLnBrk="1" hangingPunct="1"/>
            <a:r>
              <a:rPr lang="th-TH" altLang="th-TH" sz="3600" b="1" dirty="0" smtClean="0">
                <a:cs typeface="EucrosiaUPC" panose="02020603050405020304" pitchFamily="18" charset="-34"/>
              </a:rPr>
              <a:t>คือชุดปฏิบัติการหรือโอ</a:t>
            </a:r>
            <a:r>
              <a:rPr lang="th-TH" altLang="th-TH" sz="3600" b="1" dirty="0" err="1" smtClean="0">
                <a:cs typeface="EucrosiaUPC" panose="02020603050405020304" pitchFamily="18" charset="-34"/>
              </a:rPr>
              <a:t>เปอเร</a:t>
            </a:r>
            <a:r>
              <a:rPr lang="th-TH" altLang="th-TH" sz="3600" b="1" dirty="0" smtClean="0">
                <a:cs typeface="EucrosiaUPC" panose="02020603050405020304" pitchFamily="18" charset="-34"/>
              </a:rPr>
              <a:t>ชัน 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>(Operations)  </a:t>
            </a:r>
            <a:r>
              <a:rPr lang="th-TH" altLang="th-TH" sz="3600" b="1" dirty="0" smtClean="0">
                <a:cs typeface="EucrosiaUPC" panose="02020603050405020304" pitchFamily="18" charset="-34"/>
              </a:rPr>
              <a:t>ที่นำมาใช้จัดการกับข้อมูล </a:t>
            </a:r>
          </a:p>
          <a:p>
            <a:pPr marL="571500" indent="-571500" eaLnBrk="1" hangingPunct="1"/>
            <a:r>
              <a:rPr lang="th-TH" altLang="th-TH" sz="3600" b="1" dirty="0" smtClean="0">
                <a:cs typeface="EucrosiaUPC" panose="02020603050405020304" pitchFamily="18" charset="-34"/>
              </a:rPr>
              <a:t>เป็นแบบจำลองของการกระทำต่าง ๆ ที่สามารถเกิดขึ้นได้ในฐานข้อมูลเชิงสัมพันธ์ </a:t>
            </a:r>
            <a:endParaRPr lang="th-TH" altLang="en-US" sz="3600" b="1" dirty="0" smtClean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10400" cy="1527175"/>
          </a:xfrm>
        </p:spPr>
        <p:txBody>
          <a:bodyPr/>
          <a:lstStyle/>
          <a:p>
            <a:r>
              <a:rPr lang="en-US" altLang="th-TH" b="1" smtClean="0">
                <a:solidFill>
                  <a:srgbClr val="0033CC"/>
                </a:solidFill>
              </a:rPr>
              <a:t>Operations</a:t>
            </a:r>
            <a:endParaRPr lang="th-TH" altLang="th-TH" b="1" smtClean="0">
              <a:solidFill>
                <a:srgbClr val="0033CC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5" y="1772816"/>
            <a:ext cx="761206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smtClean="0">
                <a:solidFill>
                  <a:srgbClr val="0033CC"/>
                </a:solidFill>
              </a:rPr>
              <a:t>Operations</a:t>
            </a:r>
            <a:endParaRPr lang="th-TH" altLang="th-TH" b="1" smtClean="0">
              <a:solidFill>
                <a:srgbClr val="0033CC"/>
              </a:solidFill>
            </a:endParaRPr>
          </a:p>
        </p:txBody>
      </p:sp>
      <p:sp>
        <p:nvSpPr>
          <p:cNvPr id="2355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2988" y="1905000"/>
            <a:ext cx="7491412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th-TH" sz="2800" b="1" dirty="0" smtClean="0">
                <a:solidFill>
                  <a:srgbClr val="CC0099"/>
                </a:solidFill>
              </a:rPr>
              <a:t>3. </a:t>
            </a:r>
            <a:r>
              <a:rPr lang="en-US" altLang="th-TH" b="1" dirty="0" smtClean="0">
                <a:solidFill>
                  <a:srgbClr val="CC0099"/>
                </a:solidFill>
              </a:rPr>
              <a:t>Join Operation</a:t>
            </a:r>
            <a:endParaRPr lang="en-US" altLang="th-TH" dirty="0" smtClean="0">
              <a:solidFill>
                <a:srgbClr val="CC009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th-TH" altLang="th-TH" dirty="0" smtClean="0"/>
              <a:t>	</a:t>
            </a:r>
            <a:r>
              <a:rPr lang="th-TH" altLang="th-TH" sz="3200" b="1" dirty="0" smtClean="0"/>
              <a:t>จะรวมสอง</a:t>
            </a:r>
            <a:r>
              <a:rPr lang="th-TH" altLang="th-TH" sz="3200" b="1" dirty="0" err="1" smtClean="0"/>
              <a:t>รีเล</a:t>
            </a:r>
            <a:r>
              <a:rPr lang="th-TH" altLang="th-TH" sz="3200" b="1" dirty="0" smtClean="0"/>
              <a:t>ชันเข้าด้วยกันเพื่อแสดงผลใน</a:t>
            </a:r>
            <a:r>
              <a:rPr lang="th-TH" altLang="th-TH" sz="3200" b="1" dirty="0" err="1" smtClean="0"/>
              <a:t>รีเล</a:t>
            </a:r>
            <a:r>
              <a:rPr lang="th-TH" altLang="th-TH" sz="3200" b="1" dirty="0" smtClean="0"/>
              <a:t>ชันใหม่ </a:t>
            </a:r>
            <a:endParaRPr lang="en-US" altLang="th-TH" sz="3200" b="1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th-TH" sz="2800" b="1" dirty="0" smtClean="0">
                <a:solidFill>
                  <a:srgbClr val="CC0099"/>
                </a:solidFill>
              </a:rPr>
              <a:t>4.</a:t>
            </a:r>
            <a:r>
              <a:rPr lang="en-US" altLang="th-TH" sz="3600" b="1" dirty="0" smtClean="0">
                <a:solidFill>
                  <a:srgbClr val="CC0099"/>
                </a:solidFill>
              </a:rPr>
              <a:t> </a:t>
            </a:r>
            <a:r>
              <a:rPr lang="en-US" altLang="th-TH" sz="2800" b="1" dirty="0" smtClean="0">
                <a:solidFill>
                  <a:srgbClr val="CC0099"/>
                </a:solidFill>
              </a:rPr>
              <a:t>Division Operation</a:t>
            </a:r>
            <a:r>
              <a:rPr lang="en-US" altLang="th-TH" b="1" dirty="0" smtClean="0"/>
              <a:t>	</a:t>
            </a:r>
            <a:endParaRPr lang="en-US" altLang="th-TH" dirty="0" smtClean="0"/>
          </a:p>
          <a:p>
            <a:pPr marL="0" indent="0">
              <a:buFont typeface="Wingdings" pitchFamily="2" charset="2"/>
              <a:buNone/>
            </a:pPr>
            <a:endParaRPr lang="th-TH" altLang="th-TH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smtClean="0">
                <a:solidFill>
                  <a:srgbClr val="0033CC"/>
                </a:solidFill>
              </a:rPr>
              <a:t>Operations</a:t>
            </a:r>
            <a:endParaRPr lang="th-TH" altLang="th-TH" smtClean="0"/>
          </a:p>
        </p:txBody>
      </p:sp>
      <p:sp>
        <p:nvSpPr>
          <p:cNvPr id="24579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913" y="1700213"/>
            <a:ext cx="7561262" cy="43195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th-TH" sz="2800" b="1" dirty="0" smtClean="0">
                <a:solidFill>
                  <a:srgbClr val="CC0099"/>
                </a:solidFill>
              </a:rPr>
              <a:t>5.Aggregation and Grouping Operations)</a:t>
            </a:r>
            <a:endParaRPr lang="en-US" altLang="th-TH" sz="2800" dirty="0" smtClean="0">
              <a:solidFill>
                <a:srgbClr val="CC009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th-TH" b="1" dirty="0" smtClean="0"/>
              <a:t>  5.1 </a:t>
            </a:r>
            <a:r>
              <a:rPr lang="en-US" altLang="th-TH" b="1" dirty="0" smtClean="0">
                <a:solidFill>
                  <a:srgbClr val="115B2F"/>
                </a:solidFill>
              </a:rPr>
              <a:t>Aggregation Operations</a:t>
            </a:r>
            <a:endParaRPr lang="en-US" altLang="th-TH" dirty="0" smtClean="0">
              <a:solidFill>
                <a:srgbClr val="115B2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th-TH" dirty="0" smtClean="0"/>
              <a:t>	</a:t>
            </a:r>
            <a:r>
              <a:rPr lang="en-US" altLang="th-TH" b="1" dirty="0" smtClean="0"/>
              <a:t>COUNT ,SUM,	AVG, MIN, MAX	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th-TH" b="1" dirty="0" smtClean="0"/>
              <a:t>  5.2 </a:t>
            </a:r>
            <a:r>
              <a:rPr lang="en-US" altLang="th-TH" b="1" dirty="0" smtClean="0">
                <a:solidFill>
                  <a:srgbClr val="115B2F"/>
                </a:solidFill>
              </a:rPr>
              <a:t>Grouping Operation</a:t>
            </a:r>
            <a:endParaRPr lang="en-US" altLang="th-TH" dirty="0" smtClean="0">
              <a:solidFill>
                <a:srgbClr val="115B2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th-TH" b="1" dirty="0" smtClean="0"/>
              <a:t>	</a:t>
            </a:r>
            <a:r>
              <a:rPr lang="th-TH" altLang="th-TH" sz="3200" b="1" dirty="0" smtClean="0"/>
              <a:t>โอ</a:t>
            </a:r>
            <a:r>
              <a:rPr lang="th-TH" altLang="th-TH" sz="3200" b="1" dirty="0" err="1" smtClean="0"/>
              <a:t>เปอเร</a:t>
            </a:r>
            <a:r>
              <a:rPr lang="th-TH" altLang="th-TH" sz="3200" b="1" dirty="0" smtClean="0"/>
              <a:t>ชันนี้จะทำการรวมกลุ่ม</a:t>
            </a:r>
            <a:r>
              <a:rPr lang="th-TH" altLang="th-TH" sz="3200" b="1" dirty="0" err="1" smtClean="0"/>
              <a:t>ทัปเพิล</a:t>
            </a:r>
            <a:r>
              <a:rPr lang="th-TH" altLang="th-TH" sz="3200" b="1" dirty="0" smtClean="0"/>
              <a:t>ของ</a:t>
            </a:r>
            <a:r>
              <a:rPr lang="th-TH" altLang="th-TH" sz="3200" b="1" dirty="0" err="1" smtClean="0"/>
              <a:t>รีเล</a:t>
            </a:r>
            <a:r>
              <a:rPr lang="th-TH" altLang="th-TH" sz="3200" b="1" dirty="0" smtClean="0"/>
              <a:t>ชัน </a:t>
            </a:r>
            <a:r>
              <a:rPr lang="en-US" altLang="th-TH" sz="2800" b="1" dirty="0" smtClean="0"/>
              <a:t>R</a:t>
            </a:r>
            <a:r>
              <a:rPr lang="en-US" altLang="th-TH" sz="3200" b="1" dirty="0" smtClean="0"/>
              <a:t> </a:t>
            </a:r>
            <a:r>
              <a:rPr lang="th-TH" altLang="th-TH" sz="3200" b="1" dirty="0" smtClean="0"/>
              <a:t>และจำแนกตามกลุ่มแอ</a:t>
            </a:r>
            <a:r>
              <a:rPr lang="th-TH" altLang="th-TH" sz="3200" b="1" dirty="0" err="1" smtClean="0"/>
              <a:t>ตทริบิวต์</a:t>
            </a:r>
            <a:r>
              <a:rPr lang="th-TH" altLang="th-TH" sz="3200" b="1" dirty="0" smtClean="0"/>
              <a:t>ที่กำหนดขึ้น</a:t>
            </a:r>
            <a:endParaRPr lang="en-US" altLang="th-TH" sz="3200" b="1" dirty="0" smtClean="0"/>
          </a:p>
          <a:p>
            <a:pPr marL="0" indent="0">
              <a:buFont typeface="Wingdings" pitchFamily="2" charset="2"/>
              <a:buNone/>
            </a:pPr>
            <a:endParaRPr lang="th-TH" alt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13662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>
                <a:solidFill>
                  <a:srgbClr val="961204"/>
                </a:solidFill>
              </a:rPr>
              <a:t>Selection </a:t>
            </a:r>
            <a:r>
              <a:rPr lang="th-TH" sz="2800" smtClean="0"/>
              <a:t/>
            </a:r>
            <a:br>
              <a:rPr lang="th-TH" sz="2800" smtClean="0"/>
            </a:br>
            <a:r>
              <a:rPr lang="th-TH" sz="3200" b="1" smtClean="0"/>
              <a:t>จง</a:t>
            </a:r>
            <a:r>
              <a:rPr lang="th-TH" sz="3200" b="1"/>
              <a:t>แสดงข้อมูลของพนักงานทั้งหมดที่มีเงินเดือนมากกว่า 10,000 </a:t>
            </a:r>
            <a:r>
              <a:rPr lang="th-TH" sz="3200" b="1" smtClean="0"/>
              <a:t>บาท</a:t>
            </a:r>
            <a:endParaRPr lang="th-TH" altLang="th-TH" sz="2800" smtClean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56850"/>
            <a:ext cx="7155333" cy="475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823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>
                <a:solidFill>
                  <a:srgbClr val="961204"/>
                </a:solidFill>
              </a:rPr>
              <a:t>Projection ( π </a:t>
            </a:r>
            <a:r>
              <a:rPr lang="en-US" sz="2400" b="1" dirty="0" smtClean="0">
                <a:solidFill>
                  <a:srgbClr val="961204"/>
                </a:solidFill>
              </a:rPr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th-TH" sz="2400" b="1" dirty="0"/>
              <a:t> </a:t>
            </a:r>
            <a:r>
              <a:rPr lang="th-TH" sz="2400" b="1" dirty="0" smtClean="0"/>
              <a:t>     </a:t>
            </a:r>
            <a:r>
              <a:rPr lang="th-TH" sz="2800" b="1" dirty="0" smtClean="0"/>
              <a:t>จง</a:t>
            </a:r>
            <a:r>
              <a:rPr lang="th-TH" sz="2800" b="1" dirty="0"/>
              <a:t>แสดงข้อมูลพนักงานทั้งหมดเฉพาะแอ</a:t>
            </a:r>
            <a:r>
              <a:rPr lang="th-TH" sz="2800" b="1" dirty="0" err="1" smtClean="0"/>
              <a:t>ตทริ</a:t>
            </a:r>
            <a:r>
              <a:rPr lang="th-TH" sz="2800" b="1" dirty="0" err="1"/>
              <a:t>บิวต์</a:t>
            </a:r>
            <a:r>
              <a:rPr lang="th-TH" sz="2800" b="1" dirty="0"/>
              <a:t>รหัส, ชื่อ และเงินเดือนจาก</a:t>
            </a:r>
            <a:r>
              <a:rPr lang="th-TH" sz="2800" b="1" dirty="0" err="1"/>
              <a:t>รีเล</a:t>
            </a:r>
            <a:r>
              <a:rPr lang="th-TH" sz="2800" b="1" dirty="0"/>
              <a:t>ชัน </a:t>
            </a:r>
            <a:r>
              <a:rPr lang="en-US" sz="2000" dirty="0" smtClean="0"/>
              <a:t>EMPLOYEE</a:t>
            </a:r>
            <a:endParaRPr lang="th-TH" altLang="th-TH" sz="2000" dirty="0" smtClean="0">
              <a:solidFill>
                <a:srgbClr val="3366FF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65564" cy="486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368480" cy="12942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>
                <a:solidFill>
                  <a:srgbClr val="961204"/>
                </a:solidFill>
              </a:rPr>
              <a:t>Union ( U </a:t>
            </a:r>
            <a:r>
              <a:rPr lang="en-US" sz="2800" b="1" smtClean="0">
                <a:solidFill>
                  <a:srgbClr val="961204"/>
                </a:solidFill>
              </a:rPr>
              <a:t>)</a:t>
            </a:r>
            <a:r>
              <a:rPr lang="en-US" sz="2400" b="1" smtClean="0">
                <a:solidFill>
                  <a:srgbClr val="961204"/>
                </a:solidFill>
              </a:rPr>
              <a:t/>
            </a:r>
            <a:br>
              <a:rPr lang="en-US" sz="2400" b="1" smtClean="0">
                <a:solidFill>
                  <a:srgbClr val="961204"/>
                </a:solidFill>
              </a:rPr>
            </a:br>
            <a:r>
              <a:rPr lang="th-TH" sz="2800" b="1"/>
              <a:t>จงแสดงชื่อจังหวัด ที่ปรากฏอยู่ในสาขา</a:t>
            </a:r>
            <a:r>
              <a:rPr lang="th-TH" sz="2800" b="1" smtClean="0"/>
              <a:t>หรือ</a:t>
            </a:r>
            <a:br>
              <a:rPr lang="th-TH" sz="2800" b="1" smtClean="0"/>
            </a:br>
            <a:r>
              <a:rPr lang="th-TH" sz="2800" b="1" smtClean="0"/>
              <a:t>บ้านเช่า</a:t>
            </a:r>
            <a:endParaRPr lang="th-TH" altLang="th-TH" sz="2400" smtClean="0">
              <a:solidFill>
                <a:srgbClr val="0033CC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536504" cy="510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14383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>
                <a:solidFill>
                  <a:srgbClr val="961204"/>
                </a:solidFill>
              </a:rPr>
              <a:t>Set </a:t>
            </a:r>
            <a:r>
              <a:rPr lang="en-US" sz="3200" b="1" smtClean="0">
                <a:solidFill>
                  <a:srgbClr val="961204"/>
                </a:solidFill>
              </a:rPr>
              <a:t>Difference </a:t>
            </a:r>
            <a:r>
              <a:rPr lang="en-US" sz="3200" b="1">
                <a:solidFill>
                  <a:srgbClr val="961204"/>
                </a:solidFill>
              </a:rPr>
              <a:t>( - </a:t>
            </a:r>
            <a:r>
              <a:rPr lang="en-US" sz="3200" b="1" smtClean="0">
                <a:solidFill>
                  <a:srgbClr val="961204"/>
                </a:solidFill>
              </a:rPr>
              <a:t>)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th-TH" sz="2800" b="1"/>
              <a:t>แสดงรายชื่อจังหวัดที่ปรากฏในสาขา </a:t>
            </a:r>
            <a:r>
              <a:rPr lang="th-TH" sz="2800" b="1" smtClean="0"/>
              <a:t/>
            </a:r>
            <a:br>
              <a:rPr lang="th-TH" sz="2800" b="1" smtClean="0"/>
            </a:br>
            <a:r>
              <a:rPr lang="th-TH" sz="2800" b="1" smtClean="0"/>
              <a:t>แต่</a:t>
            </a:r>
            <a:r>
              <a:rPr lang="th-TH" sz="2800" b="1"/>
              <a:t>ไม่ปรากฏในบ้าน</a:t>
            </a:r>
            <a:r>
              <a:rPr lang="th-TH" sz="2800" b="1" smtClean="0"/>
              <a:t>เช่า</a:t>
            </a:r>
            <a:endParaRPr lang="th-TH" altLang="th-TH" sz="2800" b="1" smtClean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62742"/>
            <a:ext cx="5288632" cy="491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ชื่อเรื่อง 1"/>
              <p:cNvSpPr>
                <a:spLocks noGrp="1"/>
              </p:cNvSpPr>
              <p:nvPr>
                <p:ph type="title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sz="3200" b="1" smtClean="0">
                    <a:solidFill>
                      <a:srgbClr val="961204"/>
                    </a:solidFill>
                  </a:rPr>
                  <a:t>Intersection (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961204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en-US" sz="3200" b="1">
                    <a:solidFill>
                      <a:srgbClr val="961204"/>
                    </a:solidFill>
                  </a:rPr>
                  <a:t> </a:t>
                </a:r>
                <a:r>
                  <a:rPr lang="en-US" sz="3200" b="1" smtClean="0">
                    <a:solidFill>
                      <a:srgbClr val="961204"/>
                    </a:solidFill>
                  </a:rPr>
                  <a:t>)</a:t>
                </a:r>
                <a:r>
                  <a:rPr lang="en-US" sz="3200" b="1" smtClean="0"/>
                  <a:t/>
                </a:r>
                <a:br>
                  <a:rPr lang="en-US" sz="3200" b="1" smtClean="0"/>
                </a:br>
                <a:r>
                  <a:rPr lang="th-TH" sz="3200" b="1"/>
                  <a:t>แสดงรายชื่อจังหวัดที่มีอยู่ทั้งในสาขา และบ้านเช่า</a:t>
                </a:r>
                <a:endParaRPr lang="th-TH" altLang="th-TH" sz="3200" b="1" smtClean="0"/>
              </a:p>
            </p:txBody>
          </p:sp>
        </mc:Choice>
        <mc:Fallback xmlns="">
          <p:sp>
            <p:nvSpPr>
              <p:cNvPr id="29698" name="ชื่อเรื่อง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83" t="-5534" b="-134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597404" cy="488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 dirty="0">
                <a:solidFill>
                  <a:srgbClr val="961204"/>
                </a:solidFill>
              </a:rPr>
              <a:t>Cartesian Product ( x </a:t>
            </a:r>
            <a:r>
              <a:rPr lang="en-US" sz="1800" b="1" dirty="0" smtClean="0">
                <a:solidFill>
                  <a:srgbClr val="961204"/>
                </a:solidFill>
              </a:rPr>
              <a:t>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th-TH" sz="1800" dirty="0" smtClean="0"/>
              <a:t>จง</a:t>
            </a:r>
            <a:r>
              <a:rPr lang="th-TH" sz="1800" b="1" dirty="0"/>
              <a:t>หาผลคูณ</a:t>
            </a:r>
            <a:r>
              <a:rPr lang="th-TH" sz="1800" b="1" dirty="0" err="1"/>
              <a:t>คาร์</a:t>
            </a:r>
            <a:r>
              <a:rPr lang="th-TH" sz="1800" b="1" dirty="0"/>
              <a:t>ทีเซียนระหว่าง</a:t>
            </a:r>
            <a:r>
              <a:rPr lang="th-TH" sz="1800" b="1" dirty="0" err="1"/>
              <a:t>รีเล</a:t>
            </a:r>
            <a:r>
              <a:rPr lang="th-TH" sz="1800" b="1" dirty="0"/>
              <a:t>ชัน </a:t>
            </a:r>
            <a:r>
              <a:rPr lang="en-US" sz="1800" b="1" dirty="0"/>
              <a:t>CLIENT</a:t>
            </a:r>
            <a:r>
              <a:rPr lang="en-US" sz="2000" b="1" dirty="0"/>
              <a:t> </a:t>
            </a:r>
            <a:r>
              <a:rPr lang="th-TH" sz="2000" b="1" dirty="0"/>
              <a:t>และ</a:t>
            </a:r>
            <a:r>
              <a:rPr lang="th-TH" sz="2000" b="1" dirty="0" err="1"/>
              <a:t>รีเล</a:t>
            </a:r>
            <a:r>
              <a:rPr lang="th-TH" sz="2000" b="1" dirty="0"/>
              <a:t>ชัน </a:t>
            </a:r>
            <a:r>
              <a:rPr lang="en-US" sz="1800" b="1" dirty="0"/>
              <a:t>VIEWING </a:t>
            </a:r>
            <a:r>
              <a:rPr lang="th-TH" sz="2000" b="1" dirty="0"/>
              <a:t>ตามแอ</a:t>
            </a:r>
            <a:r>
              <a:rPr lang="th-TH" sz="2000" b="1" dirty="0" err="1" smtClean="0"/>
              <a:t>ตทริ</a:t>
            </a:r>
            <a:r>
              <a:rPr lang="th-TH" sz="2000" b="1" dirty="0" err="1"/>
              <a:t>บิวต์</a:t>
            </a:r>
            <a:r>
              <a:rPr lang="th-TH" sz="2000" b="1" dirty="0"/>
              <a:t>ที่กำหนดในแต่</a:t>
            </a:r>
            <a:r>
              <a:rPr lang="th-TH" sz="2000" b="1" dirty="0" err="1"/>
              <a:t>ละรีเล</a:t>
            </a:r>
            <a:r>
              <a:rPr lang="th-TH" sz="2000" b="1" dirty="0"/>
              <a:t>ชันดังนี้ </a:t>
            </a:r>
            <a:r>
              <a:rPr lang="en-US" sz="1800" b="1" dirty="0"/>
              <a:t>CLIENT(</a:t>
            </a:r>
            <a:r>
              <a:rPr lang="en-US" sz="1800" b="1" dirty="0" err="1"/>
              <a:t>clientNo</a:t>
            </a:r>
            <a:r>
              <a:rPr lang="en-US" sz="1800" b="1" dirty="0"/>
              <a:t>, </a:t>
            </a:r>
            <a:r>
              <a:rPr lang="en-US" sz="1800" b="1" dirty="0" err="1"/>
              <a:t>clientName</a:t>
            </a:r>
            <a:r>
              <a:rPr lang="en-US" sz="1800" b="1" dirty="0"/>
              <a:t>) </a:t>
            </a:r>
            <a:r>
              <a:rPr lang="th-TH" sz="1800" b="1" dirty="0"/>
              <a:t>และ </a:t>
            </a:r>
            <a:r>
              <a:rPr lang="en-US" sz="1800" b="1" dirty="0"/>
              <a:t>VIEWING(</a:t>
            </a:r>
            <a:r>
              <a:rPr lang="en-US" sz="1800" b="1" dirty="0" err="1"/>
              <a:t>clientNo</a:t>
            </a:r>
            <a:r>
              <a:rPr lang="en-US" sz="1800" b="1" dirty="0"/>
              <a:t>, </a:t>
            </a:r>
            <a:r>
              <a:rPr lang="en-US" sz="1800" b="1" dirty="0" err="1"/>
              <a:t>propertyNo</a:t>
            </a:r>
            <a:r>
              <a:rPr lang="en-US" sz="1800" b="1" dirty="0"/>
              <a:t>, comment</a:t>
            </a:r>
            <a:r>
              <a:rPr lang="en-US" sz="1800" b="1" dirty="0" smtClean="0"/>
              <a:t>)</a:t>
            </a:r>
            <a:endParaRPr lang="th-TH" altLang="th-TH" sz="1800" b="1" dirty="0" smtClean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460008" cy="453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ฐานข้อมูลเชิงสัมพันธ์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07312" cy="4968875"/>
          </a:xfrm>
        </p:spPr>
        <p:txBody>
          <a:bodyPr/>
          <a:lstStyle/>
          <a:p>
            <a:pPr eaLnBrk="1" hangingPunct="1"/>
            <a:r>
              <a:rPr lang="th-TH" altLang="en-US" sz="3200" b="1" dirty="0" smtClean="0">
                <a:cs typeface="EucrosiaUPC" panose="02020603050405020304" pitchFamily="18" charset="-34"/>
              </a:rPr>
              <a:t>แบบจำลองเชิงสัมพันธ์จัดการเรื่องความสัมพันธ์ระหว่าง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เอ็นทิตี้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โดยการใช้เนื้อหา หรือค่า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ของแอ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ใน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เอ็นทิตี้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นั้น ไม่ได้ใช้</a:t>
            </a:r>
            <a:r>
              <a:rPr lang="th-TH" altLang="en-US" sz="3200" b="1" dirty="0" err="1" smtClean="0">
                <a:cs typeface="EucrosiaUPC" panose="02020603050405020304" pitchFamily="18" charset="-34"/>
              </a:rPr>
              <a:t>พอยเตอร์</a:t>
            </a:r>
            <a:endParaRPr lang="th-TH" altLang="en-US" sz="3200" b="1" dirty="0" smtClean="0">
              <a:cs typeface="EucrosiaUPC" panose="02020603050405020304" pitchFamily="18" charset="-34"/>
            </a:endParaRPr>
          </a:p>
          <a:p>
            <a:pPr eaLnBrk="1" hangingPunct="1"/>
            <a:r>
              <a:rPr lang="th-TH" altLang="th-TH" sz="3200" b="1" dirty="0" smtClean="0">
                <a:cs typeface="EucrosiaUPC" panose="02020603050405020304" pitchFamily="18" charset="-34"/>
              </a:rPr>
              <a:t>ผลิตภัณฑ์จัดการฐานข้อมูลเราเรียกว่า “ระบบจัดการฐานข้อมูลเชิงสัมพันธ์ </a:t>
            </a:r>
            <a:r>
              <a:rPr lang="th-TH" altLang="th-TH" sz="3600" dirty="0" smtClean="0">
                <a:cs typeface="EucrosiaUPC" panose="02020603050405020304" pitchFamily="18" charset="-34"/>
              </a:rPr>
              <a:t>(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Relational Database Management System : RDBMS) </a:t>
            </a:r>
            <a:r>
              <a:rPr lang="th-TH" altLang="th-TH" sz="2800" b="1" dirty="0" smtClean="0">
                <a:cs typeface="EucrosiaUPC" panose="02020603050405020304" pitchFamily="18" charset="-34"/>
              </a:rPr>
              <a:t>เช่น </a:t>
            </a:r>
            <a:r>
              <a:rPr lang="th-TH" altLang="th-TH" sz="2800" b="1" dirty="0" smtClean="0">
                <a:cs typeface="EucrosiaUPC" panose="02020603050405020304" pitchFamily="18" charset="-34"/>
              </a:rPr>
              <a:t/>
            </a:r>
            <a:br>
              <a:rPr lang="th-TH" altLang="th-TH" sz="2800" b="1" dirty="0" smtClean="0">
                <a:cs typeface="EucrosiaUPC" panose="02020603050405020304" pitchFamily="18" charset="-34"/>
              </a:rPr>
            </a:br>
            <a:r>
              <a:rPr lang="en-US" altLang="th-TH" sz="2800" b="1" dirty="0" smtClean="0">
                <a:cs typeface="EucrosiaUPC" panose="02020603050405020304" pitchFamily="18" charset="-34"/>
              </a:rPr>
              <a:t>MS 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SQL Server,</a:t>
            </a:r>
            <a:r>
              <a:rPr lang="en-US" altLang="th-TH" sz="2400" b="1" dirty="0">
                <a:cs typeface="EucrosiaUPC" panose="02020603050405020304" pitchFamily="18" charset="-34"/>
              </a:rPr>
              <a:t> </a:t>
            </a:r>
            <a:r>
              <a:rPr lang="en-US" altLang="th-TH" sz="2400" b="1" dirty="0" smtClean="0">
                <a:cs typeface="EucrosiaUPC" panose="02020603050405020304" pitchFamily="18" charset="-34"/>
              </a:rPr>
              <a:t>Oracle, MySQL, Access </a:t>
            </a:r>
            <a:r>
              <a:rPr lang="th-TH" altLang="th-TH" sz="2400" b="1" dirty="0" smtClean="0">
                <a:cs typeface="EucrosiaUPC" panose="02020603050405020304" pitchFamily="18" charset="-34"/>
              </a:rPr>
              <a:t>เป็นต้น</a:t>
            </a:r>
            <a:endParaRPr lang="en-US" altLang="th-TH" sz="2800" b="1" dirty="0" smtClean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867049" cy="59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10400" cy="15271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>
                <a:solidFill>
                  <a:srgbClr val="961204"/>
                </a:solidFill>
              </a:rPr>
              <a:t>Join Operation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b="1" dirty="0" smtClean="0"/>
              <a:t>จง</a:t>
            </a:r>
            <a:r>
              <a:rPr lang="th-TH" sz="2800" b="1" dirty="0"/>
              <a:t>แสดงรายชื่อพร้อมคำติชมทั้งหมดของลูกค้าที่ได้แวะเข้ามาเยี่ยมชมบ้านเช่า </a:t>
            </a:r>
            <a:r>
              <a:rPr lang="th-TH" sz="2800" b="1" dirty="0" smtClean="0"/>
              <a:t>ด้วยโอ</a:t>
            </a:r>
            <a:r>
              <a:rPr lang="th-TH" sz="2800" b="1" dirty="0" err="1"/>
              <a:t>เปอเร</a:t>
            </a:r>
            <a:r>
              <a:rPr lang="th-TH" sz="2800" b="1" dirty="0"/>
              <a:t>ชัน </a:t>
            </a:r>
            <a:r>
              <a:rPr lang="en-US" sz="2800" b="1" dirty="0"/>
              <a:t>Natural </a:t>
            </a:r>
            <a:r>
              <a:rPr lang="en-US" sz="2800" b="1" dirty="0" smtClean="0"/>
              <a:t>Join</a:t>
            </a:r>
            <a:endParaRPr lang="th-TH" altLang="th-TH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2021939"/>
            <a:ext cx="832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(π</a:t>
            </a:r>
            <a:r>
              <a:rPr lang="en-US" sz="2400" b="1" baseline="-25000" dirty="0" err="1"/>
              <a:t>clientNo,clientName</a:t>
            </a:r>
            <a:r>
              <a:rPr lang="en-US" sz="2400" b="1" baseline="30000" dirty="0"/>
              <a:t>(CLIENT)</a:t>
            </a:r>
            <a:r>
              <a:rPr lang="en-US" sz="2400" b="1" dirty="0"/>
              <a:t>)  |X| (π</a:t>
            </a:r>
            <a:r>
              <a:rPr lang="en-US" sz="2400" b="1" baseline="-25000" dirty="0" err="1"/>
              <a:t>clientNo,properNo,comment</a:t>
            </a:r>
            <a:r>
              <a:rPr lang="en-US" sz="2400" b="1" baseline="30000" dirty="0"/>
              <a:t>(VIEWING)</a:t>
            </a:r>
            <a:r>
              <a:rPr lang="en-US" sz="2400" b="1" dirty="0"/>
              <a:t>)</a:t>
            </a:r>
          </a:p>
          <a:p>
            <a:endParaRPr lang="th-TH" sz="2400" b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50232"/>
            <a:ext cx="7441494" cy="285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>
                <a:solidFill>
                  <a:srgbClr val="961204"/>
                </a:solidFill>
              </a:rPr>
              <a:t>Division </a:t>
            </a:r>
            <a:r>
              <a:rPr lang="en-US" sz="3600" b="1" smtClean="0">
                <a:solidFill>
                  <a:srgbClr val="961204"/>
                </a:solidFill>
              </a:rPr>
              <a:t>Operation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th-TH" sz="3200" b="1"/>
              <a:t>จงแสดงข้อมูลลูกค้าทั้งหมดที่แวะเข้ามาเยี่ยมชมเฉพาะบ้านเช่าที่มี 3 ห้อง</a:t>
            </a:r>
            <a:endParaRPr lang="th-TH" altLang="th-TH" sz="3200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881698"/>
                <a:ext cx="78117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/>
                  <a:t>(π</a:t>
                </a:r>
                <a:r>
                  <a:rPr lang="en-US" sz="2000" b="1" baseline="-25000" err="1"/>
                  <a:t>clientNo,propertyNo</a:t>
                </a:r>
                <a:r>
                  <a:rPr lang="en-US" sz="2000" b="1" baseline="30000"/>
                  <a:t>(VIEWING)</a:t>
                </a:r>
                <a:r>
                  <a:rPr lang="en-US" sz="2000" b="1"/>
                  <a:t>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÷</m:t>
                    </m:r>
                  </m:oMath>
                </a14:m>
                <a:r>
                  <a:rPr lang="en-US" sz="2000" b="1"/>
                  <a:t> (π</a:t>
                </a:r>
                <a:r>
                  <a:rPr lang="en-US" sz="2000" b="1" baseline="-25000" err="1"/>
                  <a:t>propertyNo</a:t>
                </a:r>
                <a:r>
                  <a:rPr lang="en-US" sz="2000" b="1" baseline="-2500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𝛔</m:t>
                    </m:r>
                  </m:oMath>
                </a14:m>
                <a:r>
                  <a:rPr lang="en-US" sz="2000" b="1" baseline="30000"/>
                  <a:t> </a:t>
                </a:r>
                <a:r>
                  <a:rPr lang="en-US" sz="2000" b="1" baseline="-25000"/>
                  <a:t>rooms=3</a:t>
                </a:r>
                <a:r>
                  <a:rPr lang="en-US" sz="2000" b="1" baseline="30000"/>
                  <a:t>(PROPERTY_FOR_RENT)</a:t>
                </a:r>
                <a:r>
                  <a:rPr lang="en-US" sz="2000" b="1"/>
                  <a:t>))</a:t>
                </a:r>
              </a:p>
              <a:p>
                <a:endParaRPr lang="th-TH" sz="2000" b="1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81698"/>
                <a:ext cx="7811754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59" t="-3448" r="-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5" y="2708920"/>
            <a:ext cx="78771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000" b="1" smtClean="0">
                <a:solidFill>
                  <a:srgbClr val="0033CC"/>
                </a:solidFill>
              </a:rPr>
              <a:t>แคลคูลัสเชิงสัมพันธ์</a:t>
            </a:r>
            <a:br>
              <a:rPr lang="th-TH" altLang="th-TH" sz="4000" b="1" smtClean="0">
                <a:solidFill>
                  <a:srgbClr val="0033CC"/>
                </a:solidFill>
              </a:rPr>
            </a:br>
            <a:r>
              <a:rPr lang="en-US" altLang="th-TH" sz="3200" b="1" smtClean="0">
                <a:solidFill>
                  <a:srgbClr val="0033CC"/>
                </a:solidFill>
              </a:rPr>
              <a:t>(Relational Calculus)</a:t>
            </a:r>
            <a:endParaRPr lang="th-TH" altLang="th-TH" smtClean="0">
              <a:solidFill>
                <a:srgbClr val="0033CC"/>
              </a:solidFill>
            </a:endParaRPr>
          </a:p>
        </p:txBody>
      </p:sp>
      <p:sp>
        <p:nvSpPr>
          <p:cNvPr id="3379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608" y="1844675"/>
            <a:ext cx="7514605" cy="4114800"/>
          </a:xfrm>
        </p:spPr>
        <p:txBody>
          <a:bodyPr/>
          <a:lstStyle/>
          <a:p>
            <a:pPr marL="0" indent="0">
              <a:buNone/>
            </a:pPr>
            <a:r>
              <a:rPr lang="th-TH" altLang="th-TH" sz="3200" b="1" dirty="0" smtClean="0">
                <a:cs typeface="EucrosiaUPC" panose="02020603050405020304" pitchFamily="18" charset="-34"/>
              </a:rPr>
              <a:t>	คิวรีที่สร้างขึ้นด้วยแคลคูลัสเชิงสัมพันธ์จะมุ่งประเด็นในเรื่องของความต้องการว่าเราต้องการข้อมูลอะไร 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(What) 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โดยไม่ต้องบอกวิธีการที่ได้มา ส่วนพีชคณิตเชิงสัมพันธ์จะต้องบอกว่าต้องการข้อมูลอะไร และวิธีการที่จะได้ข้อมูลออกมาว่าจะได้มาได้อย่างไร </a:t>
            </a:r>
            <a:r>
              <a:rPr lang="en-US" altLang="th-TH" sz="2800" b="1" dirty="0" smtClean="0">
                <a:cs typeface="EucrosiaUPC" panose="02020603050405020304" pitchFamily="18" charset="-34"/>
              </a:rPr>
              <a:t>(How)</a:t>
            </a:r>
          </a:p>
          <a:p>
            <a:endParaRPr lang="th-TH" altLang="th-TH" dirty="0" smtClean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3600" b="1" smtClean="0">
                <a:solidFill>
                  <a:srgbClr val="0033CC"/>
                </a:solidFill>
              </a:rPr>
              <a:t>ตัวอย่างของแคลคูลัสเชิงสัมพันธ์</a:t>
            </a:r>
            <a:endParaRPr lang="th-TH" altLang="th-TH" sz="3600" smtClean="0">
              <a:solidFill>
                <a:srgbClr val="0033CC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05000"/>
            <a:ext cx="8496944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th-TH" b="1" dirty="0">
                <a:cs typeface="EucrosiaUPC" panose="02020603050405020304" pitchFamily="18" charset="-34"/>
              </a:rPr>
              <a:t>กำหนดให้ตัวแปร </a:t>
            </a:r>
            <a:r>
              <a:rPr lang="en-US" b="1" dirty="0">
                <a:cs typeface="EucrosiaUPC" panose="02020603050405020304" pitchFamily="18" charset="-34"/>
              </a:rPr>
              <a:t>E </a:t>
            </a:r>
            <a:r>
              <a:rPr lang="th-TH" b="1" dirty="0">
                <a:cs typeface="EucrosiaUPC" panose="02020603050405020304" pitchFamily="18" charset="-34"/>
              </a:rPr>
              <a:t>แทน</a:t>
            </a:r>
            <a:r>
              <a:rPr lang="th-TH" b="1" dirty="0" err="1">
                <a:cs typeface="EucrosiaUPC" panose="02020603050405020304" pitchFamily="18" charset="-34"/>
              </a:rPr>
              <a:t>รีเล</a:t>
            </a:r>
            <a:r>
              <a:rPr lang="th-TH" b="1" dirty="0">
                <a:cs typeface="EucrosiaUPC" panose="02020603050405020304" pitchFamily="18" charset="-34"/>
              </a:rPr>
              <a:t>ชัน </a:t>
            </a:r>
            <a:r>
              <a:rPr lang="en-US" b="1" dirty="0">
                <a:cs typeface="EucrosiaUPC" panose="02020603050405020304" pitchFamily="18" charset="-34"/>
              </a:rPr>
              <a:t>Employee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b="1" dirty="0">
                <a:cs typeface="EucrosiaUPC" panose="02020603050405020304" pitchFamily="18" charset="-34"/>
              </a:rPr>
              <a:t> </a:t>
            </a:r>
            <a:r>
              <a:rPr lang="th-TH" b="1" dirty="0" smtClean="0">
                <a:cs typeface="EucrosiaUPC" panose="02020603050405020304" pitchFamily="18" charset="-34"/>
              </a:rPr>
              <a:t>       </a:t>
            </a:r>
            <a:r>
              <a:rPr lang="th-TH" b="1" dirty="0">
                <a:cs typeface="EucrosiaUPC" panose="02020603050405020304" pitchFamily="18" charset="-34"/>
              </a:rPr>
              <a:t>ต้องการแสดงข้อมูลพนักงานทั้งหมดที่มีเงินเดือนมากกว่า 10,000 บาท สามารถเขียนได้ดังนี้</a:t>
            </a:r>
            <a:endParaRPr lang="en-US" b="1" dirty="0"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115B2F"/>
                </a:solidFill>
                <a:cs typeface="EucrosiaUPC" panose="02020603050405020304" pitchFamily="18" charset="-34"/>
              </a:rPr>
              <a:t>RANGE OF E IS Employee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115B2F"/>
                </a:solidFill>
                <a:cs typeface="EucrosiaUPC" panose="02020603050405020304" pitchFamily="18" charset="-34"/>
              </a:rPr>
              <a:t>{ E | </a:t>
            </a:r>
            <a:r>
              <a:rPr lang="en-US" sz="2800" b="1" dirty="0" err="1">
                <a:solidFill>
                  <a:srgbClr val="115B2F"/>
                </a:solidFill>
                <a:cs typeface="EucrosiaUPC" panose="02020603050405020304" pitchFamily="18" charset="-34"/>
              </a:rPr>
              <a:t>E.salary</a:t>
            </a:r>
            <a:r>
              <a:rPr lang="en-US" sz="2800" b="1" dirty="0">
                <a:solidFill>
                  <a:srgbClr val="115B2F"/>
                </a:solidFill>
                <a:cs typeface="EucrosiaUPC" panose="02020603050405020304" pitchFamily="18" charset="-34"/>
              </a:rPr>
              <a:t> &gt; 10000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b="1" dirty="0">
                <a:cs typeface="EucrosiaUPC" panose="02020603050405020304" pitchFamily="18" charset="-34"/>
              </a:rPr>
              <a:t>   ซึ่งตรงกับภาษา </a:t>
            </a:r>
            <a:r>
              <a:rPr lang="en-US" sz="2800" b="1" dirty="0">
                <a:cs typeface="EucrosiaUPC" panose="02020603050405020304" pitchFamily="18" charset="-34"/>
              </a:rPr>
              <a:t>SQL</a:t>
            </a:r>
            <a:r>
              <a:rPr lang="en-US" b="1" dirty="0">
                <a:cs typeface="EucrosiaUPC" panose="02020603050405020304" pitchFamily="18" charset="-34"/>
              </a:rPr>
              <a:t> </a:t>
            </a:r>
            <a:r>
              <a:rPr lang="th-TH" b="1" dirty="0">
                <a:cs typeface="EucrosiaUPC" panose="02020603050405020304" pitchFamily="18" charset="-34"/>
              </a:rPr>
              <a:t>คือ</a:t>
            </a:r>
            <a:endParaRPr lang="en-US" b="1" dirty="0"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CC0099"/>
                </a:solidFill>
                <a:cs typeface="EucrosiaUPC" panose="02020603050405020304" pitchFamily="18" charset="-34"/>
              </a:rPr>
              <a:t>SELECT * FROM Employee AS E </a:t>
            </a:r>
            <a:r>
              <a:rPr lang="en-US" sz="28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WHERE </a:t>
            </a:r>
            <a:r>
              <a:rPr lang="en-US" sz="2800" b="1" dirty="0" err="1">
                <a:solidFill>
                  <a:srgbClr val="CC0099"/>
                </a:solidFill>
                <a:cs typeface="EucrosiaUPC" panose="02020603050405020304" pitchFamily="18" charset="-34"/>
              </a:rPr>
              <a:t>E.Salary</a:t>
            </a:r>
            <a:r>
              <a:rPr lang="en-US" sz="2800" b="1" dirty="0">
                <a:solidFill>
                  <a:srgbClr val="CC0099"/>
                </a:solidFill>
                <a:cs typeface="EucrosiaUPC" panose="02020603050405020304" pitchFamily="18" charset="-34"/>
              </a:rPr>
              <a:t> &gt; 10000</a:t>
            </a:r>
          </a:p>
          <a:p>
            <a:pPr>
              <a:defRPr/>
            </a:pPr>
            <a:endParaRPr lang="th-TH" b="1" dirty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กฎ 12 ข้อของ </a:t>
            </a:r>
            <a:r>
              <a:rPr lang="en-US" altLang="en-US" sz="3800" b="1" smtClean="0">
                <a:solidFill>
                  <a:srgbClr val="0033CC"/>
                </a:solidFill>
              </a:rPr>
              <a:t>Codd</a:t>
            </a:r>
            <a:endParaRPr lang="th-TH" altLang="en-US" sz="3800" b="1" smtClean="0">
              <a:solidFill>
                <a:srgbClr val="0033C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92088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กฎสารสนเทศ</a:t>
            </a:r>
            <a:r>
              <a:rPr lang="th-TH" altLang="en-US" b="1" dirty="0" smtClean="0">
                <a:cs typeface="EucrosiaUPC" panose="02020603050405020304" pitchFamily="18" charset="-34"/>
              </a:rPr>
              <a:t> กำหนดว่า </a:t>
            </a:r>
            <a:r>
              <a:rPr lang="th-TH" b="1" dirty="0">
                <a:cs typeface="EucrosiaUPC" panose="02020603050405020304" pitchFamily="18" charset="-34"/>
              </a:rPr>
              <a:t>ข้อมูลทั้งหมดในฐานข้อมูลเชิงสัมพันธ์ ในมุมมองเชิงตรรกะจะต้องนำเสนอข้อมูลในรูปแบบของตารางที่ประกอบไปด้วยแถวและ</a:t>
            </a:r>
            <a:r>
              <a:rPr lang="th-TH" b="1" dirty="0" smtClean="0">
                <a:cs typeface="EucrosiaUPC" panose="02020603050405020304" pitchFamily="18" charset="-34"/>
              </a:rPr>
              <a:t>คอลัมน์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กฎการรับประกันการเข้าถึง</a:t>
            </a:r>
            <a:r>
              <a:rPr lang="th-TH" altLang="en-US" b="1" dirty="0" smtClean="0">
                <a:cs typeface="EucrosiaUPC" panose="02020603050405020304" pitchFamily="18" charset="-34"/>
              </a:rPr>
              <a:t> กล่าวว่า ค่าทุกค่าที่ถูกจัดเก็บไว้ในฐานข้อมูล ต้องสามารถอ้างอิงได้ในทางตรรกะโดยการใช้ชื่อตาราง, ชื่อคอลัมน์ และค่าของคีย์หลัก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กฎการจัดการกับค่า </a:t>
            </a:r>
            <a:r>
              <a:rPr lang="en-US" altLang="en-US" sz="26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Null</a:t>
            </a:r>
            <a:r>
              <a:rPr lang="en-US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 </a:t>
            </a: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อย่างเป็นระบบ</a:t>
            </a:r>
            <a:r>
              <a:rPr lang="th-TH" altLang="en-US" b="1" dirty="0" smtClean="0">
                <a:cs typeface="EucrosiaUPC" panose="02020603050405020304" pitchFamily="18" charset="-34"/>
              </a:rPr>
              <a:t> กำหนดว่า ระบบการจัดการฐานข้อมูลต้องมีการใช้ค่า </a:t>
            </a:r>
            <a:r>
              <a:rPr lang="en-US" altLang="en-US" sz="2600" b="1" dirty="0" smtClean="0">
                <a:cs typeface="EucrosiaUPC" panose="02020603050405020304" pitchFamily="18" charset="-34"/>
              </a:rPr>
              <a:t>Null</a:t>
            </a:r>
            <a:r>
              <a:rPr lang="en-US" altLang="en-US" b="1" dirty="0" smtClean="0">
                <a:cs typeface="EucrosiaUPC" panose="02020603050405020304" pitchFamily="18" charset="-34"/>
              </a:rPr>
              <a:t> </a:t>
            </a:r>
            <a:r>
              <a:rPr lang="th-TH" altLang="en-US" b="1" dirty="0" smtClean="0">
                <a:cs typeface="EucrosiaUPC" panose="02020603050405020304" pitchFamily="18" charset="-34"/>
              </a:rPr>
              <a:t>แทน “สารสนเทศที่ขาดหายไป” หรือไม่มีค่าสารสนเทศที่เหมาะสม อย่างเป็นระบบ และต่างจากค่าโดยทั่วไป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กฎ 12 ข้อของ </a:t>
            </a:r>
            <a:r>
              <a:rPr lang="en-US" altLang="en-US" sz="3800" b="1" smtClean="0">
                <a:solidFill>
                  <a:srgbClr val="0033CC"/>
                </a:solidFill>
              </a:rPr>
              <a:t>Codd</a:t>
            </a:r>
            <a:endParaRPr lang="th-TH" altLang="en-US" sz="3800" b="1" smtClean="0">
              <a:solidFill>
                <a:srgbClr val="0033CC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992888" cy="4752528"/>
          </a:xfrm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CC0099"/>
                </a:solidFill>
                <a:cs typeface="EucrosiaUPC" panose="02020603050405020304" pitchFamily="18" charset="-34"/>
              </a:rPr>
              <a:t>กฎการออนไลน์แค</a:t>
            </a:r>
            <a:r>
              <a:rPr lang="th-TH" b="1" dirty="0" err="1">
                <a:solidFill>
                  <a:srgbClr val="CC0099"/>
                </a:solidFill>
                <a:cs typeface="EucrosiaUPC" panose="02020603050405020304" pitchFamily="18" charset="-34"/>
              </a:rPr>
              <a:t>ตาล็</a:t>
            </a:r>
            <a:r>
              <a:rPr lang="th-TH" b="1" dirty="0">
                <a:solidFill>
                  <a:srgbClr val="CC0099"/>
                </a:solidFill>
                <a:cs typeface="EucrosiaUPC" panose="02020603050405020304" pitchFamily="18" charset="-34"/>
              </a:rPr>
              <a:t>อกแบบได</a:t>
            </a:r>
            <a:r>
              <a:rPr lang="th-TH" b="1" dirty="0" err="1">
                <a:solidFill>
                  <a:srgbClr val="CC0099"/>
                </a:solidFill>
                <a:cs typeface="EucrosiaUPC" panose="02020603050405020304" pitchFamily="18" charset="-34"/>
              </a:rPr>
              <a:t>นามิก</a:t>
            </a: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ที่อยู่บนพื้นฐานของแบบจำลองเชิงสัมพันธ์ </a:t>
            </a:r>
            <a:r>
              <a:rPr lang="th-TH" b="1" dirty="0" smtClean="0">
                <a:cs typeface="EucrosiaUPC" panose="02020603050405020304" pitchFamily="18" charset="-34"/>
              </a:rPr>
              <a:t>เป็น</a:t>
            </a:r>
            <a:r>
              <a:rPr lang="th-TH" b="1" dirty="0">
                <a:cs typeface="EucrosiaUPC" panose="02020603050405020304" pitchFamily="18" charset="-34"/>
              </a:rPr>
              <a:t>กฎที่ว่าด้วย ข้อมูลที่นำมาอธิบายข้อมูล (</a:t>
            </a:r>
            <a:r>
              <a:rPr lang="en-US" sz="2800" b="1" dirty="0">
                <a:cs typeface="EucrosiaUPC" panose="02020603050405020304" pitchFamily="18" charset="-34"/>
              </a:rPr>
              <a:t>Metadata) </a:t>
            </a:r>
            <a:r>
              <a:rPr lang="th-TH" b="1" dirty="0">
                <a:cs typeface="EucrosiaUPC" panose="02020603050405020304" pitchFamily="18" charset="-34"/>
              </a:rPr>
              <a:t>จะต้องมีการจัดเก็บและถูกจัดการอย่าง</a:t>
            </a:r>
            <a:r>
              <a:rPr lang="th-TH" b="1" dirty="0" smtClean="0">
                <a:cs typeface="EucrosiaUPC" panose="02020603050405020304" pitchFamily="18" charset="-34"/>
              </a:rPr>
              <a:t>เหมาะสม</a:t>
            </a:r>
            <a:r>
              <a:rPr lang="th-TH" altLang="en-US" b="1" dirty="0" smtClean="0">
                <a:cs typeface="EucrosiaUPC" panose="02020603050405020304" pitchFamily="18" charset="-34"/>
              </a:rPr>
              <a:t>ที่สามารถเข้าถึงได้โดยผู้มีสิทธิ์ผ่านทางภาษาคิวรี</a:t>
            </a:r>
          </a:p>
          <a:p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กฎด้านภาษาข้อมูล</a:t>
            </a:r>
            <a:r>
              <a:rPr lang="th-TH" altLang="en-US" b="1" dirty="0" smtClean="0">
                <a:cs typeface="EucrosiaUPC" panose="02020603050405020304" pitchFamily="18" charset="-34"/>
              </a:rPr>
              <a:t> </a:t>
            </a:r>
            <a:r>
              <a:rPr lang="th-TH" b="1" dirty="0">
                <a:cs typeface="EucrosiaUPC" panose="02020603050405020304" pitchFamily="18" charset="-34"/>
              </a:rPr>
              <a:t>ระบบจะต้องสนับสนุนภาษาแบบ </a:t>
            </a:r>
            <a:r>
              <a:rPr lang="en-US" sz="2800" b="1" dirty="0">
                <a:cs typeface="EucrosiaUPC" panose="02020603050405020304" pitchFamily="18" charset="-34"/>
              </a:rPr>
              <a:t>Nonprocedural</a:t>
            </a:r>
            <a:r>
              <a:rPr lang="en-US" b="1" dirty="0">
                <a:cs typeface="EucrosiaUPC" panose="02020603050405020304" pitchFamily="18" charset="-34"/>
              </a:rPr>
              <a:t> </a:t>
            </a:r>
            <a:r>
              <a:rPr lang="th-TH" b="1" dirty="0">
                <a:cs typeface="EucrosiaUPC" panose="02020603050405020304" pitchFamily="18" charset="-34"/>
              </a:rPr>
              <a:t>ที่สามารถนำไปใช้เพื่อนิยามข้อมูล </a:t>
            </a:r>
            <a:r>
              <a:rPr lang="th-TH" b="1" dirty="0" smtClean="0">
                <a:cs typeface="EucrosiaUPC" panose="02020603050405020304" pitchFamily="18" charset="-34"/>
              </a:rPr>
              <a:t/>
            </a:r>
            <a:br>
              <a:rPr lang="th-TH" b="1" dirty="0" smtClean="0">
                <a:cs typeface="EucrosiaUPC" panose="02020603050405020304" pitchFamily="18" charset="-34"/>
              </a:rPr>
            </a:br>
            <a:r>
              <a:rPr lang="th-TH" b="1" dirty="0" smtClean="0">
                <a:cs typeface="EucrosiaUPC" panose="02020603050405020304" pitchFamily="18" charset="-34"/>
              </a:rPr>
              <a:t>การ</a:t>
            </a:r>
            <a:r>
              <a:rPr lang="th-TH" b="1" dirty="0">
                <a:cs typeface="EucrosiaUPC" panose="02020603050405020304" pitchFamily="18" charset="-34"/>
              </a:rPr>
              <a:t>วิว การจัดการข้อมูล (ได้ทั้งแบบอินเตอร์แอก</a:t>
            </a:r>
            <a:r>
              <a:rPr lang="th-TH" b="1" dirty="0" err="1">
                <a:cs typeface="EucrosiaUPC" panose="02020603050405020304" pitchFamily="18" charset="-34"/>
              </a:rPr>
              <a:t>ทีฟ</a:t>
            </a:r>
            <a:r>
              <a:rPr lang="th-TH" b="1" dirty="0">
                <a:cs typeface="EucrosiaUPC" panose="02020603050405020304" pitchFamily="18" charset="-34"/>
              </a:rPr>
              <a:t>หรือผ่านโปรแกรม) การกำหนดข้อบังคับเกี่ยวกับ</a:t>
            </a:r>
            <a:r>
              <a:rPr lang="th-TH" b="1" dirty="0" smtClean="0">
                <a:cs typeface="EucrosiaUPC" panose="02020603050405020304" pitchFamily="18" charset="-34"/>
              </a:rPr>
              <a:t>ความ</a:t>
            </a:r>
            <a:br>
              <a:rPr lang="th-TH" b="1" dirty="0" smtClean="0">
                <a:cs typeface="EucrosiaUPC" panose="02020603050405020304" pitchFamily="18" charset="-34"/>
              </a:rPr>
            </a:br>
            <a:r>
              <a:rPr lang="th-TH" b="1" dirty="0" smtClean="0">
                <a:cs typeface="EucrosiaUPC" panose="02020603050405020304" pitchFamily="18" charset="-34"/>
              </a:rPr>
              <a:t>คง</a:t>
            </a:r>
            <a:r>
              <a:rPr lang="th-TH" b="1" dirty="0">
                <a:cs typeface="EucrosiaUPC" panose="02020603050405020304" pitchFamily="18" charset="-34"/>
              </a:rPr>
              <a:t>สภาพ การกำหนดสิทธิ์ และการ</a:t>
            </a:r>
            <a:r>
              <a:rPr lang="th-TH" b="1" dirty="0" err="1" smtClean="0">
                <a:cs typeface="EucrosiaUPC" panose="02020603050405020304" pitchFamily="18" charset="-34"/>
              </a:rPr>
              <a:t>จัดการท</a:t>
            </a:r>
            <a:r>
              <a:rPr lang="th-TH" b="1" dirty="0">
                <a:cs typeface="EucrosiaUPC" panose="02020603050405020304" pitchFamily="18" charset="-34"/>
              </a:rPr>
              <a:t>ราน</a:t>
            </a:r>
            <a:r>
              <a:rPr lang="th-TH" b="1" dirty="0" err="1">
                <a:cs typeface="EucrosiaUPC" panose="02020603050405020304" pitchFamily="18" charset="-34"/>
              </a:rPr>
              <a:t>แซค</a:t>
            </a:r>
            <a:r>
              <a:rPr lang="th-TH" b="1" dirty="0">
                <a:cs typeface="EucrosiaUPC" panose="02020603050405020304" pitchFamily="18" charset="-34"/>
              </a:rPr>
              <a:t>ชัน</a:t>
            </a:r>
            <a:endParaRPr lang="en-US" b="1" dirty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กฎ 12 ข้อของ </a:t>
            </a:r>
            <a:r>
              <a:rPr lang="en-US" altLang="en-US" sz="3800" b="1" smtClean="0">
                <a:solidFill>
                  <a:srgbClr val="0033CC"/>
                </a:solidFill>
              </a:rPr>
              <a:t>Codd</a:t>
            </a:r>
            <a:endParaRPr lang="th-TH" altLang="en-US" sz="3800" b="1" smtClean="0">
              <a:solidFill>
                <a:srgbClr val="0033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208912" cy="46203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กฎการปรับปรุงวิว </a:t>
            </a:r>
            <a:r>
              <a:rPr lang="th-TH" altLang="en-US" b="1" dirty="0" smtClean="0">
                <a:cs typeface="EucrosiaUPC" panose="02020603050405020304" pitchFamily="18" charset="-34"/>
              </a:rPr>
              <a:t>วิวทุกวิวที่สามารถเปลี่ยนแปลงแก้ไขได้ทางทฤษฎีต้องสามารถเปลี่ยนแปลงแก้ไขได้โดยระบบ</a:t>
            </a:r>
          </a:p>
          <a:p>
            <a:pPr eaLnBrk="1" hangingPunct="1">
              <a:lnSpc>
                <a:spcPct val="90000"/>
              </a:lnSpc>
            </a:pPr>
            <a:r>
              <a:rPr lang="th-TH" b="1" dirty="0">
                <a:solidFill>
                  <a:srgbClr val="CC0099"/>
                </a:solidFill>
                <a:cs typeface="EucrosiaUPC" panose="02020603050405020304" pitchFamily="18" charset="-34"/>
              </a:rPr>
              <a:t>กฎการแทรก การปรับปรุง และการลบข้อมูลระดับสูง </a:t>
            </a:r>
            <a:r>
              <a:rPr lang="th-TH" b="1" dirty="0">
                <a:cs typeface="EucrosiaUPC" panose="02020603050405020304" pitchFamily="18" charset="-34"/>
              </a:rPr>
              <a:t>เป็นกฎที่ว่าด้วยฐานข้อมูล</a:t>
            </a:r>
            <a:r>
              <a:rPr lang="th-TH" b="1" dirty="0" err="1">
                <a:cs typeface="EucrosiaUPC" panose="02020603050405020304" pitchFamily="18" charset="-34"/>
              </a:rPr>
              <a:t>จะต้องสนันสนุน</a:t>
            </a:r>
            <a:r>
              <a:rPr lang="th-TH" b="1" dirty="0">
                <a:cs typeface="EucrosiaUPC" panose="02020603050405020304" pitchFamily="18" charset="-34"/>
              </a:rPr>
              <a:t>ชุดคำสั่งระดับสูงสำหรับการแทรก </a:t>
            </a:r>
            <a:r>
              <a:rPr lang="th-TH" b="1" dirty="0" err="1">
                <a:cs typeface="EucrosiaUPC" panose="02020603050405020304" pitchFamily="18" charset="-34"/>
              </a:rPr>
              <a:t>อัปเดต</a:t>
            </a:r>
            <a:r>
              <a:rPr lang="th-TH" b="1" dirty="0">
                <a:cs typeface="EucrosiaUPC" panose="02020603050405020304" pitchFamily="18" charset="-34"/>
              </a:rPr>
              <a:t> และการลบ</a:t>
            </a:r>
            <a:r>
              <a:rPr lang="th-TH" b="1" dirty="0" smtClean="0">
                <a:cs typeface="EucrosiaUPC" panose="02020603050405020304" pitchFamily="18" charset="-34"/>
              </a:rPr>
              <a:t>ข้อมูลในลักษณะเซต</a:t>
            </a:r>
          </a:p>
          <a:p>
            <a:pPr eaLnBrk="1" hangingPunct="1">
              <a:lnSpc>
                <a:spcPct val="90000"/>
              </a:lnSpc>
            </a:pPr>
            <a:r>
              <a:rPr lang="th-TH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</a:t>
            </a:r>
            <a:r>
              <a:rPr lang="th-TH" b="1" dirty="0">
                <a:solidFill>
                  <a:srgbClr val="CC0099"/>
                </a:solidFill>
                <a:cs typeface="EucrosiaUPC" panose="02020603050405020304" pitchFamily="18" charset="-34"/>
              </a:rPr>
              <a:t>ความอิสระของข้อมูลเชิงกายภาพ </a:t>
            </a:r>
            <a:r>
              <a:rPr lang="th-TH" altLang="en-US" b="1" dirty="0" smtClean="0">
                <a:cs typeface="EucrosiaUPC" panose="02020603050405020304" pitchFamily="18" charset="-34"/>
              </a:rPr>
              <a:t>การเปลี่ยนแปลงใดๆ ในระดับ</a:t>
            </a:r>
            <a:r>
              <a:rPr lang="th-TH" altLang="en-US" b="1" dirty="0" err="1" smtClean="0">
                <a:cs typeface="EucrosiaUPC" panose="02020603050405020304" pitchFamily="18" charset="-34"/>
              </a:rPr>
              <a:t>สคีมา</a:t>
            </a:r>
            <a:r>
              <a:rPr lang="th-TH" altLang="en-US" b="1" dirty="0" smtClean="0">
                <a:cs typeface="EucrosiaUPC" panose="02020603050405020304" pitchFamily="18" charset="-34"/>
              </a:rPr>
              <a:t>ทางกายภาพ จะไม่มีผลกระทบต่อ</a:t>
            </a:r>
            <a:r>
              <a:rPr lang="th-TH" altLang="en-US" b="1" dirty="0" err="1" smtClean="0">
                <a:cs typeface="EucrosiaUPC" panose="02020603050405020304" pitchFamily="18" charset="-34"/>
              </a:rPr>
              <a:t>สคีมา</a:t>
            </a:r>
            <a:r>
              <a:rPr lang="th-TH" altLang="en-US" b="1" dirty="0" smtClean="0">
                <a:cs typeface="EucrosiaUPC" panose="02020603050405020304" pitchFamily="18" charset="-34"/>
              </a:rPr>
              <a:t>ในระดับตรรกะ </a:t>
            </a:r>
          </a:p>
          <a:p>
            <a:pPr eaLnBrk="1" hangingPunct="1">
              <a:lnSpc>
                <a:spcPct val="90000"/>
              </a:lnSpc>
            </a:pPr>
            <a:r>
              <a:rPr lang="th-TH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กฎ</a:t>
            </a:r>
            <a:r>
              <a:rPr lang="th-TH" b="1" dirty="0">
                <a:solidFill>
                  <a:srgbClr val="CC0099"/>
                </a:solidFill>
                <a:cs typeface="EucrosiaUPC" panose="02020603050405020304" pitchFamily="18" charset="-34"/>
              </a:rPr>
              <a:t>ความอิสระของข้อมูลเชิงตรรกะ </a:t>
            </a:r>
            <a:r>
              <a:rPr lang="th-TH" altLang="en-US" b="1" dirty="0" smtClean="0">
                <a:cs typeface="EucrosiaUPC" panose="02020603050405020304" pitchFamily="18" charset="-34"/>
              </a:rPr>
              <a:t>การเปลี่ยนแปลงใดๆ </a:t>
            </a:r>
            <a:br>
              <a:rPr lang="th-TH" altLang="en-US" b="1" dirty="0" smtClean="0">
                <a:cs typeface="EucrosiaUPC" panose="02020603050405020304" pitchFamily="18" charset="-34"/>
              </a:rPr>
            </a:br>
            <a:r>
              <a:rPr lang="th-TH" altLang="en-US" b="1" dirty="0" smtClean="0">
                <a:cs typeface="EucrosiaUPC" panose="02020603050405020304" pitchFamily="18" charset="-34"/>
              </a:rPr>
              <a:t>ใน</a:t>
            </a:r>
            <a:r>
              <a:rPr lang="th-TH" altLang="en-US" b="1" dirty="0" err="1" smtClean="0">
                <a:cs typeface="EucrosiaUPC" panose="02020603050405020304" pitchFamily="18" charset="-34"/>
              </a:rPr>
              <a:t>สคีมา</a:t>
            </a:r>
            <a:r>
              <a:rPr lang="th-TH" altLang="en-US" b="1" dirty="0" smtClean="0">
                <a:cs typeface="EucrosiaUPC" panose="02020603050405020304" pitchFamily="18" charset="-34"/>
              </a:rPr>
              <a:t>ทางตรรกะ จะไม่มีผลกระทบต่อโปรแกรมประยุกต์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b="1" smtClean="0">
                <a:solidFill>
                  <a:srgbClr val="0033CC"/>
                </a:solidFill>
              </a:rPr>
              <a:t>กฎ 12 ข้อของ </a:t>
            </a:r>
            <a:r>
              <a:rPr lang="en-US" altLang="en-US" sz="3800" b="1" err="1" smtClean="0">
                <a:solidFill>
                  <a:srgbClr val="0033CC"/>
                </a:solidFill>
              </a:rPr>
              <a:t>Codd</a:t>
            </a:r>
            <a:endParaRPr lang="th-TH" altLang="en-US" sz="3800" b="1" smtClean="0">
              <a:solidFill>
                <a:srgbClr val="00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066856" cy="4968552"/>
          </a:xfrm>
        </p:spPr>
        <p:txBody>
          <a:bodyPr/>
          <a:lstStyle/>
          <a:p>
            <a:r>
              <a:rPr lang="th-TH" sz="2800" b="1" dirty="0">
                <a:solidFill>
                  <a:srgbClr val="CC0099"/>
                </a:solidFill>
                <a:cs typeface="EucrosiaUPC" panose="02020603050405020304" pitchFamily="18" charset="-34"/>
              </a:rPr>
              <a:t>กฎความคงสภาพที่เป็นอิสระ </a:t>
            </a:r>
            <a:r>
              <a:rPr lang="th-TH" sz="2800" b="1" dirty="0">
                <a:cs typeface="EucrosiaUPC" panose="02020603050405020304" pitchFamily="18" charset="-34"/>
              </a:rPr>
              <a:t>ข้อบังคับเกี่ยวกับกฎ</a:t>
            </a:r>
            <a:r>
              <a:rPr lang="th-TH" sz="2800" b="1" dirty="0" smtClean="0">
                <a:cs typeface="EucrosiaUPC" panose="02020603050405020304" pitchFamily="18" charset="-34"/>
              </a:rPr>
              <a:t>ความ</a:t>
            </a:r>
            <a:br>
              <a:rPr lang="th-TH" sz="2800" b="1" dirty="0" smtClean="0">
                <a:cs typeface="EucrosiaUPC" panose="02020603050405020304" pitchFamily="18" charset="-34"/>
              </a:rPr>
            </a:br>
            <a:r>
              <a:rPr lang="th-TH" sz="2800" b="1" dirty="0" smtClean="0">
                <a:cs typeface="EucrosiaUPC" panose="02020603050405020304" pitchFamily="18" charset="-34"/>
              </a:rPr>
              <a:t>คง</a:t>
            </a:r>
            <a:r>
              <a:rPr lang="th-TH" sz="2800" b="1" dirty="0">
                <a:cs typeface="EucrosiaUPC" panose="02020603050405020304" pitchFamily="18" charset="-34"/>
              </a:rPr>
              <a:t>สภาพ (</a:t>
            </a:r>
            <a:r>
              <a:rPr lang="en-US" sz="2400" b="1" dirty="0">
                <a:cs typeface="EucrosiaUPC" panose="02020603050405020304" pitchFamily="18" charset="-34"/>
              </a:rPr>
              <a:t>Integrity Constraints) </a:t>
            </a:r>
            <a:r>
              <a:rPr lang="th-TH" sz="2800" b="1" dirty="0">
                <a:cs typeface="EucrosiaUPC" panose="02020603050405020304" pitchFamily="18" charset="-34"/>
              </a:rPr>
              <a:t>ในทุก</a:t>
            </a:r>
            <a:r>
              <a:rPr lang="th-TH" sz="2800" b="1" dirty="0" err="1">
                <a:cs typeface="EucrosiaUPC" panose="02020603050405020304" pitchFamily="18" charset="-34"/>
              </a:rPr>
              <a:t>รีเล</a:t>
            </a:r>
            <a:r>
              <a:rPr lang="th-TH" sz="2800" b="1" dirty="0">
                <a:cs typeface="EucrosiaUPC" panose="02020603050405020304" pitchFamily="18" charset="-34"/>
              </a:rPr>
              <a:t>ชัน จะต้องถูกกำหนดขึ้นด้วยภาษาเชิงสัมพันธ์แยกจากโปรแกรมประยุกต์ และถูกจัดเก็บ</a:t>
            </a:r>
            <a:r>
              <a:rPr lang="th-TH" sz="2800" b="1" dirty="0" err="1" smtClean="0">
                <a:cs typeface="EucrosiaUPC" panose="02020603050405020304" pitchFamily="18" charset="-34"/>
              </a:rPr>
              <a:t>อยู่ใ</a:t>
            </a:r>
            <a:r>
              <a:rPr lang="th-TH" sz="2800" b="1" smtClean="0">
                <a:cs typeface="EucrosiaUPC" panose="02020603050405020304" pitchFamily="18" charset="-34"/>
              </a:rPr>
              <a:t/>
            </a:r>
            <a:br>
              <a:rPr lang="th-TH" sz="2800" b="1" smtClean="0">
                <a:cs typeface="EucrosiaUPC" panose="02020603050405020304" pitchFamily="18" charset="-34"/>
              </a:rPr>
            </a:br>
            <a:r>
              <a:rPr lang="th-TH" sz="2800" b="1" smtClean="0">
                <a:cs typeface="EucrosiaUPC" panose="02020603050405020304" pitchFamily="18" charset="-34"/>
              </a:rPr>
              <a:t>นแค</a:t>
            </a:r>
            <a:r>
              <a:rPr lang="th-TH" sz="2800" b="1" dirty="0" err="1">
                <a:cs typeface="EucrosiaUPC" panose="02020603050405020304" pitchFamily="18" charset="-34"/>
              </a:rPr>
              <a:t>ตาล็</a:t>
            </a:r>
            <a:r>
              <a:rPr lang="th-TH" sz="2800" b="1" dirty="0">
                <a:cs typeface="EucrosiaUPC" panose="02020603050405020304" pitchFamily="18" charset="-34"/>
              </a:rPr>
              <a:t>อกของระบบ</a:t>
            </a:r>
            <a:endParaRPr lang="en-US" sz="2800" b="1" dirty="0">
              <a:cs typeface="EucrosiaUPC" panose="02020603050405020304" pitchFamily="18" charset="-34"/>
            </a:endParaRPr>
          </a:p>
          <a:p>
            <a:r>
              <a:rPr lang="th-TH" sz="2800" b="1" dirty="0">
                <a:solidFill>
                  <a:srgbClr val="CC0099"/>
                </a:solidFill>
                <a:cs typeface="EucrosiaUPC" panose="02020603050405020304" pitchFamily="18" charset="-34"/>
              </a:rPr>
              <a:t>กฎการกระจายที่เป็นอิสระ </a:t>
            </a:r>
            <a:r>
              <a:rPr lang="th-TH" sz="2800" b="1" dirty="0">
                <a:cs typeface="EucrosiaUPC" panose="02020603050405020304" pitchFamily="18" charset="-34"/>
              </a:rPr>
              <a:t>ผู้ใช้และโปรแกรมประยุกต์จะไม่รู้ตัวเลย รวมถึงไม่ได้รับผลกระทบ</a:t>
            </a:r>
            <a:r>
              <a:rPr lang="th-TH" sz="2800" b="1" dirty="0" smtClean="0">
                <a:cs typeface="EucrosiaUPC" panose="02020603050405020304" pitchFamily="18" charset="-34"/>
              </a:rPr>
              <a:t>ใดๆ </a:t>
            </a:r>
            <a:r>
              <a:rPr lang="th-TH" sz="2800" b="1" dirty="0">
                <a:cs typeface="EucrosiaUPC" panose="02020603050405020304" pitchFamily="18" charset="-34"/>
              </a:rPr>
              <a:t>ทั้งสิ้นจากตำแหน่งที่ตั้งของข้อมูล ไม่ว่าจะเป็นฐานข้อมูล</a:t>
            </a:r>
            <a:r>
              <a:rPr lang="th-TH" sz="2800" b="1" dirty="0" err="1">
                <a:cs typeface="EucrosiaUPC" panose="02020603050405020304" pitchFamily="18" charset="-34"/>
              </a:rPr>
              <a:t>แบบโล</a:t>
            </a:r>
            <a:r>
              <a:rPr lang="th-TH" sz="2800" b="1" dirty="0">
                <a:cs typeface="EucrosiaUPC" panose="02020603050405020304" pitchFamily="18" charset="-34"/>
              </a:rPr>
              <a:t>คัลหรือฐานข้อมูล</a:t>
            </a:r>
            <a:r>
              <a:rPr lang="th-TH" sz="2800" b="1" dirty="0" smtClean="0">
                <a:cs typeface="EucrosiaUPC" panose="02020603050405020304" pitchFamily="18" charset="-34"/>
              </a:rPr>
              <a:t>แบบกระจาย</a:t>
            </a:r>
          </a:p>
          <a:p>
            <a:r>
              <a:rPr lang="th-TH" sz="2800" b="1" dirty="0">
                <a:solidFill>
                  <a:srgbClr val="CC0099"/>
                </a:solidFill>
                <a:cs typeface="EucrosiaUPC" panose="02020603050405020304" pitchFamily="18" charset="-34"/>
              </a:rPr>
              <a:t>กฎปราศจาก</a:t>
            </a:r>
            <a:r>
              <a:rPr lang="th-TH" sz="2800" b="1" dirty="0" err="1">
                <a:solidFill>
                  <a:srgbClr val="CC0099"/>
                </a:solidFill>
                <a:cs typeface="EucrosiaUPC" panose="02020603050405020304" pitchFamily="18" charset="-34"/>
              </a:rPr>
              <a:t>เวอร์ชั่น</a:t>
            </a:r>
            <a:r>
              <a:rPr lang="th-TH" sz="2800" b="1" dirty="0">
                <a:solidFill>
                  <a:srgbClr val="CC0099"/>
                </a:solidFill>
                <a:cs typeface="EucrosiaUPC" panose="02020603050405020304" pitchFamily="18" charset="-34"/>
              </a:rPr>
              <a:t>ย่อย </a:t>
            </a:r>
            <a:r>
              <a:rPr lang="th-TH" sz="2800" b="1" dirty="0" smtClean="0">
                <a:solidFill>
                  <a:srgbClr val="CC0099"/>
                </a:solidFill>
                <a:cs typeface="EucrosiaUPC" panose="02020603050405020304" pitchFamily="18" charset="-34"/>
              </a:rPr>
              <a:t> </a:t>
            </a:r>
            <a:r>
              <a:rPr lang="th-TH" sz="2800" b="1" dirty="0">
                <a:cs typeface="EucrosiaUPC" panose="02020603050405020304" pitchFamily="18" charset="-34"/>
              </a:rPr>
              <a:t>หากระบบสนับสนุนการเข้าถึงข้อมูลระดับต่ำ (</a:t>
            </a:r>
            <a:r>
              <a:rPr lang="en-US" sz="2400" b="1" dirty="0">
                <a:cs typeface="EucrosiaUPC" panose="02020603050405020304" pitchFamily="18" charset="-34"/>
              </a:rPr>
              <a:t>Low-Level Access) </a:t>
            </a:r>
            <a:r>
              <a:rPr lang="th-TH" sz="2800" b="1" dirty="0">
                <a:cs typeface="EucrosiaUPC" panose="02020603050405020304" pitchFamily="18" charset="-34"/>
              </a:rPr>
              <a:t>จะต้องไม่สามารถนำมาใช้เป็นทางผ่านเพื่อหลีกเลี่ยงกฎความคงสภาพในฐานข้อมูลได้</a:t>
            </a:r>
            <a:endParaRPr lang="en-US" sz="2800" b="1" dirty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z="3600" b="1" dirty="0" smtClean="0">
                <a:solidFill>
                  <a:srgbClr val="0033CC"/>
                </a:solidFill>
              </a:rPr>
              <a:t>แสดงความสัมพันธ์ระหว่าง</a:t>
            </a:r>
            <a:r>
              <a:rPr lang="th-TH" altLang="en-US" sz="3600" b="1" dirty="0" err="1" smtClean="0">
                <a:solidFill>
                  <a:srgbClr val="0033CC"/>
                </a:solidFill>
              </a:rPr>
              <a:t>รีเล</a:t>
            </a:r>
            <a:r>
              <a:rPr lang="th-TH" altLang="en-US" sz="3600" b="1" dirty="0" smtClean="0">
                <a:solidFill>
                  <a:srgbClr val="0033CC"/>
                </a:solidFill>
              </a:rPr>
              <a:t>ชันพนักงานกับ</a:t>
            </a:r>
            <a:r>
              <a:rPr lang="th-TH" altLang="en-US" sz="3600" b="1" dirty="0" err="1" smtClean="0">
                <a:solidFill>
                  <a:srgbClr val="0033CC"/>
                </a:solidFill>
              </a:rPr>
              <a:t>รีเล</a:t>
            </a:r>
            <a:r>
              <a:rPr lang="th-TH" altLang="en-US" sz="3600" b="1" dirty="0" smtClean="0">
                <a:solidFill>
                  <a:srgbClr val="0033CC"/>
                </a:solidFill>
              </a:rPr>
              <a:t>ชันแผนกโดยใช้ค่าในคอลัมน์ รหัสแผนก</a:t>
            </a:r>
            <a:endParaRPr lang="th-TH" altLang="th-TH" sz="3600" dirty="0" smtClean="0">
              <a:solidFill>
                <a:srgbClr val="0033CC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133600"/>
            <a:ext cx="8815388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3038"/>
            <a:ext cx="7010400" cy="1527175"/>
          </a:xfrm>
        </p:spPr>
        <p:txBody>
          <a:bodyPr/>
          <a:lstStyle/>
          <a:p>
            <a:pPr eaLnBrk="1" hangingPunct="1"/>
            <a:r>
              <a:rPr lang="th-TH" altLang="en-US" b="1" dirty="0" smtClean="0">
                <a:solidFill>
                  <a:srgbClr val="0033CC"/>
                </a:solidFill>
              </a:rPr>
              <a:t>โครงสร้างของฐานข้อมูลเชิงสัมพันธ์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07312" cy="44767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1. </a:t>
            </a:r>
            <a:r>
              <a:rPr lang="th-TH" altLang="th-TH" sz="36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รีเล</a:t>
            </a: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ชัน </a:t>
            </a:r>
            <a:r>
              <a:rPr lang="en-US" alt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(Relation)</a:t>
            </a:r>
            <a:endParaRPr lang="en-US" altLang="th-TH" sz="3200" dirty="0" smtClean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th-TH" dirty="0" smtClean="0">
                <a:cs typeface="EucrosiaUPC" panose="02020603050405020304" pitchFamily="18" charset="-34"/>
              </a:rPr>
              <a:t>	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 หรือตาราง เป็นหน่วยที่ใช้จัดเก็บข้อมูลที่อยู่ในรูปแบบของตาราง 2 มิติ ที่ประกอบด้วยแถวและคอลัมน์ 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ชันเป็นมุมมองเชิงตรรกะ</a:t>
            </a:r>
          </a:p>
          <a:p>
            <a:pPr marL="0" indent="0"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2. แอ</a:t>
            </a:r>
            <a:r>
              <a:rPr lang="th-TH" altLang="th-TH" sz="36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ตทริบิวต์</a:t>
            </a: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>(</a:t>
            </a:r>
            <a:r>
              <a:rPr lang="en-US" altLang="th-TH" sz="32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Attribure</a:t>
            </a:r>
            <a:r>
              <a:rPr lang="en-US" alt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)  </a:t>
            </a:r>
            <a:r>
              <a:rPr lang="th-TH" altLang="en-US" sz="3200" b="1" dirty="0" smtClean="0">
                <a:cs typeface="EucrosiaUPC" panose="02020603050405020304" pitchFamily="18" charset="-34"/>
              </a:rPr>
              <a:t>คอลัมน์ หรือ ฟิลด์</a:t>
            </a:r>
          </a:p>
          <a:p>
            <a:pPr marL="0" indent="0"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3. โดเมน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>(</a:t>
            </a:r>
            <a:r>
              <a:rPr lang="en-US" alt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Domain)</a:t>
            </a:r>
            <a:endParaRPr lang="en-US" altLang="th-TH" sz="3600" dirty="0" smtClean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th-TH" sz="3200" dirty="0" smtClean="0">
                <a:cs typeface="EucrosiaUPC" panose="02020603050405020304" pitchFamily="18" charset="-34"/>
              </a:rPr>
              <a:t>	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โดเมน คือ ขอบเขตของค่าต่าง ๆ ที่เป็นไปได้ของ</a:t>
            </a:r>
            <a:br>
              <a:rPr lang="th-TH" altLang="th-TH" sz="3200" b="1" dirty="0" smtClean="0">
                <a:cs typeface="EucrosiaUPC" panose="02020603050405020304" pitchFamily="18" charset="-34"/>
              </a:rPr>
            </a:br>
            <a:r>
              <a:rPr lang="th-TH" altLang="th-TH" sz="3200" b="1" dirty="0" smtClean="0">
                <a:cs typeface="EucrosiaUPC" panose="02020603050405020304" pitchFamily="18" charset="-34"/>
              </a:rPr>
              <a:t>แต่ละแอ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 </a:t>
            </a:r>
            <a:endParaRPr lang="th-TH" altLang="en-US" sz="3200" b="1" dirty="0" smtClean="0"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smtClean="0">
                <a:solidFill>
                  <a:srgbClr val="0033CC"/>
                </a:solidFill>
              </a:rPr>
              <a:t>โครงสร้างของฐานข้อมูลเชิงสัมพันธ์</a:t>
            </a:r>
            <a:endParaRPr lang="th-TH" altLang="th-TH" smtClean="0"/>
          </a:p>
        </p:txBody>
      </p:sp>
      <p:sp>
        <p:nvSpPr>
          <p:cNvPr id="8195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8888" y="1905000"/>
            <a:ext cx="734556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4. </a:t>
            </a:r>
            <a:r>
              <a:rPr lang="th-TH" altLang="th-TH" sz="36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ทัปเพิล</a:t>
            </a: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>(</a:t>
            </a:r>
            <a:r>
              <a:rPr lang="en-US" alt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Tuple)</a:t>
            </a:r>
            <a:endParaRPr lang="en-US" altLang="th-TH" sz="3200" dirty="0" smtClean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th-TH" altLang="th-TH" dirty="0" smtClean="0">
                <a:cs typeface="EucrosiaUPC" panose="02020603050405020304" pitchFamily="18" charset="-34"/>
              </a:rPr>
              <a:t>	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ทัปเพิล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 คือ แถวแต่ละแถวที่อยู่ใน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หรือเร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คอร์ดนั่นเอง </a:t>
            </a:r>
            <a:endParaRPr lang="en-US" altLang="th-TH" sz="3200" b="1" dirty="0" smtClean="0"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5. ดีกรี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>(</a:t>
            </a:r>
            <a:r>
              <a:rPr lang="en-US" alt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Degree)</a:t>
            </a:r>
            <a:endParaRPr lang="en-US" altLang="th-TH" sz="3200" dirty="0" smtClean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th-TH" altLang="th-TH" dirty="0" smtClean="0">
                <a:cs typeface="EucrosiaUPC" panose="02020603050405020304" pitchFamily="18" charset="-34"/>
              </a:rPr>
              <a:t>	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ดีกรี คือ จำนวนของแอ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ตทริบิวต์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ใน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 </a:t>
            </a:r>
          </a:p>
          <a:p>
            <a:pPr marL="0" indent="0"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6. </a:t>
            </a:r>
            <a:r>
              <a:rPr lang="th-TH" altLang="th-TH" sz="36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คาร์ดินัลลิตี้</a:t>
            </a:r>
            <a:r>
              <a:rPr lang="th-TH" altLang="th-TH" sz="36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 </a:t>
            </a:r>
            <a:r>
              <a:rPr lang="en-US" altLang="th-TH" sz="3200" b="1" dirty="0" smtClean="0">
                <a:cs typeface="EucrosiaUPC" panose="02020603050405020304" pitchFamily="18" charset="-34"/>
              </a:rPr>
              <a:t>(</a:t>
            </a:r>
            <a:r>
              <a:rPr lang="en-US" altLang="th-TH" sz="3200" b="1" dirty="0" err="1" smtClean="0">
                <a:solidFill>
                  <a:srgbClr val="115B2F"/>
                </a:solidFill>
                <a:cs typeface="EucrosiaUPC" panose="02020603050405020304" pitchFamily="18" charset="-34"/>
              </a:rPr>
              <a:t>Cardinalily</a:t>
            </a:r>
            <a:r>
              <a:rPr lang="en-US" altLang="th-TH" sz="3200" b="1" dirty="0" smtClean="0">
                <a:solidFill>
                  <a:srgbClr val="115B2F"/>
                </a:solidFill>
                <a:cs typeface="EucrosiaUPC" panose="02020603050405020304" pitchFamily="18" charset="-34"/>
              </a:rPr>
              <a:t>)</a:t>
            </a:r>
            <a:endParaRPr lang="en-US" altLang="th-TH" sz="3600" dirty="0" smtClean="0">
              <a:solidFill>
                <a:srgbClr val="115B2F"/>
              </a:solidFill>
              <a:cs typeface="EucrosiaUPC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th-TH" sz="3200" dirty="0" smtClean="0">
                <a:cs typeface="EucrosiaUPC" panose="02020603050405020304" pitchFamily="18" charset="-34"/>
              </a:rPr>
              <a:t>	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คาร์ดินัลลิตี้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 คือ จำนวนของ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ทัปเพิล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ใน</a:t>
            </a:r>
            <a:r>
              <a:rPr lang="th-TH" altLang="th-TH" sz="3200" b="1" dirty="0" err="1" smtClean="0"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 smtClean="0">
                <a:cs typeface="EucrosiaUPC" panose="02020603050405020304" pitchFamily="18" charset="-34"/>
              </a:rPr>
              <a:t>ชัน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"/>
          <p:cNvSpPr>
            <a:spLocks noGrp="1" noChangeArrowheads="1"/>
          </p:cNvSpPr>
          <p:nvPr>
            <p:ph type="title"/>
          </p:nvPr>
        </p:nvSpPr>
        <p:spPr>
          <a:xfrm>
            <a:off x="1258888" y="246063"/>
            <a:ext cx="7010400" cy="950912"/>
          </a:xfrm>
        </p:spPr>
        <p:txBody>
          <a:bodyPr/>
          <a:lstStyle/>
          <a:p>
            <a:pPr algn="ctr" eaLnBrk="1" hangingPunct="1"/>
            <a:r>
              <a:rPr lang="th-TH" altLang="en-US" sz="3400" b="1" dirty="0" smtClean="0">
                <a:solidFill>
                  <a:srgbClr val="0033CC"/>
                </a:solidFill>
              </a:rPr>
              <a:t>ตัวอย่าง</a:t>
            </a:r>
            <a:r>
              <a:rPr lang="th-TH" altLang="en-US" sz="3400" b="1" dirty="0" err="1" smtClean="0">
                <a:solidFill>
                  <a:srgbClr val="0033CC"/>
                </a:solidFill>
              </a:rPr>
              <a:t>รีเล</a:t>
            </a:r>
            <a:r>
              <a:rPr lang="th-TH" altLang="en-US" sz="3400" b="1" dirty="0" smtClean="0">
                <a:solidFill>
                  <a:srgbClr val="0033CC"/>
                </a:solidFill>
              </a:rPr>
              <a:t>ชัน </a:t>
            </a:r>
            <a:r>
              <a:rPr lang="th-TH" altLang="en-US" sz="3600" b="1" dirty="0" smtClean="0">
                <a:solidFill>
                  <a:srgbClr val="961204"/>
                </a:solidFill>
              </a:rPr>
              <a:t>แผนก</a:t>
            </a:r>
            <a:endParaRPr lang="th-TH" altLang="en-US" sz="3400" b="1" dirty="0" smtClean="0">
              <a:solidFill>
                <a:srgbClr val="961204"/>
              </a:solidFill>
            </a:endParaRPr>
          </a:p>
        </p:txBody>
      </p:sp>
      <p:graphicFrame>
        <p:nvGraphicFramePr>
          <p:cNvPr id="11302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17837"/>
              </p:ext>
            </p:extLst>
          </p:nvPr>
        </p:nvGraphicFramePr>
        <p:xfrm>
          <a:off x="2124075" y="2924175"/>
          <a:ext cx="5280025" cy="2690813"/>
        </p:xfrm>
        <a:graphic>
          <a:graphicData uri="http://schemas.openxmlformats.org/drawingml/2006/table">
            <a:tbl>
              <a:tblPr/>
              <a:tblGrid>
                <a:gridCol w="1511821"/>
                <a:gridCol w="1944167"/>
                <a:gridCol w="1824037"/>
              </a:tblGrid>
              <a:tr h="438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รหัสแผนก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ชื่อแผนก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ที่ตั้ง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10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การเงิน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กรุงเทพฯ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20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วิจัย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เชียงใหม่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30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ขาย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ชลบุรี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40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ucrosiaUPC" panose="02020603050405020304" pitchFamily="18" charset="-34"/>
                        <a:cs typeface="EucrosiaUPC" panose="02020603050405020304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ปฏิบัติการ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ucrosiaUPC" panose="02020603050405020304" pitchFamily="18" charset="-34"/>
                          <a:cs typeface="EucrosiaUPC" panose="02020603050405020304" pitchFamily="18" charset="-34"/>
                        </a:rPr>
                        <a:t>กรุงเทพฯ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Text Box 33"/>
          <p:cNvSpPr txBox="1">
            <a:spLocks noChangeArrowheads="1"/>
          </p:cNvSpPr>
          <p:nvPr/>
        </p:nvSpPr>
        <p:spPr bwMode="auto">
          <a:xfrm>
            <a:off x="2051720" y="2492896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 smtClean="0">
                <a:solidFill>
                  <a:srgbClr val="0033CC"/>
                </a:solidFill>
              </a:rPr>
              <a:t>แผนก</a:t>
            </a:r>
            <a:endParaRPr lang="th-TH" altLang="en-US" sz="2400" b="1" dirty="0">
              <a:solidFill>
                <a:srgbClr val="0033CC"/>
              </a:solidFill>
            </a:endParaRPr>
          </a:p>
        </p:txBody>
      </p:sp>
      <p:sp>
        <p:nvSpPr>
          <p:cNvPr id="9246" name="Text Box 39"/>
          <p:cNvSpPr txBox="1">
            <a:spLocks noChangeArrowheads="1"/>
          </p:cNvSpPr>
          <p:nvPr/>
        </p:nvSpPr>
        <p:spPr bwMode="auto">
          <a:xfrm>
            <a:off x="468313" y="1841500"/>
            <a:ext cx="1223962" cy="547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800" b="1">
                <a:solidFill>
                  <a:srgbClr val="0033CC"/>
                </a:solidFill>
              </a:rPr>
              <a:t>รีเลชัน</a:t>
            </a:r>
          </a:p>
        </p:txBody>
      </p:sp>
      <p:sp>
        <p:nvSpPr>
          <p:cNvPr id="9247" name="Text Box 40"/>
          <p:cNvSpPr txBox="1">
            <a:spLocks noChangeArrowheads="1"/>
          </p:cNvSpPr>
          <p:nvPr/>
        </p:nvSpPr>
        <p:spPr bwMode="auto">
          <a:xfrm>
            <a:off x="3924300" y="1331913"/>
            <a:ext cx="187183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33CC"/>
                </a:solidFill>
              </a:rPr>
              <a:t>แอ</a:t>
            </a:r>
            <a:r>
              <a:rPr lang="th-TH" altLang="en-US" sz="2400" b="1" dirty="0" err="1" smtClean="0">
                <a:solidFill>
                  <a:srgbClr val="0033CC"/>
                </a:solidFill>
              </a:rPr>
              <a:t>ตทริ</a:t>
            </a:r>
            <a:r>
              <a:rPr lang="th-TH" altLang="en-US" sz="2400" b="1" dirty="0" err="1">
                <a:solidFill>
                  <a:srgbClr val="0033CC"/>
                </a:solidFill>
              </a:rPr>
              <a:t>บิวต์</a:t>
            </a:r>
            <a:endParaRPr lang="th-TH" altLang="en-US" sz="2400" b="1" dirty="0">
              <a:solidFill>
                <a:srgbClr val="0033CC"/>
              </a:solidFill>
            </a:endParaRPr>
          </a:p>
        </p:txBody>
      </p:sp>
      <p:sp>
        <p:nvSpPr>
          <p:cNvPr id="9248" name="Text Box 41"/>
          <p:cNvSpPr txBox="1">
            <a:spLocks noChangeArrowheads="1"/>
          </p:cNvSpPr>
          <p:nvPr/>
        </p:nvSpPr>
        <p:spPr bwMode="auto">
          <a:xfrm>
            <a:off x="7885113" y="3933825"/>
            <a:ext cx="1008062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000" b="1">
                <a:solidFill>
                  <a:srgbClr val="0033CC"/>
                </a:solidFill>
              </a:rPr>
              <a:t>ทัปเพิล</a:t>
            </a:r>
          </a:p>
        </p:txBody>
      </p:sp>
      <p:sp>
        <p:nvSpPr>
          <p:cNvPr id="9249" name="Line 42"/>
          <p:cNvSpPr>
            <a:spLocks noChangeShapeType="1"/>
          </p:cNvSpPr>
          <p:nvPr/>
        </p:nvSpPr>
        <p:spPr bwMode="auto">
          <a:xfrm>
            <a:off x="973138" y="2420938"/>
            <a:ext cx="8620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0" name="Line 43"/>
          <p:cNvSpPr>
            <a:spLocks noChangeShapeType="1"/>
          </p:cNvSpPr>
          <p:nvPr/>
        </p:nvSpPr>
        <p:spPr bwMode="auto">
          <a:xfrm>
            <a:off x="5003800" y="1916113"/>
            <a:ext cx="1439863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1" name="Line 44"/>
          <p:cNvSpPr>
            <a:spLocks noChangeShapeType="1"/>
          </p:cNvSpPr>
          <p:nvPr/>
        </p:nvSpPr>
        <p:spPr bwMode="auto">
          <a:xfrm flipH="1">
            <a:off x="7451725" y="4149725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2" name="Line 42"/>
          <p:cNvSpPr>
            <a:spLocks noChangeShapeType="1"/>
          </p:cNvSpPr>
          <p:nvPr/>
        </p:nvSpPr>
        <p:spPr bwMode="auto">
          <a:xfrm>
            <a:off x="4679950" y="1916113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3" name="Line 42"/>
          <p:cNvSpPr>
            <a:spLocks noChangeShapeType="1"/>
          </p:cNvSpPr>
          <p:nvPr/>
        </p:nvSpPr>
        <p:spPr bwMode="auto">
          <a:xfrm flipH="1">
            <a:off x="3419475" y="1916113"/>
            <a:ext cx="865188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4" name="Line 43"/>
          <p:cNvSpPr>
            <a:spLocks noChangeShapeType="1"/>
          </p:cNvSpPr>
          <p:nvPr/>
        </p:nvSpPr>
        <p:spPr bwMode="auto">
          <a:xfrm>
            <a:off x="2411413" y="5921375"/>
            <a:ext cx="4608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5" name="Text Box 41"/>
          <p:cNvSpPr txBox="1">
            <a:spLocks noChangeArrowheads="1"/>
          </p:cNvSpPr>
          <p:nvPr/>
        </p:nvSpPr>
        <p:spPr bwMode="auto">
          <a:xfrm>
            <a:off x="4176713" y="6092825"/>
            <a:ext cx="1546225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33CC"/>
                </a:solidFill>
              </a:rPr>
              <a:t>ดีกรี </a:t>
            </a:r>
            <a:r>
              <a:rPr lang="en-US" altLang="en-US" sz="2800" b="1" dirty="0">
                <a:solidFill>
                  <a:srgbClr val="0033CC"/>
                </a:solidFill>
                <a:latin typeface="Angsana New" pitchFamily="18" charset="-34"/>
              </a:rPr>
              <a:t>= 3</a:t>
            </a:r>
            <a:endParaRPr lang="th-TH" altLang="en-US" sz="24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9256" name="Line 42"/>
          <p:cNvSpPr>
            <a:spLocks noChangeShapeType="1"/>
          </p:cNvSpPr>
          <p:nvPr/>
        </p:nvSpPr>
        <p:spPr bwMode="auto">
          <a:xfrm flipH="1">
            <a:off x="1835150" y="3500438"/>
            <a:ext cx="0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57" name="Text Box 40"/>
          <p:cNvSpPr txBox="1">
            <a:spLocks noChangeArrowheads="1"/>
          </p:cNvSpPr>
          <p:nvPr/>
        </p:nvSpPr>
        <p:spPr bwMode="auto">
          <a:xfrm>
            <a:off x="92050" y="4202113"/>
            <a:ext cx="167163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000" b="1" dirty="0" err="1">
                <a:solidFill>
                  <a:srgbClr val="0033CC"/>
                </a:solidFill>
              </a:rPr>
              <a:t>คาร์ดินัลลิตี้</a:t>
            </a:r>
            <a:r>
              <a:rPr lang="en-US" altLang="th-TH" sz="2400" b="1" dirty="0">
                <a:solidFill>
                  <a:srgbClr val="0033CC"/>
                </a:solidFill>
                <a:latin typeface="Angsana New" pitchFamily="18" charset="-34"/>
              </a:rPr>
              <a:t>=4</a:t>
            </a:r>
            <a:endParaRPr lang="th-TH" altLang="th-TH" sz="20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000" b="1" smtClean="0">
                <a:solidFill>
                  <a:srgbClr val="0033CC"/>
                </a:solidFill>
              </a:rPr>
              <a:t>ศัพท์เทคนิคต่าง ๆ ที่ใช้ในฐานข้อมูล</a:t>
            </a:r>
            <a:endParaRPr lang="th-TH" altLang="en-US" sz="3600" b="1" smtClean="0">
              <a:solidFill>
                <a:srgbClr val="0033CC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87990"/>
              </p:ext>
            </p:extLst>
          </p:nvPr>
        </p:nvGraphicFramePr>
        <p:xfrm>
          <a:off x="1042988" y="2132856"/>
          <a:ext cx="7129461" cy="241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275"/>
                <a:gridCol w="2309275"/>
                <a:gridCol w="2510911"/>
              </a:tblGrid>
              <a:tr h="79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Formal Forms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Alternative1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Alternative2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</a:tr>
              <a:tr h="539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Relation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Table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File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</a:tr>
              <a:tr h="539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Tuple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Row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Record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</a:tr>
              <a:tr h="539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Attribute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Column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Field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000" b="1" smtClean="0">
                <a:solidFill>
                  <a:srgbClr val="0033CC"/>
                </a:solidFill>
              </a:rPr>
              <a:t>คุณสมบัติของรีเลชัน</a:t>
            </a:r>
            <a:r>
              <a:rPr lang="th-TH" altLang="th-TH" sz="4000" smtClean="0">
                <a:solidFill>
                  <a:srgbClr val="0033CC"/>
                </a:solidFill>
              </a:rPr>
              <a:t> </a:t>
            </a:r>
            <a:endParaRPr lang="th-TH" altLang="en-US" sz="3000" b="1" smtClean="0">
              <a:solidFill>
                <a:srgbClr val="0033CC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484784"/>
            <a:ext cx="84963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alt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th-TH" altLang="th-TH" sz="3200" b="1" dirty="0" err="1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ชันต้องมีชื่อกำกับ แต่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ละรีเล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ชันต้องมีชื่อแตกต่างกัน ซ้ำกันไม่ได้</a:t>
            </a:r>
            <a:endParaRPr lang="en-US" altLang="th-TH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 แต่ละแอ</a:t>
            </a:r>
            <a:r>
              <a:rPr lang="th-TH" altLang="th-TH" sz="3200" b="1" dirty="0" err="1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ตทริ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บิวต์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ของ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ชันจะบรรจุค่าเพียงค่าเดียว </a:t>
            </a:r>
            <a:r>
              <a:rPr lang="en-US" altLang="th-TH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(Atomic) 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กล่าวคือ ค่าที่บรรจุนั้นจะไม่สามารถแบ่งย่อยได้อีก</a:t>
            </a:r>
            <a:endParaRPr lang="en-US" altLang="th-TH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3. แต่ละแอ</a:t>
            </a:r>
            <a:r>
              <a:rPr lang="th-TH" altLang="th-TH" sz="3200" b="1" dirty="0" err="1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ตทริ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บิวต์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ใน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รีเล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ชันนั้นๆ ต้องมีชื่อแตกต่างกัน </a:t>
            </a:r>
            <a:endParaRPr lang="th-TH" altLang="th-TH" sz="3200" b="1" dirty="0" smtClean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alt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4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. ค่าต่างๆ ทั้งหมดที่บรรจุลงใน</a:t>
            </a:r>
            <a:r>
              <a:rPr lang="th-TH" alt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แอ</a:t>
            </a:r>
            <a:r>
              <a:rPr lang="th-TH" altLang="th-TH" sz="3200" b="1" dirty="0" err="1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ตทริ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บิวต์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หนึ่ง ๆ ต้องเป็นไปตามข้อกำหนดของโดเมนเดียวกัน</a:t>
            </a:r>
            <a:endParaRPr lang="en-US" altLang="th-TH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5. แต่ละ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ทัปเพิล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ต้องมีข้อมูลแตกต่างกัน ซ้ำกันไม่ได้</a:t>
            </a:r>
            <a:endParaRPr lang="en-US" altLang="th-TH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6. ลำดับของแต่ละแอ</a:t>
            </a:r>
            <a:r>
              <a:rPr lang="th-TH" altLang="th-TH" sz="3200" b="1" dirty="0" err="1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ตทริ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บิวต์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ไม่มีความสำคัญ</a:t>
            </a:r>
            <a:r>
              <a:rPr lang="th-TH" alt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ใดๆ</a:t>
            </a:r>
            <a:endParaRPr lang="en-US" altLang="th-TH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7. </a:t>
            </a:r>
            <a:r>
              <a:rPr lang="th-TH" alt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จัดเรียงลำดับของ</a:t>
            </a:r>
            <a:r>
              <a:rPr lang="th-TH" altLang="th-TH" sz="3200" b="1" dirty="0" err="1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ทัปเพิล</a:t>
            </a:r>
            <a:r>
              <a:rPr lang="th-TH" altLang="th-TH" sz="3200" b="1" dirty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ไม่มีความสำคัญ</a:t>
            </a:r>
            <a:r>
              <a:rPr lang="th-TH" altLang="th-TH" sz="3200" b="1" dirty="0" smtClean="0">
                <a:solidFill>
                  <a:schemeClr val="tx2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ใดๆ </a:t>
            </a:r>
            <a:endParaRPr lang="th-TH" altLang="th-TH" sz="3200" b="1" dirty="0">
              <a:solidFill>
                <a:schemeClr val="tx2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985</TotalTime>
  <Words>1202</Words>
  <Application>Microsoft Office PowerPoint</Application>
  <PresentationFormat>นำเสนอทางหน้าจอ (4:3)</PresentationFormat>
  <Paragraphs>215</Paragraphs>
  <Slides>38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Echo</vt:lpstr>
      <vt:lpstr>บทที่ 4</vt:lpstr>
      <vt:lpstr>ฐานข้อมูลเชิงสัมพันธ์</vt:lpstr>
      <vt:lpstr>ฐานข้อมูลเชิงสัมพันธ์</vt:lpstr>
      <vt:lpstr>แสดงความสัมพันธ์ระหว่างรีเลชันพนักงานกับรีเลชันแผนกโดยใช้ค่าในคอลัมน์ รหัสแผนก</vt:lpstr>
      <vt:lpstr>โครงสร้างของฐานข้อมูลเชิงสัมพันธ์</vt:lpstr>
      <vt:lpstr>โครงสร้างของฐานข้อมูลเชิงสัมพันธ์</vt:lpstr>
      <vt:lpstr>ตัวอย่างรีเลชัน แผนก</vt:lpstr>
      <vt:lpstr>ศัพท์เทคนิคต่าง ๆ ที่ใช้ในฐานข้อมูล</vt:lpstr>
      <vt:lpstr>คุณสมบัติของรีเลชัน </vt:lpstr>
      <vt:lpstr>คีย์ (Key)</vt:lpstr>
      <vt:lpstr>คีย์ต่าง ๆ ในฐานข้อมูล</vt:lpstr>
      <vt:lpstr>คีย์ต่าง ๆ ในฐานข้อมูล</vt:lpstr>
      <vt:lpstr>คีย์ต่าง ๆ ในฐานข้อมูล</vt:lpstr>
      <vt:lpstr>คีย์ต่าง ๆ ในฐานข้อมูล</vt:lpstr>
      <vt:lpstr>คีย์ต่าง ๆ ในฐานข้อมูล</vt:lpstr>
      <vt:lpstr>งานนำเสนอ PowerPoint</vt:lpstr>
      <vt:lpstr>กฎความคงสภาพในข้อมูล  (Data Integrity Rule) </vt:lpstr>
      <vt:lpstr>งานนำเสนอ PowerPoint</vt:lpstr>
      <vt:lpstr>การอ้างอิงถึงกันโดยผ่านคีย์นอก Sale_No</vt:lpstr>
      <vt:lpstr>พีชคณิตเชิงสัมพันธ์  (The Relational Algebra)</vt:lpstr>
      <vt:lpstr>Operations</vt:lpstr>
      <vt:lpstr>Operations</vt:lpstr>
      <vt:lpstr>Operations</vt:lpstr>
      <vt:lpstr>Selection  จงแสดงข้อมูลของพนักงานทั้งหมดที่มีเงินเดือนมากกว่า 10,000 บาท</vt:lpstr>
      <vt:lpstr>Projection ( π )       จงแสดงข้อมูลพนักงานทั้งหมดเฉพาะแอตทริบิวต์รหัส, ชื่อ และเงินเดือนจากรีเลชัน EMPLOYEE</vt:lpstr>
      <vt:lpstr>Union ( U ) จงแสดงชื่อจังหวัด ที่ปรากฏอยู่ในสาขาหรือ บ้านเช่า</vt:lpstr>
      <vt:lpstr>Set Difference ( - ) แสดงรายชื่อจังหวัดที่ปรากฏในสาขา  แต่ไม่ปรากฏในบ้านเช่า</vt:lpstr>
      <vt:lpstr>Intersection ( ∩ ) แสดงรายชื่อจังหวัดที่มีอยู่ทั้งในสาขา และบ้านเช่า</vt:lpstr>
      <vt:lpstr>Cartesian Product ( x ) จงหาผลคูณคาร์ทีเซียนระหว่างรีเลชัน CLIENT และรีเลชัน VIEWING ตามแอตทริบิวต์ที่กำหนดในแต่ละรีเลชันดังนี้ CLIENT(clientNo, clientName) และ VIEWING(clientNo, propertyNo, comment)</vt:lpstr>
      <vt:lpstr>งานนำเสนอ PowerPoint</vt:lpstr>
      <vt:lpstr>Join Operation จงแสดงรายชื่อพร้อมคำติชมทั้งหมดของลูกค้าที่ได้แวะเข้ามาเยี่ยมชมบ้านเช่า ด้วยโอเปอเรชัน Natural Join</vt:lpstr>
      <vt:lpstr>Division Operation จงแสดงข้อมูลลูกค้าทั้งหมดที่แวะเข้ามาเยี่ยมชมเฉพาะบ้านเช่าที่มี 3 ห้อง</vt:lpstr>
      <vt:lpstr>แคลคูลัสเชิงสัมพันธ์ (Relational Calculus)</vt:lpstr>
      <vt:lpstr>ตัวอย่างของแคลคูลัสเชิงสัมพันธ์</vt:lpstr>
      <vt:lpstr>กฎ 12 ข้อของ Codd</vt:lpstr>
      <vt:lpstr>กฎ 12 ข้อของ Codd</vt:lpstr>
      <vt:lpstr>กฎ 12 ข้อของ Codd</vt:lpstr>
      <vt:lpstr>กฎ 12 ข้อของ Codd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4</dc:title>
  <dc:creator>wisanp</dc:creator>
  <cp:lastModifiedBy>admin</cp:lastModifiedBy>
  <cp:revision>187</cp:revision>
  <dcterms:created xsi:type="dcterms:W3CDTF">2010-06-28T07:04:52Z</dcterms:created>
  <dcterms:modified xsi:type="dcterms:W3CDTF">2023-07-06T04:39:09Z</dcterms:modified>
</cp:coreProperties>
</file>