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sldIdLst>
    <p:sldId id="256" r:id="rId2"/>
    <p:sldId id="257" r:id="rId3"/>
    <p:sldId id="277" r:id="rId4"/>
    <p:sldId id="278" r:id="rId5"/>
    <p:sldId id="258" r:id="rId6"/>
    <p:sldId id="260" r:id="rId7"/>
    <p:sldId id="261" r:id="rId8"/>
    <p:sldId id="262" r:id="rId9"/>
    <p:sldId id="275" r:id="rId10"/>
    <p:sldId id="263" r:id="rId11"/>
    <p:sldId id="264" r:id="rId12"/>
    <p:sldId id="265" r:id="rId13"/>
    <p:sldId id="268" r:id="rId14"/>
    <p:sldId id="266" r:id="rId15"/>
    <p:sldId id="267" r:id="rId16"/>
    <p:sldId id="269" r:id="rId17"/>
    <p:sldId id="270" r:id="rId18"/>
    <p:sldId id="271" r:id="rId19"/>
    <p:sldId id="272" r:id="rId20"/>
    <p:sldId id="273" r:id="rId21"/>
    <p:sldId id="280" r:id="rId22"/>
    <p:sldId id="274" r:id="rId23"/>
    <p:sldId id="279" r:id="rId24"/>
    <p:sldId id="281" r:id="rId25"/>
    <p:sldId id="285" r:id="rId26"/>
    <p:sldId id="286" r:id="rId27"/>
    <p:sldId id="284" r:id="rId28"/>
    <p:sldId id="282" r:id="rId29"/>
    <p:sldId id="283" r:id="rId30"/>
  </p:sldIdLst>
  <p:sldSz cx="9144000" cy="6858000" type="screen4x3"/>
  <p:notesSz cx="6858000" cy="9144000"/>
  <p:defaultTextStyle>
    <a:defPPr>
      <a:defRPr lang="th-TH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algn="ctr" eaLnBrk="1" hangingPunct="1">
                <a:defRPr/>
              </a:pPr>
              <a:endParaRPr lang="th-TH" altLang="th-TH" sz="2400" b="0" smtClean="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9pPr>
              </a:lstStyle>
              <a:p>
                <a:pPr algn="ctr" eaLnBrk="1" hangingPunct="1">
                  <a:defRPr/>
                </a:pPr>
                <a:endParaRPr lang="th-TH" altLang="th-TH" sz="2400" b="0" smtClean="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9pPr>
              </a:lstStyle>
              <a:p>
                <a:pPr algn="ctr" eaLnBrk="1" hangingPunct="1">
                  <a:defRPr/>
                </a:pPr>
                <a:endParaRPr lang="th-TH" altLang="th-TH" sz="2400" b="0" smtClean="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9pPr>
              </a:lstStyle>
              <a:p>
                <a:pPr algn="ctr" eaLnBrk="1" hangingPunct="1">
                  <a:defRPr/>
                </a:pPr>
                <a:endParaRPr lang="th-TH" altLang="th-TH" sz="2400" b="0" smtClean="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</p:grpSp>
      </p:grpSp>
      <p:sp>
        <p:nvSpPr>
          <p:cNvPr id="13323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th-TH"/>
              <a:t>Click to edit Master title style</a:t>
            </a:r>
          </a:p>
        </p:txBody>
      </p:sp>
      <p:sp>
        <p:nvSpPr>
          <p:cNvPr id="1332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h-TH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207E0-9619-43CE-B7D9-EFC27AD578E9}" type="slidenum">
              <a:rPr lang="en-US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831650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A6496-52FA-46F8-BC6E-7F0C828AD46B}" type="slidenum">
              <a:rPr lang="en-US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899352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5AF29-D73B-448D-A482-58158B672A45}" type="slidenum">
              <a:rPr lang="en-US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780450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20113-4102-4B2F-9175-489669EC22B4}" type="slidenum">
              <a:rPr lang="en-US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43987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532D04-9185-4229-97AC-BAB0F7749925}" type="slidenum">
              <a:rPr lang="en-US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000510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F73D7-833B-4288-853A-A31CBFFEE5A3}" type="slidenum">
              <a:rPr lang="en-US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4203468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1767A-5426-4B56-BCC2-E1F316E85765}" type="slidenum">
              <a:rPr lang="en-US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157243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26E41-DA0E-4750-BCD5-65D2028CEDD8}" type="slidenum">
              <a:rPr lang="en-US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636771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6CC0F-0D42-4A1F-8D0D-4A4BFA3B35A8}" type="slidenum">
              <a:rPr lang="en-US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342482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6B080-B9DA-4899-95DF-4888683E2FC9}" type="slidenum">
              <a:rPr lang="en-US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935800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995E8-8CA7-4377-9715-3E17FBBC61EA}" type="slidenum">
              <a:rPr lang="en-US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910754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algn="ctr" eaLnBrk="1" hangingPunct="1">
                <a:defRPr/>
              </a:pPr>
              <a:endParaRPr lang="th-TH" altLang="th-TH" sz="2400" b="0" smtClean="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9pPr>
              </a:lstStyle>
              <a:p>
                <a:pPr algn="ctr" eaLnBrk="1" hangingPunct="1">
                  <a:defRPr/>
                </a:pPr>
                <a:endParaRPr lang="th-TH" altLang="th-TH" sz="2400" b="0" smtClean="0">
                  <a:latin typeface="Times New Roman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th-TH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th-TH" smtClean="0"/>
              <a:t>Click to edit Master text styles</a:t>
            </a:r>
          </a:p>
          <a:p>
            <a:pPr lvl="1"/>
            <a:r>
              <a:rPr lang="th-TH" altLang="th-TH" smtClean="0"/>
              <a:t>Second level</a:t>
            </a:r>
          </a:p>
          <a:p>
            <a:pPr lvl="2"/>
            <a:r>
              <a:rPr lang="th-TH" altLang="th-TH" smtClean="0"/>
              <a:t>Third level</a:t>
            </a:r>
          </a:p>
          <a:p>
            <a:pPr lvl="3"/>
            <a:r>
              <a:rPr lang="th-TH" altLang="th-TH" smtClean="0"/>
              <a:t>Fourth level</a:t>
            </a:r>
          </a:p>
          <a:p>
            <a:pPr lvl="4"/>
            <a:r>
              <a:rPr lang="th-TH" altLang="th-TH" smtClean="0"/>
              <a:t>Fifth level</a:t>
            </a: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229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/>
            </a:lvl1pPr>
          </a:lstStyle>
          <a:p>
            <a:pPr>
              <a:defRPr/>
            </a:pPr>
            <a:fld id="{E9ECF232-057B-4813-A022-DAAB2068B948}" type="slidenum">
              <a:rPr lang="en-US" altLang="th-TH"/>
              <a:pPr>
                <a:defRPr/>
              </a:pPr>
              <a:t>‹#›</a:t>
            </a:fld>
            <a:endParaRPr lang="th-TH" altLang="th-TH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ngsana New" pitchFamily="18" charset="-34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ngsana New" pitchFamily="18" charset="-34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ngsana New" pitchFamily="18" charset="-34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ngsana New" pitchFamily="18" charset="-34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ngsana New" pitchFamily="18" charset="-34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ngsana New" pitchFamily="18" charset="-34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ngsana New" pitchFamily="18" charset="-34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7813" y="1143000"/>
            <a:ext cx="6629400" cy="2209800"/>
          </a:xfrm>
        </p:spPr>
        <p:txBody>
          <a:bodyPr/>
          <a:lstStyle/>
          <a:p>
            <a:pPr algn="ctr" eaLnBrk="1" hangingPunct="1"/>
            <a:r>
              <a:rPr lang="th-TH" altLang="th-TH" sz="6000" b="1" dirty="0" smtClean="0"/>
              <a:t>บทที่ 3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th-TH" altLang="th-TH" sz="4400" b="1" dirty="0" smtClean="0"/>
              <a:t>แบบจำลองข้อมูล</a:t>
            </a:r>
            <a:r>
              <a:rPr lang="th-TH" altLang="th-TH" sz="3600" b="1" dirty="0" smtClean="0"/>
              <a:t/>
            </a:r>
            <a:br>
              <a:rPr lang="th-TH" altLang="th-TH" sz="3600" b="1" dirty="0" smtClean="0"/>
            </a:br>
            <a:r>
              <a:rPr lang="en-US" altLang="th-TH" sz="3600" b="1" dirty="0" smtClean="0"/>
              <a:t>(Data Models)</a:t>
            </a:r>
            <a:endParaRPr lang="th-TH" altLang="th-TH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altLang="th-TH" b="1" dirty="0" smtClean="0">
                <a:solidFill>
                  <a:srgbClr val="660066"/>
                </a:solidFill>
              </a:rPr>
              <a:t>ข้อดีของแบบจำลองฐานข้อมูลลำดับชั้น </a:t>
            </a:r>
            <a:endParaRPr lang="th-TH" altLang="th-TH" sz="3400" b="1" dirty="0" smtClean="0">
              <a:solidFill>
                <a:srgbClr val="660066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827213"/>
            <a:ext cx="7640637" cy="4114800"/>
          </a:xfrm>
        </p:spPr>
        <p:txBody>
          <a:bodyPr/>
          <a:lstStyle/>
          <a:p>
            <a:pPr eaLnBrk="1" hangingPunct="1"/>
            <a:r>
              <a:rPr lang="th-TH" altLang="th-TH" sz="3200" b="1" dirty="0" smtClean="0"/>
              <a:t>มีรูปแบบโครงสร้างที่เข้าใจง่าย คล้ายต้นไม้</a:t>
            </a:r>
          </a:p>
          <a:p>
            <a:pPr eaLnBrk="1" hangingPunct="1"/>
            <a:r>
              <a:rPr lang="th-TH" altLang="th-TH" sz="3200" b="1" dirty="0" smtClean="0"/>
              <a:t>มีโครงสร้างที่ซับซ้อนน้อยที่สุด เหมาะกับความสัมพันธ์แบบ </a:t>
            </a:r>
            <a:r>
              <a:rPr lang="en-US" altLang="th-TH" sz="3200" b="1" dirty="0" smtClean="0"/>
              <a:t/>
            </a:r>
            <a:br>
              <a:rPr lang="en-US" altLang="th-TH" sz="3200" b="1" dirty="0" smtClean="0"/>
            </a:br>
            <a:r>
              <a:rPr lang="en-US" altLang="th-TH" sz="3200" b="1" dirty="0" smtClean="0"/>
              <a:t>one-to-one </a:t>
            </a:r>
            <a:r>
              <a:rPr lang="th-TH" altLang="th-TH" sz="3200" b="1" dirty="0" smtClean="0"/>
              <a:t>หรือ </a:t>
            </a:r>
            <a:r>
              <a:rPr lang="en-US" altLang="th-TH" sz="3200" b="1" dirty="0" smtClean="0"/>
              <a:t>one-to-many</a:t>
            </a:r>
          </a:p>
          <a:p>
            <a:pPr eaLnBrk="1" hangingPunct="1"/>
            <a:r>
              <a:rPr lang="th-TH" altLang="th-TH" sz="3200" b="1" dirty="0" smtClean="0"/>
              <a:t>ป้องกันความปลอดภัยในข้อมูลที่ดี เนื่องจากต้องอ่านข้อมูลที่เป็น</a:t>
            </a:r>
            <a:br>
              <a:rPr lang="th-TH" altLang="th-TH" sz="3200" b="1" dirty="0" smtClean="0"/>
            </a:br>
            <a:r>
              <a:rPr lang="th-TH" altLang="th-TH" sz="3200" b="1" dirty="0" smtClean="0"/>
              <a:t>ต้นกำเนิดก่อน</a:t>
            </a:r>
          </a:p>
          <a:p>
            <a:pPr eaLnBrk="1" hangingPunct="1"/>
            <a:r>
              <a:rPr lang="th-TH" altLang="th-TH" sz="3200" b="1" dirty="0" smtClean="0"/>
              <a:t>เหมาะกับข้อมูลที่มีการเรียงลำดับแบบต่อเนื่อง</a:t>
            </a:r>
            <a:endParaRPr lang="th-TH" altLang="th-TH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altLang="th-TH" b="1" dirty="0" smtClean="0">
                <a:solidFill>
                  <a:srgbClr val="660066"/>
                </a:solidFill>
              </a:rPr>
              <a:t>ข้อเสียของแบบจำลองฐานข้อมูลลำดับชั้น </a:t>
            </a:r>
            <a:endParaRPr lang="th-TH" altLang="th-TH" sz="3400" b="1" dirty="0" smtClean="0">
              <a:solidFill>
                <a:srgbClr val="660066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556792"/>
            <a:ext cx="8136904" cy="5184576"/>
          </a:xfrm>
        </p:spPr>
        <p:txBody>
          <a:bodyPr/>
          <a:lstStyle/>
          <a:p>
            <a:pPr eaLnBrk="1" hangingPunct="1"/>
            <a:r>
              <a:rPr lang="th-TH" altLang="th-TH" sz="2500" b="1" dirty="0" smtClean="0"/>
              <a:t>ยากต่อการพัฒนา เพราะต้องเข้าใจโครงสร้างทางกายภาพของข้อมูลที่จัดเก็บอยู่ภายในฐานข้อมูล</a:t>
            </a:r>
          </a:p>
          <a:p>
            <a:pPr eaLnBrk="1" hangingPunct="1"/>
            <a:r>
              <a:rPr lang="th-TH" altLang="th-TH" sz="2500" b="1" dirty="0" smtClean="0"/>
              <a:t>ข้อจำกัดของการนำไปใช้ เพราะไม่รองรับความสัมพันธ์แบบ  </a:t>
            </a:r>
            <a:r>
              <a:rPr lang="en-US" altLang="th-TH" sz="2500" b="1" dirty="0" smtClean="0"/>
              <a:t>many-to-many</a:t>
            </a:r>
          </a:p>
          <a:p>
            <a:pPr eaLnBrk="1" hangingPunct="1"/>
            <a:r>
              <a:rPr lang="th-TH" altLang="th-TH" sz="2500" b="1" dirty="0" smtClean="0"/>
              <a:t>เมื่อมีการเปลี่ยนแปลงโครงสร้าง </a:t>
            </a:r>
            <a:r>
              <a:rPr lang="th-TH" altLang="th-TH" sz="2500" b="1" dirty="0" err="1" smtClean="0"/>
              <a:t>แอปพลิเค</a:t>
            </a:r>
            <a:r>
              <a:rPr lang="th-TH" altLang="th-TH" sz="2500" b="1" dirty="0" smtClean="0"/>
              <a:t>ชันโปรแกรมทั้งหมดต้องเปลี่ยนแปลงตาม เนื่องจากขาดอิสระในโครงสร้าง</a:t>
            </a:r>
          </a:p>
          <a:p>
            <a:pPr eaLnBrk="1" hangingPunct="1"/>
            <a:r>
              <a:rPr lang="th-TH" altLang="th-TH" sz="2500" b="1" dirty="0" smtClean="0"/>
              <a:t>ในการเรียกใช้ข้อมูลต้องเริ่มต้นจาก </a:t>
            </a:r>
            <a:r>
              <a:rPr lang="en-US" altLang="th-TH" sz="2500" b="1" dirty="0" smtClean="0"/>
              <a:t>Root </a:t>
            </a:r>
            <a:r>
              <a:rPr lang="th-TH" altLang="th-TH" sz="2500" b="1" dirty="0" smtClean="0"/>
              <a:t>ก่อนเสมอ ทำให้เสียเวลา</a:t>
            </a:r>
          </a:p>
          <a:p>
            <a:pPr eaLnBrk="1" hangingPunct="1"/>
            <a:r>
              <a:rPr lang="th-TH" altLang="th-TH" sz="2500" b="1" dirty="0" smtClean="0"/>
              <a:t>ไม่มีภาษาที่ใช้สำหรับจัดการข้อมูล (</a:t>
            </a:r>
            <a:r>
              <a:rPr lang="en-US" altLang="th-TH" sz="2500" b="1" dirty="0" smtClean="0"/>
              <a:t>DML) </a:t>
            </a:r>
            <a:r>
              <a:rPr lang="th-TH" altLang="th-TH" sz="2500" b="1" dirty="0" smtClean="0"/>
              <a:t>ใน </a:t>
            </a:r>
            <a:r>
              <a:rPr lang="en-US" altLang="th-TH" sz="2500" b="1" dirty="0" smtClean="0"/>
              <a:t>DBMS</a:t>
            </a:r>
            <a:endParaRPr lang="th-TH" altLang="th-TH" sz="2500" b="1" dirty="0" smtClean="0"/>
          </a:p>
          <a:p>
            <a:pPr eaLnBrk="1" hangingPunct="1"/>
            <a:r>
              <a:rPr lang="th-TH" altLang="th-TH" sz="2500" b="1" dirty="0" smtClean="0"/>
              <a:t>ขาดมาตรฐานรองรับที่ชัดเจน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altLang="th-TH" b="1" dirty="0" smtClean="0">
                <a:solidFill>
                  <a:srgbClr val="660066"/>
                </a:solidFill>
              </a:rPr>
              <a:t>แบบจำลองฐานข้อมูลเครือข่าย</a:t>
            </a:r>
            <a:br>
              <a:rPr lang="th-TH" altLang="th-TH" b="1" dirty="0" smtClean="0">
                <a:solidFill>
                  <a:srgbClr val="660066"/>
                </a:solidFill>
              </a:rPr>
            </a:br>
            <a:r>
              <a:rPr lang="en-US" altLang="th-TH" sz="3400" b="1" dirty="0" smtClean="0">
                <a:solidFill>
                  <a:srgbClr val="660066"/>
                </a:solidFill>
              </a:rPr>
              <a:t>(Network Database Model)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628800"/>
            <a:ext cx="7920880" cy="496855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th-TH" sz="3200" b="1" dirty="0" smtClean="0"/>
              <a:t>	</a:t>
            </a:r>
            <a:r>
              <a:rPr lang="th-TH" altLang="th-TH" sz="3200" b="1" dirty="0" smtClean="0"/>
              <a:t>	คล้ายแบบจำลองแบบลำดับชั้น แต่ ๆ ละ</a:t>
            </a:r>
            <a:r>
              <a:rPr lang="th-TH" altLang="th-TH" sz="3200" b="1" dirty="0" err="1" smtClean="0"/>
              <a:t>โหนด</a:t>
            </a:r>
            <a:r>
              <a:rPr lang="th-TH" altLang="th-TH" sz="3200" b="1" dirty="0" smtClean="0"/>
              <a:t>สามารถมีความสัมพันธ์กับ</a:t>
            </a:r>
            <a:r>
              <a:rPr lang="th-TH" altLang="th-TH" sz="3200" b="1" dirty="0" err="1" smtClean="0"/>
              <a:t>โหนด</a:t>
            </a:r>
            <a:r>
              <a:rPr lang="th-TH" altLang="th-TH" sz="3200" b="1" dirty="0" smtClean="0"/>
              <a:t>อื่นได้หลาย</a:t>
            </a:r>
            <a:r>
              <a:rPr lang="th-TH" altLang="th-TH" sz="3200" b="1" dirty="0" err="1" smtClean="0"/>
              <a:t>โหนด</a:t>
            </a:r>
            <a:endParaRPr lang="th-TH" altLang="th-TH" sz="3200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th-TH" altLang="th-TH" sz="3200" b="1" dirty="0" smtClean="0"/>
              <a:t>		ความสัมพันธ์ของข้อมูลจะเรียกว่าเซต</a:t>
            </a:r>
            <a:r>
              <a:rPr lang="th-TH" altLang="th-TH" sz="2400" b="1" dirty="0" smtClean="0"/>
              <a:t>(</a:t>
            </a:r>
            <a:r>
              <a:rPr lang="en-US" altLang="th-TH" sz="2400" b="1" dirty="0" smtClean="0"/>
              <a:t>set)</a:t>
            </a:r>
            <a:r>
              <a:rPr lang="en-US" altLang="th-TH" sz="3200" b="1" dirty="0" smtClean="0"/>
              <a:t> </a:t>
            </a:r>
            <a:r>
              <a:rPr lang="th-TH" altLang="th-TH" sz="3200" b="1" dirty="0" smtClean="0"/>
              <a:t>แต่ละเซตจะประกอบไป</a:t>
            </a:r>
            <a:r>
              <a:rPr lang="th-TH" altLang="th-TH" sz="3200" b="1" dirty="0" err="1" smtClean="0"/>
              <a:t>ด้วยเร</a:t>
            </a:r>
            <a:r>
              <a:rPr lang="th-TH" altLang="th-TH" sz="3200" b="1" dirty="0" smtClean="0"/>
              <a:t>คอร์ด 2 ชนิดด้วยกัน คือ </a:t>
            </a:r>
            <a:r>
              <a:rPr lang="en-US" altLang="th-TH" sz="2400" b="1" dirty="0" smtClean="0"/>
              <a:t>Owner Record</a:t>
            </a:r>
            <a:r>
              <a:rPr lang="en-US" altLang="th-TH" sz="3200" b="1" dirty="0" smtClean="0"/>
              <a:t> </a:t>
            </a:r>
            <a:r>
              <a:rPr lang="th-TH" altLang="th-TH" sz="3200" b="1" dirty="0" smtClean="0"/>
              <a:t>(</a:t>
            </a:r>
            <a:r>
              <a:rPr lang="th-TH" altLang="th-TH" sz="3200" b="1" dirty="0" err="1" smtClean="0"/>
              <a:t>โหนด</a:t>
            </a:r>
            <a:r>
              <a:rPr lang="th-TH" altLang="th-TH" sz="3200" b="1" dirty="0" smtClean="0"/>
              <a:t>พ่อ) และ </a:t>
            </a:r>
            <a:r>
              <a:rPr lang="en-US" altLang="th-TH" sz="2400" b="1" dirty="0" smtClean="0"/>
              <a:t>Member Record</a:t>
            </a:r>
            <a:r>
              <a:rPr lang="en-US" altLang="th-TH" sz="3200" b="1" dirty="0" smtClean="0"/>
              <a:t> </a:t>
            </a:r>
            <a:r>
              <a:rPr lang="th-TH" altLang="th-TH" sz="3200" b="1" dirty="0" smtClean="0"/>
              <a:t>(</a:t>
            </a:r>
            <a:r>
              <a:rPr lang="th-TH" altLang="th-TH" sz="3200" b="1" dirty="0" err="1" smtClean="0"/>
              <a:t>โหนด</a:t>
            </a:r>
            <a:r>
              <a:rPr lang="th-TH" altLang="th-TH" sz="3200" b="1" dirty="0" smtClean="0"/>
              <a:t>ลูก)  โดยจะใช้</a:t>
            </a:r>
            <a:br>
              <a:rPr lang="th-TH" altLang="th-TH" sz="3200" b="1" dirty="0" smtClean="0"/>
            </a:br>
            <a:r>
              <a:rPr lang="th-TH" altLang="th-TH" sz="3200" b="1" dirty="0" err="1" smtClean="0"/>
              <a:t>พอยน์เตอร์</a:t>
            </a:r>
            <a:r>
              <a:rPr lang="th-TH" altLang="th-TH" sz="3200" b="1" dirty="0" smtClean="0"/>
              <a:t>โยงความสัมพันธ์</a:t>
            </a:r>
            <a:r>
              <a:rPr lang="th-TH" altLang="th-TH" sz="3200" b="1" dirty="0" err="1" smtClean="0"/>
              <a:t>ระหว่างเร</a:t>
            </a:r>
            <a:r>
              <a:rPr lang="th-TH" altLang="th-TH" sz="3200" b="1" dirty="0" smtClean="0"/>
              <a:t>คอร์ด สนับสนุนความสัมพันธ์แบบ </a:t>
            </a:r>
            <a:r>
              <a:rPr lang="en-US" altLang="th-TH" sz="2400" b="1" dirty="0" smtClean="0"/>
              <a:t>many-to-many</a:t>
            </a:r>
            <a:endParaRPr lang="en-US" altLang="th-TH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357188"/>
            <a:ext cx="7772400" cy="847725"/>
          </a:xfrm>
        </p:spPr>
        <p:txBody>
          <a:bodyPr/>
          <a:lstStyle/>
          <a:p>
            <a:pPr algn="ctr" eaLnBrk="1" hangingPunct="1"/>
            <a:r>
              <a:rPr lang="th-TH" altLang="th-TH" sz="3600" b="1" dirty="0" smtClean="0"/>
              <a:t>แบบจำลองฐานข้อมูลเครือข่าย</a:t>
            </a:r>
          </a:p>
        </p:txBody>
      </p:sp>
      <p:pic>
        <p:nvPicPr>
          <p:cNvPr id="13357" name="Picture 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2500313"/>
            <a:ext cx="6861175" cy="1585912"/>
          </a:xfrm>
          <a:prstGeom prst="rect">
            <a:avLst/>
          </a:prstGeom>
          <a:noFill/>
          <a:ln w="9525">
            <a:solidFill>
              <a:schemeClr val="bg2">
                <a:lumMod val="75000"/>
                <a:lumOff val="25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46" name="TextBox 45"/>
          <p:cNvSpPr txBox="1"/>
          <p:nvPr/>
        </p:nvSpPr>
        <p:spPr>
          <a:xfrm>
            <a:off x="7596188" y="2571750"/>
            <a:ext cx="1357312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h-TH" dirty="0" err="1"/>
              <a:t>เร</a:t>
            </a:r>
            <a:r>
              <a:rPr lang="th-TH" dirty="0"/>
              <a:t>คอร์ดร้านค้า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572375" y="3643313"/>
            <a:ext cx="1357313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h-TH" dirty="0" err="1"/>
              <a:t>เร</a:t>
            </a:r>
            <a:r>
              <a:rPr lang="th-TH" dirty="0"/>
              <a:t>คอร์ดสินค้า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altLang="th-TH" b="1" dirty="0" smtClean="0">
                <a:solidFill>
                  <a:srgbClr val="660066"/>
                </a:solidFill>
              </a:rPr>
              <a:t>ข้อดีของ</a:t>
            </a:r>
            <a:r>
              <a:rPr lang="th-TH" altLang="th-TH" b="1" dirty="0" smtClean="0">
                <a:solidFill>
                  <a:srgbClr val="660066"/>
                </a:solidFill>
              </a:rPr>
              <a:t>แบบจำลองฐานข้อมูล</a:t>
            </a:r>
            <a:r>
              <a:rPr lang="th-TH" altLang="th-TH" b="1" dirty="0" smtClean="0">
                <a:solidFill>
                  <a:srgbClr val="660066"/>
                </a:solidFill>
              </a:rPr>
              <a:t>เครือข่าย</a:t>
            </a:r>
            <a:endParaRPr lang="en-US" altLang="th-TH" sz="3400" b="1" dirty="0" smtClean="0">
              <a:solidFill>
                <a:srgbClr val="660066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628800"/>
            <a:ext cx="8064896" cy="5184576"/>
          </a:xfrm>
        </p:spPr>
        <p:txBody>
          <a:bodyPr/>
          <a:lstStyle/>
          <a:p>
            <a:pPr eaLnBrk="1" hangingPunct="1"/>
            <a:r>
              <a:rPr lang="th-TH" altLang="th-TH" sz="3200" b="1" dirty="0" smtClean="0"/>
              <a:t>มีหลักการที่ง่ายใกล้เคียงแบบจำลองแบบลำดับชั้น</a:t>
            </a:r>
          </a:p>
          <a:p>
            <a:pPr eaLnBrk="1" hangingPunct="1"/>
            <a:r>
              <a:rPr lang="th-TH" altLang="th-TH" sz="3200" b="1" dirty="0" smtClean="0"/>
              <a:t>สนับสนุนความสัมพันธ์ทั้งแบบ </a:t>
            </a:r>
            <a:r>
              <a:rPr lang="en-US" altLang="th-TH" sz="2400" b="1" dirty="0" smtClean="0"/>
              <a:t>one-to-one</a:t>
            </a:r>
            <a:r>
              <a:rPr lang="en-US" altLang="th-TH" sz="3200" b="1" dirty="0" smtClean="0"/>
              <a:t/>
            </a:r>
            <a:br>
              <a:rPr lang="en-US" altLang="th-TH" sz="3200" b="1" dirty="0" smtClean="0"/>
            </a:br>
            <a:r>
              <a:rPr lang="en-US" altLang="th-TH" sz="2400" b="1" dirty="0" smtClean="0"/>
              <a:t>one-to-many </a:t>
            </a:r>
            <a:r>
              <a:rPr lang="th-TH" altLang="th-TH" sz="3200" b="1" dirty="0" smtClean="0"/>
              <a:t>และ</a:t>
            </a:r>
            <a:r>
              <a:rPr lang="th-TH" altLang="th-TH" sz="2400" b="1" dirty="0" smtClean="0"/>
              <a:t> </a:t>
            </a:r>
            <a:r>
              <a:rPr lang="en-US" altLang="th-TH" sz="2400" b="1" dirty="0" smtClean="0"/>
              <a:t>many-to-many</a:t>
            </a:r>
          </a:p>
          <a:p>
            <a:pPr eaLnBrk="1" hangingPunct="1"/>
            <a:r>
              <a:rPr lang="th-TH" altLang="th-TH" sz="3200" b="1" dirty="0" smtClean="0"/>
              <a:t>การเข้าถึงข้อมูลมีความ</a:t>
            </a:r>
            <a:r>
              <a:rPr lang="th-TH" altLang="th-TH" sz="3200" b="1" dirty="0" err="1" smtClean="0"/>
              <a:t>ยีด</a:t>
            </a:r>
            <a:r>
              <a:rPr lang="th-TH" altLang="th-TH" sz="3200" b="1" dirty="0" smtClean="0"/>
              <a:t>หยุ่นสูงกว่าแบบลำดับชั้น</a:t>
            </a:r>
          </a:p>
          <a:p>
            <a:pPr eaLnBrk="1" hangingPunct="1"/>
            <a:r>
              <a:rPr lang="th-TH" altLang="th-TH" sz="3200" b="1" dirty="0" smtClean="0"/>
              <a:t>ความสัมพันธ์แบบ </a:t>
            </a:r>
            <a:r>
              <a:rPr lang="en-US" altLang="th-TH" sz="2400" b="1" dirty="0" smtClean="0"/>
              <a:t>Owner/Member Relationship</a:t>
            </a:r>
            <a:r>
              <a:rPr lang="en-US" altLang="th-TH" sz="3200" b="1" dirty="0" smtClean="0"/>
              <a:t> </a:t>
            </a:r>
            <a:r>
              <a:rPr lang="th-TH" altLang="th-TH" sz="3200" b="1" dirty="0" smtClean="0"/>
              <a:t/>
            </a:r>
            <a:br>
              <a:rPr lang="th-TH" altLang="th-TH" sz="3200" b="1" dirty="0" smtClean="0"/>
            </a:br>
            <a:r>
              <a:rPr lang="th-TH" altLang="th-TH" sz="3200" b="1" dirty="0" smtClean="0"/>
              <a:t>ทำให้ข้อมูลมีความคงสภาพที่ดี</a:t>
            </a:r>
          </a:p>
          <a:p>
            <a:pPr eaLnBrk="1" hangingPunct="1"/>
            <a:r>
              <a:rPr lang="th-TH" altLang="th-TH" sz="3200" b="1" dirty="0" smtClean="0"/>
              <a:t>มีภาษานิยามข้อมูล </a:t>
            </a:r>
            <a:r>
              <a:rPr lang="th-TH" altLang="th-TH" sz="2400" b="1" dirty="0" smtClean="0"/>
              <a:t>(</a:t>
            </a:r>
            <a:r>
              <a:rPr lang="en-US" altLang="th-TH" sz="2400" b="1" dirty="0" smtClean="0"/>
              <a:t>DDL)</a:t>
            </a:r>
            <a:r>
              <a:rPr lang="en-US" altLang="th-TH" sz="3200" b="1" dirty="0" smtClean="0"/>
              <a:t> </a:t>
            </a:r>
            <a:r>
              <a:rPr lang="th-TH" altLang="th-TH" sz="3200" b="1" dirty="0" smtClean="0"/>
              <a:t>และภาษาจัดการข้อมูล </a:t>
            </a:r>
            <a:r>
              <a:rPr lang="en-US" altLang="th-TH" sz="2400" b="1" dirty="0" smtClean="0"/>
              <a:t>(DML)</a:t>
            </a:r>
            <a:br>
              <a:rPr lang="en-US" altLang="th-TH" sz="2400" b="1" dirty="0" smtClean="0"/>
            </a:br>
            <a:r>
              <a:rPr lang="en-US" altLang="th-TH" sz="3200" b="1" dirty="0" smtClean="0"/>
              <a:t> </a:t>
            </a:r>
            <a:r>
              <a:rPr lang="th-TH" altLang="th-TH" sz="3200" b="1" dirty="0" smtClean="0"/>
              <a:t>ใน </a:t>
            </a:r>
            <a:r>
              <a:rPr lang="en-US" altLang="th-TH" sz="2400" b="1" dirty="0" smtClean="0"/>
              <a:t>DBMS</a:t>
            </a:r>
          </a:p>
          <a:p>
            <a:pPr eaLnBrk="1" hangingPunct="1"/>
            <a:r>
              <a:rPr lang="th-TH" altLang="th-TH" sz="3200" b="1" dirty="0" smtClean="0"/>
              <a:t>มีมาตรฐานเมื่อนำไปปฏิบัติจริง</a:t>
            </a:r>
            <a:endParaRPr lang="en-US" altLang="th-TH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altLang="th-TH" b="1" dirty="0" smtClean="0">
                <a:solidFill>
                  <a:srgbClr val="660066"/>
                </a:solidFill>
              </a:rPr>
              <a:t>ข้อเสียของ</a:t>
            </a:r>
            <a:r>
              <a:rPr lang="th-TH" altLang="th-TH" b="1" dirty="0" smtClean="0">
                <a:solidFill>
                  <a:srgbClr val="660066"/>
                </a:solidFill>
              </a:rPr>
              <a:t>แบบจำลองฐานข้อมูล</a:t>
            </a:r>
            <a:r>
              <a:rPr lang="th-TH" altLang="th-TH" b="1" dirty="0" smtClean="0">
                <a:solidFill>
                  <a:srgbClr val="660066"/>
                </a:solidFill>
              </a:rPr>
              <a:t>เครือข่าย</a:t>
            </a:r>
            <a:endParaRPr lang="en-US" altLang="th-TH" sz="3400" b="1" dirty="0" smtClean="0">
              <a:solidFill>
                <a:srgbClr val="660066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1700808"/>
            <a:ext cx="7567612" cy="4697412"/>
          </a:xfrm>
        </p:spPr>
        <p:txBody>
          <a:bodyPr/>
          <a:lstStyle/>
          <a:p>
            <a:pPr eaLnBrk="1" hangingPunct="1"/>
            <a:r>
              <a:rPr lang="th-TH" altLang="th-TH" sz="3200" b="1" dirty="0" smtClean="0"/>
              <a:t>ระบบโดยรวมยังมีความซับซ้อน มีข้อจำกัดด้านประสิทธิภาพ</a:t>
            </a:r>
          </a:p>
          <a:p>
            <a:pPr eaLnBrk="1" hangingPunct="1"/>
            <a:r>
              <a:rPr lang="th-TH" altLang="th-TH" sz="3200" b="1" dirty="0" smtClean="0"/>
              <a:t>ยากต่อการนำไปใช้ ทั้งในด้านการพัฒนาแอป</a:t>
            </a:r>
            <a:r>
              <a:rPr lang="th-TH" altLang="th-TH" sz="3200" b="1" dirty="0" err="1" smtClean="0"/>
              <a:t>พลิเค</a:t>
            </a:r>
            <a:r>
              <a:rPr lang="th-TH" altLang="th-TH" sz="3200" b="1" dirty="0" smtClean="0"/>
              <a:t>ชันและการจัดการ</a:t>
            </a:r>
          </a:p>
          <a:p>
            <a:pPr eaLnBrk="1" hangingPunct="1"/>
            <a:r>
              <a:rPr lang="th-TH" altLang="th-TH" sz="3200" b="1" dirty="0" smtClean="0"/>
              <a:t>หากโครงสร้างมีการเปลี่ยนแปลง แอป</a:t>
            </a:r>
            <a:r>
              <a:rPr lang="th-TH" altLang="th-TH" sz="3200" b="1" dirty="0" err="1" smtClean="0"/>
              <a:t>พลิเค</a:t>
            </a:r>
            <a:r>
              <a:rPr lang="th-TH" altLang="th-TH" sz="3200" b="1" dirty="0" smtClean="0"/>
              <a:t>ชันโปรแกรมทั้งหมดต้องเปลี่ยนตาม เนื่องจากขาดอิสระในโครงสร้าง</a:t>
            </a:r>
            <a:endParaRPr lang="en-US" altLang="th-TH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altLang="th-TH" b="1" dirty="0" smtClean="0">
                <a:solidFill>
                  <a:srgbClr val="660066"/>
                </a:solidFill>
              </a:rPr>
              <a:t>แบบจำลองฐานข้อมูลเชิงสัมพันธ์</a:t>
            </a:r>
            <a:br>
              <a:rPr lang="th-TH" altLang="th-TH" b="1" dirty="0" smtClean="0">
                <a:solidFill>
                  <a:srgbClr val="660066"/>
                </a:solidFill>
              </a:rPr>
            </a:br>
            <a:r>
              <a:rPr lang="en-US" altLang="th-TH" sz="3400" b="1" dirty="0" smtClean="0">
                <a:solidFill>
                  <a:srgbClr val="660066"/>
                </a:solidFill>
              </a:rPr>
              <a:t>(Relational Database Model)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772816"/>
            <a:ext cx="7313613" cy="4258816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th-TH" sz="3200" b="1" dirty="0" smtClean="0"/>
              <a:t>	</a:t>
            </a:r>
            <a:r>
              <a:rPr lang="th-TH" altLang="th-TH" sz="3200" b="1" dirty="0" smtClean="0"/>
              <a:t>	นำเสนอมุมมองข้อมูลในลักษณะของตาราง </a:t>
            </a:r>
            <a:r>
              <a:rPr lang="th-TH" altLang="th-TH" sz="2400" b="1" dirty="0" smtClean="0"/>
              <a:t>(</a:t>
            </a:r>
            <a:r>
              <a:rPr lang="en-US" altLang="th-TH" sz="2400" b="1" dirty="0" smtClean="0"/>
              <a:t>table)</a:t>
            </a:r>
            <a:r>
              <a:rPr lang="en-US" altLang="th-TH" sz="3200" b="1" dirty="0" smtClean="0"/>
              <a:t> </a:t>
            </a:r>
            <a:endParaRPr lang="th-TH" altLang="th-TH" sz="3200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th-TH" altLang="th-TH" sz="3200" b="1" dirty="0"/>
              <a:t> </a:t>
            </a:r>
            <a:r>
              <a:rPr lang="th-TH" altLang="th-TH" sz="3200" b="1" dirty="0" smtClean="0"/>
              <a:t>    2 มิติ โดยตารางจะประกอบไปด้วยแถวและคอลัมน์ ข้อมูลที่จัดเก็บอยู่ในตาราง สามารถเชื่อมโยงความสัมพันธ์กับตารางอื่นได้ทั้งแบบ  </a:t>
            </a:r>
            <a:r>
              <a:rPr lang="en-US" altLang="th-TH" sz="2400" b="1" dirty="0" smtClean="0"/>
              <a:t>one-to-one, one-to-many</a:t>
            </a:r>
            <a:r>
              <a:rPr lang="en-US" altLang="th-TH" sz="3200" b="1" dirty="0" smtClean="0"/>
              <a:t> </a:t>
            </a:r>
            <a:r>
              <a:rPr lang="th-TH" altLang="th-TH" sz="3200" b="1" dirty="0" smtClean="0"/>
              <a:t>และ </a:t>
            </a:r>
            <a:r>
              <a:rPr lang="en-US" altLang="th-TH" sz="3200" b="1" dirty="0" smtClean="0"/>
              <a:t/>
            </a:r>
            <a:br>
              <a:rPr lang="en-US" altLang="th-TH" sz="3200" b="1" dirty="0" smtClean="0"/>
            </a:br>
            <a:r>
              <a:rPr lang="en-US" altLang="th-TH" sz="2400" b="1" dirty="0" smtClean="0"/>
              <a:t>many-to-many</a:t>
            </a:r>
            <a:r>
              <a:rPr lang="th-TH" altLang="th-TH" sz="2400" b="1" dirty="0" smtClean="0"/>
              <a:t> </a:t>
            </a:r>
            <a:r>
              <a:rPr lang="th-TH" altLang="th-TH" sz="3200" b="1" dirty="0" smtClean="0"/>
              <a:t>โดยจะใช้คีย์ในการอ้างอิงตารางที่เกี่ยวข้อง ปัจจุบันนิยมใช้กันมากที่สุด</a:t>
            </a:r>
            <a:endParaRPr lang="en-US" altLang="th-TH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836712"/>
            <a:ext cx="2193925" cy="534987"/>
          </a:xfrm>
        </p:spPr>
        <p:txBody>
          <a:bodyPr/>
          <a:lstStyle/>
          <a:p>
            <a:pPr eaLnBrk="1" hangingPunct="1"/>
            <a:r>
              <a:rPr lang="th-TH" altLang="th-TH" sz="3600" b="1" dirty="0" smtClean="0"/>
              <a:t>พนักงาน</a:t>
            </a:r>
            <a:endParaRPr lang="en-US" altLang="th-TH" sz="3600" b="1" dirty="0" smtClean="0"/>
          </a:p>
        </p:txBody>
      </p:sp>
      <p:graphicFrame>
        <p:nvGraphicFramePr>
          <p:cNvPr id="29699" name="Group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89536626"/>
              </p:ext>
            </p:extLst>
          </p:nvPr>
        </p:nvGraphicFramePr>
        <p:xfrm>
          <a:off x="2771775" y="4509120"/>
          <a:ext cx="6081713" cy="2072640"/>
        </p:xfrm>
        <a:graphic>
          <a:graphicData uri="http://schemas.openxmlformats.org/drawingml/2006/table">
            <a:tbl>
              <a:tblPr/>
              <a:tblGrid>
                <a:gridCol w="1368177"/>
                <a:gridCol w="2304256"/>
                <a:gridCol w="2409280"/>
              </a:tblGrid>
              <a:tr h="5064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รหัสสาขา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ชื่อสาขา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ที่อยู่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4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B001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อำเภอเมืองจันทบุรี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อ.เมือง จันทบุรี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4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B002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สี่แยกเขาไร่ยา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ต.ท่าช้าง จันทบุรี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B003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ท่าใหม่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อ.ท่าใหม่ จันทบุรี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721" name="Group 2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33017506"/>
              </p:ext>
            </p:extLst>
          </p:nvPr>
        </p:nvGraphicFramePr>
        <p:xfrm>
          <a:off x="827088" y="1564787"/>
          <a:ext cx="7129462" cy="2292261"/>
        </p:xfrm>
        <a:graphic>
          <a:graphicData uri="http://schemas.openxmlformats.org/drawingml/2006/table">
            <a:tbl>
              <a:tblPr/>
              <a:tblGrid>
                <a:gridCol w="1584672"/>
                <a:gridCol w="1728440"/>
                <a:gridCol w="2520032"/>
                <a:gridCol w="1296318"/>
              </a:tblGrid>
              <a:tr h="7377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รหัสพนักงาน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ชื่อ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ที่อยู่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รหัสสาขา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S001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ชูชัย  สุขศรี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อ.เมือง จ.จันทบุรี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B001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S002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สมศักดิ์  แซ่ตั้ง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อ.ท่าใหม่ จ.จันทบุรี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B003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S003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ลลนา  สุลาวัน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อ.ขลุง</a:t>
                      </a: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 จ.จันทบุรี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B002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84" name="Rectangle 52"/>
          <p:cNvSpPr>
            <a:spLocks noChangeArrowheads="1"/>
          </p:cNvSpPr>
          <p:nvPr/>
        </p:nvSpPr>
        <p:spPr bwMode="auto">
          <a:xfrm>
            <a:off x="1187624" y="4823091"/>
            <a:ext cx="1439862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3600" dirty="0">
                <a:solidFill>
                  <a:schemeClr val="tx2"/>
                </a:solidFill>
                <a:latin typeface="Times New Roman" pitchFamily="18" charset="0"/>
              </a:rPr>
              <a:t>สาขา</a:t>
            </a:r>
            <a:endParaRPr lang="en-US" altLang="th-TH" sz="36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8485" name="Line 53"/>
          <p:cNvSpPr>
            <a:spLocks noChangeShapeType="1"/>
          </p:cNvSpPr>
          <p:nvPr/>
        </p:nvSpPr>
        <p:spPr bwMode="auto">
          <a:xfrm>
            <a:off x="3635375" y="4221088"/>
            <a:ext cx="360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18486" name="Line 54"/>
          <p:cNvSpPr>
            <a:spLocks noChangeShapeType="1"/>
          </p:cNvSpPr>
          <p:nvPr/>
        </p:nvSpPr>
        <p:spPr bwMode="auto">
          <a:xfrm flipV="1">
            <a:off x="7235825" y="3717032"/>
            <a:ext cx="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18487" name="Line 55"/>
          <p:cNvSpPr>
            <a:spLocks noChangeShapeType="1"/>
          </p:cNvSpPr>
          <p:nvPr/>
        </p:nvSpPr>
        <p:spPr bwMode="auto">
          <a:xfrm>
            <a:off x="3635375" y="4221088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1625"/>
            <a:ext cx="7313613" cy="1143000"/>
          </a:xfrm>
        </p:spPr>
        <p:txBody>
          <a:bodyPr/>
          <a:lstStyle/>
          <a:p>
            <a:pPr eaLnBrk="1" hangingPunct="1"/>
            <a:r>
              <a:rPr lang="th-TH" altLang="th-TH" b="1" dirty="0" smtClean="0">
                <a:solidFill>
                  <a:srgbClr val="660066"/>
                </a:solidFill>
              </a:rPr>
              <a:t>ข้อดีของ</a:t>
            </a:r>
            <a:r>
              <a:rPr lang="th-TH" altLang="th-TH" b="1" dirty="0" smtClean="0">
                <a:solidFill>
                  <a:srgbClr val="660066"/>
                </a:solidFill>
              </a:rPr>
              <a:t>แบบจำลองฐานข้อมูลเชิง</a:t>
            </a:r>
            <a:r>
              <a:rPr lang="th-TH" altLang="th-TH" b="1" dirty="0" smtClean="0">
                <a:solidFill>
                  <a:srgbClr val="660066"/>
                </a:solidFill>
              </a:rPr>
              <a:t>สัมพันธ์</a:t>
            </a:r>
            <a:endParaRPr lang="en-US" altLang="th-TH" b="1" dirty="0" smtClean="0">
              <a:solidFill>
                <a:srgbClr val="660066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556792"/>
            <a:ext cx="8460432" cy="5184576"/>
          </a:xfrm>
        </p:spPr>
        <p:txBody>
          <a:bodyPr/>
          <a:lstStyle/>
          <a:p>
            <a:pPr lvl="0"/>
            <a:r>
              <a:rPr lang="th-TH" sz="2400" b="1" dirty="0"/>
              <a:t>มีความเป็นอิสระในโครงสร้าง โดยหากมีการเปลี่ยนแปลงโครงสร้างตาราง จะไม่ส่งผลกระทบต่อโปรแกรมที่ใช้งาน</a:t>
            </a:r>
            <a:endParaRPr lang="en-US" sz="2400" b="1" dirty="0"/>
          </a:p>
          <a:p>
            <a:pPr lvl="0"/>
            <a:r>
              <a:rPr lang="th-TH" sz="2400" b="1" dirty="0"/>
              <a:t>การนำเสนอข้อมูลในรูปแบบของตาราง ทำให้เกิดมโนภาพถึงลักษณะข้อมูลที่จัดเก็บ ทำให้ง่ายต่อการทำความเข้าใจ ช่วยในการออกแบบฐานข้อมูล การนำไปใช้ และการจัดการสะดวกมากขึ้น</a:t>
            </a:r>
            <a:endParaRPr lang="en-US" sz="2400" b="1" dirty="0"/>
          </a:p>
          <a:p>
            <a:pPr lvl="0"/>
            <a:r>
              <a:rPr lang="th-TH" sz="2400" b="1" dirty="0"/>
              <a:t>การเรียกดูข้อมูล สามารถเรียกใช้งานผ่านชุดคำสั่ง </a:t>
            </a:r>
            <a:r>
              <a:rPr lang="en-US" sz="2400" b="1" dirty="0"/>
              <a:t>SQL</a:t>
            </a:r>
          </a:p>
          <a:p>
            <a:pPr lvl="0"/>
            <a:r>
              <a:rPr lang="th-TH" sz="2400" b="1" dirty="0"/>
              <a:t>มีระบบความปลอดภัยที่ดี เนื่องจากผู้ใช้งานทั่วไปจะไม่ทราบถึงการจัดเก็บจริงในฐานข้อมูล เนื่องจากการจัดเก็บทางกายภาพถูกซ่อนไว้ภายใน</a:t>
            </a:r>
            <a:endParaRPr lang="en-US" sz="2400" b="1" dirty="0"/>
          </a:p>
          <a:p>
            <a:r>
              <a:rPr lang="en-US" sz="2400" b="1" dirty="0"/>
              <a:t>DBMS </a:t>
            </a:r>
            <a:r>
              <a:rPr lang="th-TH" sz="2400" b="1" dirty="0"/>
              <a:t>ที่พัฒนาขึ้นมาในปัจจุบันล้วนรองรับเทคโนโลยี</a:t>
            </a:r>
            <a:r>
              <a:rPr lang="th-TH" sz="2400" b="1" dirty="0" smtClean="0"/>
              <a:t>ฐานข้อมูลเชิงสัมพันธ์ เช่น </a:t>
            </a:r>
            <a:r>
              <a:rPr lang="en-US" sz="2400" b="1" dirty="0" smtClean="0"/>
              <a:t>Oracle, Microsoft SQL Server, MySQL</a:t>
            </a:r>
            <a:endParaRPr lang="en-US" altLang="th-TH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1625"/>
            <a:ext cx="7313613" cy="1143000"/>
          </a:xfrm>
        </p:spPr>
        <p:txBody>
          <a:bodyPr/>
          <a:lstStyle/>
          <a:p>
            <a:pPr eaLnBrk="1" hangingPunct="1"/>
            <a:r>
              <a:rPr lang="th-TH" altLang="th-TH" b="1" dirty="0" smtClean="0">
                <a:solidFill>
                  <a:srgbClr val="660066"/>
                </a:solidFill>
              </a:rPr>
              <a:t>ข้อเสียของ</a:t>
            </a:r>
            <a:r>
              <a:rPr lang="th-TH" altLang="th-TH" b="1" dirty="0" smtClean="0">
                <a:solidFill>
                  <a:srgbClr val="660066"/>
                </a:solidFill>
              </a:rPr>
              <a:t>แบบจำลองฐานข้อมูลเชิง</a:t>
            </a:r>
            <a:r>
              <a:rPr lang="th-TH" altLang="th-TH" b="1" dirty="0" smtClean="0">
                <a:solidFill>
                  <a:srgbClr val="660066"/>
                </a:solidFill>
              </a:rPr>
              <a:t>สัมพันธ์</a:t>
            </a:r>
            <a:endParaRPr lang="en-US" altLang="th-TH" b="1" dirty="0" smtClean="0">
              <a:solidFill>
                <a:srgbClr val="660066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556792"/>
            <a:ext cx="7784033" cy="5256583"/>
          </a:xfrm>
        </p:spPr>
        <p:txBody>
          <a:bodyPr/>
          <a:lstStyle/>
          <a:p>
            <a:pPr lvl="0"/>
            <a:r>
              <a:rPr lang="th-TH" sz="2500" b="1" dirty="0"/>
              <a:t>ค่าใช้จ่ายเกี่ยวกับระบบ</a:t>
            </a:r>
            <a:r>
              <a:rPr lang="th-TH" sz="2500" b="1" dirty="0" smtClean="0"/>
              <a:t>ค่อนข้างสูงทั้งฮาร์ดแวร์</a:t>
            </a:r>
            <a:r>
              <a:rPr lang="th-TH" sz="2500" b="1" dirty="0"/>
              <a:t>และซอฟต์แวร์ที่มีความสามารถสูง รวมถึงต้นทุนของตัว </a:t>
            </a:r>
            <a:r>
              <a:rPr lang="en-US" sz="2500" b="1" dirty="0"/>
              <a:t>DBMS </a:t>
            </a:r>
            <a:r>
              <a:rPr lang="th-TH" sz="2500" b="1" dirty="0"/>
              <a:t>ก็จะสูงขึ้นตามระดับความสามารถ</a:t>
            </a:r>
            <a:endParaRPr lang="en-US" sz="2500" b="1" dirty="0"/>
          </a:p>
          <a:p>
            <a:pPr lvl="0"/>
            <a:r>
              <a:rPr lang="th-TH" sz="2500" b="1" dirty="0"/>
              <a:t>บุคคลากรที่มีความรู้ไม่ดีพอ อาจนำเครื่องมือไปใช้หรือออกแบบผิด ๆ ทำให้ระบบที่ดีต้อง</a:t>
            </a:r>
            <a:r>
              <a:rPr lang="th-TH" sz="2500" b="1" dirty="0" smtClean="0"/>
              <a:t>กลับแย่</a:t>
            </a:r>
            <a:r>
              <a:rPr lang="th-TH" sz="2500" b="1" dirty="0"/>
              <a:t>ลง และหากไม่ได้รับการตรวจสอบ อาจทำให้เกิดความซ้ำซ้อนของข้อมูล</a:t>
            </a:r>
            <a:r>
              <a:rPr lang="th-TH" sz="2500" b="1" dirty="0" smtClean="0"/>
              <a:t>ได้</a:t>
            </a:r>
          </a:p>
          <a:p>
            <a:r>
              <a:rPr lang="th-TH" sz="2500" b="1" dirty="0"/>
              <a:t>เนื่องจากฐานข้อมูลเชิงสัมพันธ์มีเครื่องมือสนับสนุนมากมายที่สามารถนำมาใช้เพื่อพัฒนาระบบด้วยระยะเวลาอันสั้น ดังนั้น อาจมีพนักงานบางคนอาจจะอยากทดลองหรือลักลอบ</a:t>
            </a:r>
            <a:r>
              <a:rPr lang="th-TH" sz="2500" b="1" dirty="0" smtClean="0"/>
              <a:t>พัฒนา</a:t>
            </a:r>
            <a:r>
              <a:rPr lang="th-TH" sz="2500" b="1" dirty="0" err="1" smtClean="0"/>
              <a:t>แอป</a:t>
            </a:r>
            <a:r>
              <a:rPr lang="th-TH" sz="2500" b="1" dirty="0" err="1"/>
              <a:t>พลิเค</a:t>
            </a:r>
            <a:r>
              <a:rPr lang="th-TH" sz="2500" b="1" dirty="0"/>
              <a:t>ชันเพื่อใช้งานในทางที่ผิดหรือโดยไม่ได้รับอนุญาต ซึ่งอาจส่งผลกระทบต่อฐานข้อมูลไม่ทางใดก็ทางหนึ่ง</a:t>
            </a:r>
            <a:endParaRPr lang="en-US" sz="2500" b="1" dirty="0"/>
          </a:p>
          <a:p>
            <a:pPr lvl="0"/>
            <a:endParaRPr lang="en-US" sz="2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altLang="th-TH" b="1" smtClean="0">
                <a:solidFill>
                  <a:srgbClr val="660066"/>
                </a:solidFill>
              </a:rPr>
              <a:t>แบบจำลองข้อมูล คืออะไร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h-TH" altLang="th-TH" b="1" dirty="0" smtClean="0"/>
              <a:t>		</a:t>
            </a:r>
            <a:r>
              <a:rPr lang="th-TH" altLang="th-TH" b="1" dirty="0" smtClean="0">
                <a:solidFill>
                  <a:schemeClr val="hlink"/>
                </a:solidFill>
              </a:rPr>
              <a:t>แบบจำลองข้อมูล</a:t>
            </a:r>
            <a:r>
              <a:rPr lang="th-TH" altLang="th-TH" b="1" dirty="0" smtClean="0"/>
              <a:t> คือ เครื่องมือในเชิงแนวความคิดที่ใช้ในการอธิบาย โครงสร้างข้อมูล ความสัมพันธ์ของข้อมูล ความหมายของข้อมูล และเงื่อนไขบังคับความสอดคล้องกันของข้อมูล</a:t>
            </a:r>
          </a:p>
          <a:p>
            <a:pPr eaLnBrk="1" hangingPunct="1">
              <a:buNone/>
            </a:pPr>
            <a:r>
              <a:rPr lang="th-TH" b="1" dirty="0" smtClean="0"/>
              <a:t>                แบบจำลอง</a:t>
            </a:r>
            <a:r>
              <a:rPr lang="th-TH" b="1" dirty="0"/>
              <a:t>ที่นิยมใช้ในปัจจุบัน คือ แบบจำลองอี</a:t>
            </a:r>
            <a:r>
              <a:rPr lang="th-TH" b="1" dirty="0" err="1"/>
              <a:t>อาร์</a:t>
            </a:r>
            <a:r>
              <a:rPr lang="th-TH" b="1" dirty="0"/>
              <a:t> </a:t>
            </a:r>
            <a:r>
              <a:rPr lang="en-US" sz="2400" b="1" dirty="0" smtClean="0"/>
              <a:t>(</a:t>
            </a:r>
            <a:r>
              <a:rPr lang="en-US" sz="2400" b="1" dirty="0" smtClean="0">
                <a:solidFill>
                  <a:srgbClr val="002060"/>
                </a:solidFill>
              </a:rPr>
              <a:t>Entity-Relationship </a:t>
            </a:r>
            <a:r>
              <a:rPr lang="en-US" sz="2400" b="1" dirty="0">
                <a:solidFill>
                  <a:srgbClr val="002060"/>
                </a:solidFill>
              </a:rPr>
              <a:t>Model) 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th-TH" b="1" dirty="0"/>
              <a:t>หรือ </a:t>
            </a:r>
            <a:r>
              <a:rPr lang="en-US" sz="2400" b="1" dirty="0">
                <a:solidFill>
                  <a:srgbClr val="002060"/>
                </a:solidFill>
              </a:rPr>
              <a:t>E-R Model </a:t>
            </a:r>
            <a:r>
              <a:rPr lang="th-TH" b="1" dirty="0"/>
              <a:t>ในการนำเสนอข้อมูลด้วย</a:t>
            </a:r>
            <a:r>
              <a:rPr lang="th-TH" b="1" dirty="0" smtClean="0"/>
              <a:t>แบบจำลองอี</a:t>
            </a:r>
            <a:r>
              <a:rPr lang="th-TH" b="1" dirty="0" err="1"/>
              <a:t>อาร์</a:t>
            </a:r>
            <a:r>
              <a:rPr lang="th-TH" b="1" dirty="0"/>
              <a:t>ทำได้หลายวิธี แต่วิธีที่นิยมคือ การนำเสนอด้วยแผนภาพ (</a:t>
            </a:r>
            <a:r>
              <a:rPr lang="en-US" sz="2400" b="1" dirty="0">
                <a:solidFill>
                  <a:srgbClr val="002060"/>
                </a:solidFill>
              </a:rPr>
              <a:t>Diagram) </a:t>
            </a:r>
            <a:r>
              <a:rPr lang="th-TH" b="1" dirty="0"/>
              <a:t>ที่เราเรียกว่า แผนภาพอี</a:t>
            </a:r>
            <a:r>
              <a:rPr lang="th-TH" b="1" dirty="0" err="1"/>
              <a:t>อาร์</a:t>
            </a:r>
            <a:r>
              <a:rPr lang="th-TH" b="1" dirty="0"/>
              <a:t> </a:t>
            </a:r>
            <a:r>
              <a:rPr lang="en-US" sz="2400" b="1" dirty="0" smtClean="0"/>
              <a:t>(</a:t>
            </a:r>
            <a:r>
              <a:rPr lang="en-US" sz="2400" b="1" dirty="0" smtClean="0">
                <a:solidFill>
                  <a:srgbClr val="002060"/>
                </a:solidFill>
              </a:rPr>
              <a:t>Entity-Relationship</a:t>
            </a:r>
            <a:r>
              <a:rPr lang="th-TH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>
                <a:solidFill>
                  <a:srgbClr val="002060"/>
                </a:solidFill>
              </a:rPr>
              <a:t>Diagram)</a:t>
            </a:r>
            <a:r>
              <a:rPr lang="en-US" b="1" dirty="0"/>
              <a:t> </a:t>
            </a:r>
            <a:r>
              <a:rPr lang="th-TH" b="1" dirty="0"/>
              <a:t>หรือ </a:t>
            </a:r>
            <a:r>
              <a:rPr lang="en-US" sz="2400" b="1" dirty="0">
                <a:solidFill>
                  <a:srgbClr val="002060"/>
                </a:solidFill>
              </a:rPr>
              <a:t>E-R Diagram</a:t>
            </a:r>
            <a:endParaRPr lang="th-TH" altLang="th-TH" sz="24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333375"/>
            <a:ext cx="7313613" cy="1143000"/>
          </a:xfrm>
        </p:spPr>
        <p:txBody>
          <a:bodyPr/>
          <a:lstStyle/>
          <a:p>
            <a:pPr eaLnBrk="1" hangingPunct="1"/>
            <a:r>
              <a:rPr lang="th-TH" altLang="th-TH" b="1" dirty="0" smtClean="0">
                <a:solidFill>
                  <a:srgbClr val="660066"/>
                </a:solidFill>
              </a:rPr>
              <a:t>แบบจำลองฐานข้อมูลเชิงวัตถุ</a:t>
            </a:r>
            <a:br>
              <a:rPr lang="th-TH" altLang="th-TH" b="1" dirty="0" smtClean="0">
                <a:solidFill>
                  <a:srgbClr val="660066"/>
                </a:solidFill>
              </a:rPr>
            </a:br>
            <a:r>
              <a:rPr lang="en-US" altLang="th-TH" sz="3400" b="1" dirty="0" smtClean="0">
                <a:solidFill>
                  <a:srgbClr val="660066"/>
                </a:solidFill>
              </a:rPr>
              <a:t>(Object-Oriented Database Model)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844824"/>
            <a:ext cx="8064375" cy="4680520"/>
          </a:xfrm>
        </p:spPr>
        <p:txBody>
          <a:bodyPr/>
          <a:lstStyle/>
          <a:p>
            <a:pPr eaLnBrk="1" hangingPunct="1">
              <a:buNone/>
            </a:pPr>
            <a:r>
              <a:rPr lang="en-US" altLang="th-TH" sz="3200" b="1" dirty="0" smtClean="0"/>
              <a:t>	</a:t>
            </a:r>
            <a:r>
              <a:rPr lang="th-TH" altLang="th-TH" sz="3200" b="1" dirty="0" smtClean="0"/>
              <a:t>	เกิดจากแนวคิดการเขียนโปรแกรมเชิงวัตถุ </a:t>
            </a:r>
            <a:r>
              <a:rPr lang="th-TH" altLang="th-TH" sz="2400" b="1" dirty="0" smtClean="0"/>
              <a:t>(</a:t>
            </a:r>
            <a:r>
              <a:rPr lang="en-US" altLang="th-TH" sz="2400" b="1" dirty="0" smtClean="0"/>
              <a:t>Object-Oriented </a:t>
            </a:r>
            <a:r>
              <a:rPr lang="en-US" altLang="th-TH" sz="2400" b="1" dirty="0" err="1" smtClean="0"/>
              <a:t>Program:OOP</a:t>
            </a:r>
            <a:r>
              <a:rPr lang="en-US" altLang="th-TH" sz="2400" b="1" dirty="0" smtClean="0"/>
              <a:t>)</a:t>
            </a:r>
            <a:r>
              <a:rPr lang="en-US" altLang="th-TH" sz="3200" b="1" dirty="0" smtClean="0"/>
              <a:t> </a:t>
            </a:r>
            <a:r>
              <a:rPr lang="th-TH" altLang="th-TH" sz="3200" b="1" dirty="0" smtClean="0"/>
              <a:t>ด้วยการมองทุกสิ่งเป็นวัตถุ โดยแต่ละวัตถุจะเป็นแหล่งรวมของข้อมูลและโอ</a:t>
            </a:r>
            <a:r>
              <a:rPr lang="th-TH" altLang="th-TH" sz="3200" b="1" dirty="0" err="1" smtClean="0"/>
              <a:t>เปอเร</a:t>
            </a:r>
            <a:r>
              <a:rPr lang="th-TH" altLang="th-TH" sz="3200" b="1" dirty="0" smtClean="0"/>
              <a:t>ชัน </a:t>
            </a:r>
            <a:r>
              <a:rPr lang="th-TH" altLang="th-TH" sz="2400" b="1" dirty="0" smtClean="0"/>
              <a:t>(</a:t>
            </a:r>
            <a:r>
              <a:rPr lang="en-US" altLang="th-TH" sz="2400" b="1" dirty="0" smtClean="0"/>
              <a:t>Data and Operation)</a:t>
            </a:r>
            <a:r>
              <a:rPr lang="en-US" altLang="th-TH" sz="3200" b="1" dirty="0" smtClean="0"/>
              <a:t> </a:t>
            </a:r>
            <a:r>
              <a:rPr lang="th-TH" altLang="th-TH" sz="3200" b="1" dirty="0" smtClean="0"/>
              <a:t>มีคลาส </a:t>
            </a:r>
            <a:r>
              <a:rPr lang="en-US" altLang="th-TH" sz="2400" b="1" dirty="0" smtClean="0"/>
              <a:t>(Class)</a:t>
            </a:r>
            <a:r>
              <a:rPr lang="en-US" altLang="th-TH" sz="3200" b="1" dirty="0" smtClean="0"/>
              <a:t> </a:t>
            </a:r>
            <a:r>
              <a:rPr lang="th-TH" altLang="th-TH" sz="3200" b="1" dirty="0" smtClean="0"/>
              <a:t>เป็นตัวกำหนดคุณสมบัติหรือรายละเอียดของวัตถุ </a:t>
            </a:r>
            <a:r>
              <a:rPr lang="th-TH" sz="3200" b="1" dirty="0"/>
              <a:t>ภายในคลาสประกอบไปด้วยเมธอดต่างๆ ที่จะทำให้วัตถุเกิดการทำงาน</a:t>
            </a:r>
            <a:r>
              <a:rPr lang="th-TH" altLang="th-TH" sz="3200" b="1" dirty="0" smtClean="0"/>
              <a:t>รวมทั้งคุณสมบัติการปกปิดความลับของวัตถุ </a:t>
            </a:r>
            <a:r>
              <a:rPr lang="th-TH" altLang="th-TH" sz="2400" b="1" dirty="0" smtClean="0"/>
              <a:t>(</a:t>
            </a:r>
            <a:r>
              <a:rPr lang="en-US" altLang="th-TH" sz="2400" b="1" dirty="0" smtClean="0"/>
              <a:t>Encapsulation)</a:t>
            </a:r>
          </a:p>
          <a:p>
            <a:pPr eaLnBrk="1" hangingPunct="1">
              <a:buNone/>
            </a:pPr>
            <a:r>
              <a:rPr lang="en-US" altLang="th-TH" sz="2400" b="1" dirty="0"/>
              <a:t> </a:t>
            </a:r>
            <a:r>
              <a:rPr lang="en-US" altLang="th-TH" sz="2400" b="1" dirty="0" smtClean="0"/>
              <a:t>    </a:t>
            </a:r>
            <a:r>
              <a:rPr lang="th-TH" altLang="th-TH" sz="3200" b="1" dirty="0" smtClean="0"/>
              <a:t>และการนำมาใช้ใหม่ </a:t>
            </a:r>
            <a:r>
              <a:rPr lang="en-US" altLang="th-TH" sz="2400" b="1" dirty="0" smtClean="0"/>
              <a:t>(</a:t>
            </a:r>
            <a:r>
              <a:rPr lang="en-US" altLang="th-TH" sz="2400" b="1" dirty="0" err="1" smtClean="0"/>
              <a:t>Reuseable</a:t>
            </a:r>
            <a:r>
              <a:rPr lang="en-US" altLang="th-TH" sz="2400" b="1" dirty="0" smtClean="0"/>
              <a:t>) </a:t>
            </a:r>
            <a:endParaRPr lang="en-US" altLang="th-TH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altLang="th-TH" b="1" dirty="0"/>
              <a:t>แบบจำลองฐานข้อมูลเชิงวัตถุ</a:t>
            </a:r>
            <a:endParaRPr lang="th-TH" dirty="0"/>
          </a:p>
        </p:txBody>
      </p:sp>
      <p:pic>
        <p:nvPicPr>
          <p:cNvPr id="4" name="รูปภาพ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988840"/>
            <a:ext cx="4392488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09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333375"/>
            <a:ext cx="7673479" cy="1143000"/>
          </a:xfrm>
        </p:spPr>
        <p:txBody>
          <a:bodyPr/>
          <a:lstStyle/>
          <a:p>
            <a:pPr eaLnBrk="1" hangingPunct="1"/>
            <a:r>
              <a:rPr lang="th-TH" altLang="th-TH" sz="3600" b="1" dirty="0" smtClean="0">
                <a:solidFill>
                  <a:srgbClr val="660066"/>
                </a:solidFill>
              </a:rPr>
              <a:t>ข้อดีของแบบจำลองฐานข้อมูลเชิงวัตถุ</a:t>
            </a:r>
            <a:endParaRPr lang="en-US" altLang="th-TH" sz="2800" b="1" dirty="0" smtClean="0">
              <a:solidFill>
                <a:srgbClr val="660066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1700808"/>
            <a:ext cx="7313613" cy="4752528"/>
          </a:xfrm>
        </p:spPr>
        <p:txBody>
          <a:bodyPr/>
          <a:lstStyle/>
          <a:p>
            <a:pPr eaLnBrk="1" hangingPunct="1"/>
            <a:r>
              <a:rPr lang="th-TH" altLang="th-TH" sz="3200" b="1" dirty="0" smtClean="0"/>
              <a:t>สามารถจัดการกับข้อมูลชนิดต่าง ๆ ที่มีความสลับซับซ้อนได้เป็นอย่างดี เช่น กราฟิก วิดีโอ และเสียง</a:t>
            </a:r>
          </a:p>
          <a:p>
            <a:pPr eaLnBrk="1" hangingPunct="1"/>
            <a:r>
              <a:rPr lang="th-TH" altLang="th-TH" sz="3200" b="1" dirty="0" smtClean="0"/>
              <a:t>คุณสมบัติการสืบทอด </a:t>
            </a:r>
            <a:r>
              <a:rPr lang="th-TH" altLang="th-TH" b="1" dirty="0" smtClean="0"/>
              <a:t>(</a:t>
            </a:r>
            <a:r>
              <a:rPr lang="en-US" altLang="th-TH" sz="2400" b="1" dirty="0" smtClean="0"/>
              <a:t>Inheritance)</a:t>
            </a:r>
            <a:r>
              <a:rPr lang="en-US" altLang="th-TH" b="1" dirty="0" smtClean="0"/>
              <a:t> </a:t>
            </a:r>
            <a:r>
              <a:rPr lang="th-TH" altLang="th-TH" sz="3200" b="1" dirty="0" smtClean="0"/>
              <a:t>ทำให้ข้อมูลมีความคงสภาพสูง</a:t>
            </a:r>
          </a:p>
          <a:p>
            <a:pPr eaLnBrk="1" hangingPunct="1"/>
            <a:r>
              <a:rPr lang="th-TH" altLang="th-TH" sz="3200" b="1" dirty="0" smtClean="0"/>
              <a:t>มีคุณสมบัติการนำกลับมาใช้ใหม่ </a:t>
            </a:r>
            <a:r>
              <a:rPr lang="th-TH" altLang="th-TH" b="1" dirty="0" smtClean="0"/>
              <a:t>(</a:t>
            </a:r>
            <a:r>
              <a:rPr lang="en-US" altLang="th-TH" sz="2400" b="1" dirty="0" smtClean="0"/>
              <a:t>Reusable)</a:t>
            </a:r>
          </a:p>
          <a:p>
            <a:pPr lvl="0" eaLnBrk="1" hangingPunct="1"/>
            <a:r>
              <a:rPr lang="th-TH" sz="3200" b="1" dirty="0"/>
              <a:t>การนำเสนอข้อมูลเป็นรูปแบบ</a:t>
            </a:r>
            <a:r>
              <a:rPr lang="th-TH" sz="3200" b="1" dirty="0" err="1"/>
              <a:t>วิชวล</a:t>
            </a:r>
            <a:r>
              <a:rPr lang="th-TH" sz="3200" b="1" dirty="0"/>
              <a:t> (</a:t>
            </a:r>
            <a:r>
              <a:rPr lang="en-US" sz="2400" b="1" dirty="0"/>
              <a:t>Visual) </a:t>
            </a:r>
            <a:r>
              <a:rPr lang="th-TH" sz="3200" b="1" dirty="0"/>
              <a:t>ทำให้เข้าใจความหมายได้ดี</a:t>
            </a:r>
            <a:endParaRPr lang="en-US" sz="3200" b="1" dirty="0"/>
          </a:p>
          <a:p>
            <a:pPr eaLnBrk="1" hangingPunct="1"/>
            <a:endParaRPr lang="en-US" altLang="th-TH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333375"/>
            <a:ext cx="7313613" cy="1143000"/>
          </a:xfrm>
        </p:spPr>
        <p:txBody>
          <a:bodyPr/>
          <a:lstStyle/>
          <a:p>
            <a:pPr eaLnBrk="1" hangingPunct="1"/>
            <a:r>
              <a:rPr lang="th-TH" altLang="th-TH" b="1" dirty="0" smtClean="0">
                <a:solidFill>
                  <a:srgbClr val="660066"/>
                </a:solidFill>
              </a:rPr>
              <a:t>ข้อเสียของแบบจำลองฐานข้อมูลเชิงวัตถุ</a:t>
            </a:r>
            <a:endParaRPr lang="en-US" altLang="th-TH" sz="3400" b="1" dirty="0" smtClean="0">
              <a:solidFill>
                <a:srgbClr val="660066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844674"/>
            <a:ext cx="8064896" cy="4824685"/>
          </a:xfrm>
        </p:spPr>
        <p:txBody>
          <a:bodyPr/>
          <a:lstStyle/>
          <a:p>
            <a:pPr lvl="0"/>
            <a:r>
              <a:rPr lang="th-TH" b="1" dirty="0"/>
              <a:t>ต้องพึ่งพาผู้เชี่ยวชาญโดยเฉพาะ และมีค่าใช้จ่ายเกี่ยวกับ</a:t>
            </a:r>
            <a:r>
              <a:rPr lang="th-TH" b="1" dirty="0" smtClean="0"/>
              <a:t>ระบบค่อนข้าง</a:t>
            </a:r>
            <a:r>
              <a:rPr lang="th-TH" b="1" dirty="0"/>
              <a:t>สูง</a:t>
            </a:r>
            <a:endParaRPr lang="en-US" b="1" dirty="0"/>
          </a:p>
          <a:p>
            <a:pPr lvl="0"/>
            <a:r>
              <a:rPr lang="th-TH" b="1" dirty="0"/>
              <a:t>ยังไม่มีมาตรฐานรองรับที่ชัดเจน เมื่อเปรียบเทียบกับแบบจำลองฐานข้อมูลเชิงสัมพันธ์ อีกทั้งผลิตภัณฑ์ </a:t>
            </a:r>
            <a:r>
              <a:rPr lang="en-US" sz="2400" b="1" dirty="0"/>
              <a:t>DBMS</a:t>
            </a:r>
            <a:r>
              <a:rPr lang="en-US" b="1" dirty="0"/>
              <a:t> </a:t>
            </a:r>
            <a:r>
              <a:rPr lang="th-TH" b="1" dirty="0"/>
              <a:t>ที่ใช้งานบนแบบจำลองฐานข้อมูลเชิงสัมพันธ์ ได้พัฒนาขีดความสามารถก้าวไปอีกขั้นหนึ่งด้วยการผนวกเทคโนโลยีเชิงวัตถุเข้าไป ที่เรียกว่า </a:t>
            </a:r>
            <a:r>
              <a:rPr lang="en-US" sz="2400" b="1" dirty="0" smtClean="0"/>
              <a:t>Object-Relational </a:t>
            </a:r>
            <a:r>
              <a:rPr lang="en-US" sz="2400" b="1" dirty="0"/>
              <a:t>Database</a:t>
            </a:r>
          </a:p>
          <a:p>
            <a:r>
              <a:rPr lang="th-TH" b="1" dirty="0"/>
              <a:t>ผู้เชี่ยวชาญส่วนใหญ่คุ้นเคยกับเทคโนโลยีฐานข้อมูลเชิงสัมพันธ์มากกว่า</a:t>
            </a:r>
            <a:endParaRPr lang="en-US" altLang="th-TH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15878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333375"/>
            <a:ext cx="7313613" cy="1143000"/>
          </a:xfrm>
        </p:spPr>
        <p:txBody>
          <a:bodyPr/>
          <a:lstStyle/>
          <a:p>
            <a:pPr eaLnBrk="1" hangingPunct="1"/>
            <a:r>
              <a:rPr lang="th-TH" altLang="th-TH" b="1" dirty="0" smtClean="0">
                <a:solidFill>
                  <a:srgbClr val="660066"/>
                </a:solidFill>
              </a:rPr>
              <a:t>แบบจำลองฐานข้อมูลหลายมิติ</a:t>
            </a:r>
            <a:br>
              <a:rPr lang="th-TH" altLang="th-TH" b="1" dirty="0" smtClean="0">
                <a:solidFill>
                  <a:srgbClr val="660066"/>
                </a:solidFill>
              </a:rPr>
            </a:br>
            <a:r>
              <a:rPr lang="en-US" altLang="th-TH" sz="3400" b="1" dirty="0" smtClean="0">
                <a:solidFill>
                  <a:srgbClr val="660066"/>
                </a:solidFill>
              </a:rPr>
              <a:t>(Multidimensional Database Model)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844824"/>
            <a:ext cx="8208391" cy="3456384"/>
          </a:xfrm>
        </p:spPr>
        <p:txBody>
          <a:bodyPr/>
          <a:lstStyle/>
          <a:p>
            <a:pPr eaLnBrk="1" hangingPunct="1"/>
            <a:r>
              <a:rPr lang="th-TH" b="1" dirty="0" smtClean="0"/>
              <a:t>แบบจำลอง</a:t>
            </a:r>
            <a:r>
              <a:rPr lang="th-TH" b="1" dirty="0"/>
              <a:t>ชนิดนี้ใช้งานกับคลังข้อมูล </a:t>
            </a:r>
            <a:r>
              <a:rPr lang="th-TH" b="1" dirty="0" smtClean="0"/>
              <a:t/>
            </a:r>
            <a:br>
              <a:rPr lang="th-TH" b="1" dirty="0" smtClean="0"/>
            </a:br>
            <a:r>
              <a:rPr lang="th-TH" b="1" dirty="0" smtClean="0"/>
              <a:t>(</a:t>
            </a:r>
            <a:r>
              <a:rPr lang="en-US" sz="2400" b="1" dirty="0"/>
              <a:t>Data Warehousing) </a:t>
            </a:r>
            <a:r>
              <a:rPr lang="th-TH" b="1" dirty="0" smtClean="0"/>
              <a:t>โดย</a:t>
            </a:r>
            <a:r>
              <a:rPr lang="th-TH" b="1" dirty="0"/>
              <a:t>นำเสนอข้อมูลได้หลายมิติ ทำให้สามารถวิวข้อมูลได้มากกว่าหนึ่งมุมมอง เพื่อให้ผู้บริหารสามารถมองเห็นปัญหาทางธุรกิจและสร้างวิธีแก้ไขปัญหาได้ดียิ่งขึ้น </a:t>
            </a:r>
            <a:endParaRPr lang="th-TH" b="1" dirty="0" smtClean="0"/>
          </a:p>
        </p:txBody>
      </p:sp>
    </p:spTree>
    <p:extLst>
      <p:ext uri="{BB962C8B-B14F-4D97-AF65-F5344CB8AC3E}">
        <p14:creationId xmlns:p14="http://schemas.microsoft.com/office/powerpoint/2010/main" val="187020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27809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h-TH" dirty="0"/>
          </a:p>
        </p:txBody>
      </p:sp>
      <p:sp>
        <p:nvSpPr>
          <p:cNvPr id="4" name="ชื่อเรื่อง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2800" b="1" dirty="0"/>
              <a:t>ข้อมูลที่บันทึกอยู่ในตารางฐานข้อมูลเชิงสัมพันธ์</a:t>
            </a:r>
          </a:p>
        </p:txBody>
      </p:sp>
      <p:pic>
        <p:nvPicPr>
          <p:cNvPr id="7" name="รูปภาพ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916832"/>
            <a:ext cx="5601804" cy="3689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59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27809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h-TH" dirty="0"/>
          </a:p>
        </p:txBody>
      </p:sp>
      <p:sp>
        <p:nvSpPr>
          <p:cNvPr id="4" name="ชื่อเรื่อง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3600" b="1" dirty="0" smtClean="0"/>
              <a:t>ฐานข้อมูลหลายมิติ</a:t>
            </a:r>
            <a:endParaRPr lang="th-TH" sz="3600" b="1" dirty="0"/>
          </a:p>
        </p:txBody>
      </p:sp>
      <p:pic>
        <p:nvPicPr>
          <p:cNvPr id="5" name="รูปภาพ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700808"/>
            <a:ext cx="5688632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97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660066"/>
                </a:solidFill>
              </a:rPr>
              <a:t>Star-Schema</a:t>
            </a:r>
            <a:endParaRPr lang="th-TH" dirty="0"/>
          </a:p>
        </p:txBody>
      </p:sp>
      <p:pic>
        <p:nvPicPr>
          <p:cNvPr id="5" name="รูปภาพ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708920"/>
            <a:ext cx="4104456" cy="388843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55576" y="1542627"/>
            <a:ext cx="76328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        ตัวอย่าง</a:t>
            </a:r>
            <a:r>
              <a:rPr lang="th-TH" dirty="0"/>
              <a:t>แบบจำลองฐานข้อมูลหลายมิติที่ถูกสร้างขึ้นเพื่อใช้งานในฐานข้อมูลเชิงสัมพันธ์ก็คือ </a:t>
            </a:r>
            <a:r>
              <a:rPr lang="en-US" sz="1600" dirty="0"/>
              <a:t>Star Schema </a:t>
            </a:r>
            <a:r>
              <a:rPr lang="th-TH" dirty="0"/>
              <a:t>ซึ่งจะมี </a:t>
            </a:r>
            <a:r>
              <a:rPr lang="en-US" sz="1600" dirty="0"/>
              <a:t>Fact Table  </a:t>
            </a:r>
            <a:r>
              <a:rPr lang="th-TH" dirty="0"/>
              <a:t>เป็นศูนย์กลางในการบรรจุ</a:t>
            </a:r>
            <a:r>
              <a:rPr lang="th-TH" dirty="0" err="1"/>
              <a:t>แอตต</a:t>
            </a:r>
            <a:r>
              <a:rPr lang="th-TH" dirty="0"/>
              <a:t>ริ</a:t>
            </a:r>
            <a:r>
              <a:rPr lang="th-TH" dirty="0" err="1"/>
              <a:t>บิวต์</a:t>
            </a:r>
            <a:r>
              <a:rPr lang="th-TH" dirty="0"/>
              <a:t>ทั้งหมดที่ถูกวัดหรือวิเคราะห์ จะมีคีย์ตามคอลัมน์ต่าง ๆ ที่เชื่อมโยงไปยังตารางมิติ</a:t>
            </a:r>
            <a:endParaRPr lang="en-US" altLang="th-TH" sz="1600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02427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333375"/>
            <a:ext cx="7313613" cy="1143000"/>
          </a:xfrm>
        </p:spPr>
        <p:txBody>
          <a:bodyPr/>
          <a:lstStyle/>
          <a:p>
            <a:pPr eaLnBrk="1" hangingPunct="1"/>
            <a:r>
              <a:rPr lang="th-TH" altLang="th-TH" b="1" dirty="0" smtClean="0">
                <a:solidFill>
                  <a:srgbClr val="660066"/>
                </a:solidFill>
              </a:rPr>
              <a:t>ข้อดีของแบบจำลองฐานข้อมูลหลายมิติ</a:t>
            </a:r>
            <a:endParaRPr lang="en-US" altLang="th-TH" sz="3400" b="1" dirty="0" smtClean="0">
              <a:solidFill>
                <a:srgbClr val="660066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844675"/>
            <a:ext cx="7313613" cy="4114800"/>
          </a:xfrm>
        </p:spPr>
        <p:txBody>
          <a:bodyPr/>
          <a:lstStyle/>
          <a:p>
            <a:pPr lvl="0"/>
            <a:r>
              <a:rPr lang="th-TH" sz="3200" b="1" dirty="0"/>
              <a:t>สามารถนำมาประยุกต์ใช้เพื่อวางแผนกลยุทธ์ และสร้างวิธีแก้ไขปัญหาทางธุรกิจได้</a:t>
            </a:r>
            <a:endParaRPr lang="en-US" sz="3200" b="1" dirty="0"/>
          </a:p>
          <a:p>
            <a:pPr lvl="0"/>
            <a:r>
              <a:rPr lang="th-TH" sz="3200" b="1" dirty="0"/>
              <a:t>ข้อมูลที่นำเสนอสามารถนำเสนอมุมมองได้หลายมิติ</a:t>
            </a:r>
            <a:endParaRPr lang="en-US" sz="3200" b="1" dirty="0"/>
          </a:p>
          <a:p>
            <a:pPr eaLnBrk="1" hangingPunct="1"/>
            <a:endParaRPr lang="en-US" altLang="th-TH" b="1" dirty="0" smtClean="0"/>
          </a:p>
        </p:txBody>
      </p:sp>
    </p:spTree>
    <p:extLst>
      <p:ext uri="{BB962C8B-B14F-4D97-AF65-F5344CB8AC3E}">
        <p14:creationId xmlns:p14="http://schemas.microsoft.com/office/powerpoint/2010/main" val="294671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333375"/>
            <a:ext cx="7313613" cy="1143000"/>
          </a:xfrm>
        </p:spPr>
        <p:txBody>
          <a:bodyPr/>
          <a:lstStyle/>
          <a:p>
            <a:pPr eaLnBrk="1" hangingPunct="1"/>
            <a:r>
              <a:rPr lang="th-TH" altLang="th-TH" b="1" dirty="0" smtClean="0">
                <a:solidFill>
                  <a:srgbClr val="660066"/>
                </a:solidFill>
              </a:rPr>
              <a:t>ข้อเสียของแบบจำลองฐานข้อมูลหลายมิติ</a:t>
            </a:r>
            <a:endParaRPr lang="en-US" altLang="th-TH" sz="3400" b="1" dirty="0" smtClean="0">
              <a:solidFill>
                <a:srgbClr val="660066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844675"/>
            <a:ext cx="7313613" cy="4114800"/>
          </a:xfrm>
        </p:spPr>
        <p:txBody>
          <a:bodyPr/>
          <a:lstStyle/>
          <a:p>
            <a:pPr lvl="0"/>
            <a:r>
              <a:rPr lang="th-TH" sz="3200" b="1" dirty="0"/>
              <a:t>ใช้เงินลงทุนสูง ทั้งด้านฮาร์ดแวร์และซอฟต์แวร์ที่</a:t>
            </a:r>
            <a:r>
              <a:rPr lang="th-TH" sz="3200" b="1"/>
              <a:t>นำมาใช้</a:t>
            </a:r>
            <a:r>
              <a:rPr lang="th-TH" sz="3200" b="1" smtClean="0"/>
              <a:t>เพื่อการ</a:t>
            </a:r>
            <a:r>
              <a:rPr lang="th-TH" sz="3200" b="1" dirty="0"/>
              <a:t>วิเคราะห์</a:t>
            </a:r>
            <a:endParaRPr lang="en-US" sz="3200" b="1" dirty="0"/>
          </a:p>
          <a:p>
            <a:pPr lvl="0"/>
            <a:r>
              <a:rPr lang="th-TH" sz="3200" b="1" dirty="0"/>
              <a:t>คลังข้อมูลต้องได้รับการออกแบบที่ดี มิฉะนั้นอาจไม่สามารถนำมาใช้ประโยชน์ได้อย่างคุ้มค่า</a:t>
            </a:r>
            <a:endParaRPr lang="en-US" sz="3200" b="1" dirty="0"/>
          </a:p>
          <a:p>
            <a:pPr lvl="0"/>
            <a:r>
              <a:rPr lang="th-TH" sz="3200" b="1" dirty="0"/>
              <a:t>ผู้เชี่ยวชาญเฉพาะด้าน มีจำนวนน้อย</a:t>
            </a:r>
            <a:endParaRPr lang="en-US" sz="3200" b="1" dirty="0"/>
          </a:p>
          <a:p>
            <a:pPr lvl="0"/>
            <a:r>
              <a:rPr lang="th-TH" sz="3200" b="1" dirty="0"/>
              <a:t>เหมาะกับธุรกิจขนาดใหญ่</a:t>
            </a:r>
            <a:endParaRPr lang="en-US" sz="3200" b="1" dirty="0"/>
          </a:p>
          <a:p>
            <a:pPr eaLnBrk="1" hangingPunct="1"/>
            <a:endParaRPr lang="en-US" altLang="th-TH" b="1" dirty="0" smtClean="0"/>
          </a:p>
        </p:txBody>
      </p:sp>
    </p:spTree>
    <p:extLst>
      <p:ext uri="{BB962C8B-B14F-4D97-AF65-F5344CB8AC3E}">
        <p14:creationId xmlns:p14="http://schemas.microsoft.com/office/powerpoint/2010/main" val="398816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 smtClean="0">
                <a:solidFill>
                  <a:srgbClr val="660066"/>
                </a:solidFill>
              </a:rPr>
              <a:t>ส่วนประกอบของแบบจำลองข้อมูล</a:t>
            </a:r>
            <a:endParaRPr lang="th-TH" b="1" dirty="0">
              <a:solidFill>
                <a:srgbClr val="660066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914400" y="1456184"/>
            <a:ext cx="7772400" cy="5213176"/>
          </a:xfrm>
        </p:spPr>
        <p:txBody>
          <a:bodyPr/>
          <a:lstStyle/>
          <a:p>
            <a:pPr marL="0" indent="0">
              <a:buNone/>
            </a:pPr>
            <a:r>
              <a:rPr lang="th-TH" sz="3200" b="1" dirty="0">
                <a:solidFill>
                  <a:srgbClr val="0070C0"/>
                </a:solidFill>
              </a:rPr>
              <a:t>1. ส่วนโครงสร้าง </a:t>
            </a:r>
            <a:r>
              <a:rPr lang="th-TH" b="1" dirty="0">
                <a:solidFill>
                  <a:srgbClr val="0070C0"/>
                </a:solidFill>
              </a:rPr>
              <a:t>(</a:t>
            </a:r>
            <a:r>
              <a:rPr lang="en-US" sz="2400" b="1" dirty="0">
                <a:solidFill>
                  <a:srgbClr val="0070C0"/>
                </a:solidFill>
              </a:rPr>
              <a:t>Structure Part)</a:t>
            </a:r>
          </a:p>
          <a:p>
            <a:pPr marL="0" indent="0">
              <a:buNone/>
            </a:pPr>
            <a:r>
              <a:rPr lang="th-TH" b="1" dirty="0"/>
              <a:t>	</a:t>
            </a:r>
            <a:r>
              <a:rPr lang="th-TH" b="1" dirty="0" smtClean="0"/>
              <a:t>ประกอบด้วย</a:t>
            </a:r>
            <a:r>
              <a:rPr lang="th-TH" b="1" dirty="0"/>
              <a:t>ชุดของกฎเกณฑ์ที่นำมานิยามหรือกำหนดว่าจะสร้างฐานข้อมูลอย่างไร</a:t>
            </a:r>
            <a:endParaRPr lang="en-US" b="1" dirty="0"/>
          </a:p>
          <a:p>
            <a:pPr marL="0" indent="0">
              <a:buNone/>
            </a:pPr>
            <a:r>
              <a:rPr lang="th-TH" sz="3200" b="1" dirty="0" smtClean="0">
                <a:solidFill>
                  <a:srgbClr val="0070C0"/>
                </a:solidFill>
              </a:rPr>
              <a:t>2</a:t>
            </a:r>
            <a:r>
              <a:rPr lang="th-TH" sz="3200" b="1" dirty="0">
                <a:solidFill>
                  <a:srgbClr val="0070C0"/>
                </a:solidFill>
              </a:rPr>
              <a:t>. ส่วนปรับปรุง </a:t>
            </a:r>
            <a:r>
              <a:rPr lang="th-TH" b="1" dirty="0">
                <a:solidFill>
                  <a:srgbClr val="0070C0"/>
                </a:solidFill>
              </a:rPr>
              <a:t>(</a:t>
            </a:r>
            <a:r>
              <a:rPr lang="en-US" sz="2400" b="1" dirty="0">
                <a:solidFill>
                  <a:srgbClr val="0070C0"/>
                </a:solidFill>
              </a:rPr>
              <a:t>Manipulation Part)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th-TH" b="1" dirty="0" smtClean="0"/>
              <a:t>เป็น</a:t>
            </a:r>
            <a:r>
              <a:rPr lang="th-TH" b="1" dirty="0"/>
              <a:t>ส่วนกำหนดประเภทของการดำเนินงาน (</a:t>
            </a:r>
            <a:r>
              <a:rPr lang="en-US" sz="2400" b="1" dirty="0"/>
              <a:t>Operations/Transactions) </a:t>
            </a:r>
            <a:r>
              <a:rPr lang="th-TH" b="1" dirty="0"/>
              <a:t>ที่นำมาใช้เก็บข้อมูล ไม่ว่าจะ</a:t>
            </a:r>
            <a:r>
              <a:rPr lang="th-TH" b="1" dirty="0" smtClean="0"/>
              <a:t>เป็นการ</a:t>
            </a:r>
          </a:p>
          <a:p>
            <a:pPr marL="0" indent="0">
              <a:buNone/>
            </a:pPr>
            <a:r>
              <a:rPr lang="th-TH" b="1" dirty="0" err="1" smtClean="0"/>
              <a:t>อัป</a:t>
            </a:r>
            <a:r>
              <a:rPr lang="th-TH" b="1" dirty="0" err="1"/>
              <a:t>เดต</a:t>
            </a:r>
            <a:r>
              <a:rPr lang="th-TH" b="1" dirty="0"/>
              <a:t>หรือดึงข้อมูล และการเปลี่ยนแปลงโครงสร้างของฐานข้อมูล</a:t>
            </a:r>
            <a:endParaRPr lang="en-US" b="1" dirty="0"/>
          </a:p>
          <a:p>
            <a:pPr marL="0" indent="0">
              <a:buNone/>
            </a:pPr>
            <a:r>
              <a:rPr lang="th-TH" sz="3200" b="1" dirty="0">
                <a:solidFill>
                  <a:srgbClr val="0070C0"/>
                </a:solidFill>
              </a:rPr>
              <a:t>3. ส่วนกฎความคงสภาพ </a:t>
            </a:r>
            <a:r>
              <a:rPr lang="th-TH" b="1" dirty="0">
                <a:solidFill>
                  <a:srgbClr val="0070C0"/>
                </a:solidFill>
              </a:rPr>
              <a:t>(</a:t>
            </a:r>
            <a:r>
              <a:rPr lang="en-US" sz="2400" b="1" dirty="0">
                <a:solidFill>
                  <a:srgbClr val="0070C0"/>
                </a:solidFill>
              </a:rPr>
              <a:t>Integrity Part)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th-TH" b="1" dirty="0" smtClean="0"/>
              <a:t>เป็น</a:t>
            </a:r>
            <a:r>
              <a:rPr lang="th-TH" b="1" dirty="0"/>
              <a:t>ชุดของกฎเกณฑ์ที่นำมาใช้เพื่อควบคุมความถูกต้องของ</a:t>
            </a:r>
            <a:r>
              <a:rPr lang="th-TH" b="1" dirty="0" smtClean="0"/>
              <a:t>ข้อมูล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90547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solidFill>
                  <a:srgbClr val="660066"/>
                </a:solidFill>
              </a:rPr>
              <a:t>ประเภทของแบบจำลอง</a:t>
            </a:r>
            <a:r>
              <a:rPr lang="th-TH" b="1" dirty="0" smtClean="0">
                <a:solidFill>
                  <a:srgbClr val="660066"/>
                </a:solidFill>
              </a:rPr>
              <a:t>ข้อมูล</a:t>
            </a:r>
            <a:endParaRPr lang="th-TH" dirty="0">
              <a:solidFill>
                <a:srgbClr val="660066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914400" y="1484784"/>
            <a:ext cx="7978080" cy="5184576"/>
          </a:xfrm>
        </p:spPr>
        <p:txBody>
          <a:bodyPr/>
          <a:lstStyle/>
          <a:p>
            <a:pPr marL="0" indent="0">
              <a:buNone/>
            </a:pPr>
            <a:r>
              <a:rPr lang="th-TH" b="1" dirty="0">
                <a:solidFill>
                  <a:srgbClr val="002060"/>
                </a:solidFill>
              </a:rPr>
              <a:t>1. แบบจำลองระดับแนวคิด </a:t>
            </a:r>
            <a:r>
              <a:rPr lang="th-TH" sz="2400" b="1" dirty="0">
                <a:solidFill>
                  <a:srgbClr val="002060"/>
                </a:solidFill>
              </a:rPr>
              <a:t>(</a:t>
            </a:r>
            <a:r>
              <a:rPr lang="en-US" sz="2000" b="1" dirty="0">
                <a:solidFill>
                  <a:srgbClr val="002060"/>
                </a:solidFill>
              </a:rPr>
              <a:t>Conceptual Data Models)</a:t>
            </a:r>
            <a:endParaRPr lang="en-US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th-TH" sz="2400" b="1" dirty="0" smtClean="0"/>
              <a:t>       </a:t>
            </a:r>
            <a:r>
              <a:rPr lang="th-TH" sz="2400" b="1" dirty="0"/>
              <a:t>ถูกนำมาใช้เพื่อแสดงลักษณะโดยรวมของข้อมูลทั้งหมดในระบบ ผ่านการนำเสนอในรูปแบบของแผนภาพ (</a:t>
            </a:r>
            <a:r>
              <a:rPr lang="en-US" sz="2000" b="1" dirty="0"/>
              <a:t>Diagram) </a:t>
            </a:r>
            <a:r>
              <a:rPr lang="th-TH" sz="2400" b="1" dirty="0"/>
              <a:t>ซึ่งประกอบด้วย</a:t>
            </a:r>
            <a:r>
              <a:rPr lang="th-TH" sz="2400" b="1" dirty="0" err="1" smtClean="0"/>
              <a:t>เอ็นทิตี้</a:t>
            </a:r>
            <a:r>
              <a:rPr lang="th-TH" sz="2400" b="1" dirty="0"/>
              <a:t>ต่าง ๆ </a:t>
            </a:r>
            <a:r>
              <a:rPr lang="th-TH" sz="2400" b="1" dirty="0" smtClean="0"/>
              <a:t>และ</a:t>
            </a:r>
            <a:r>
              <a:rPr lang="th-TH" sz="2400" b="1" dirty="0"/>
              <a:t>ความสัมพันธ์</a:t>
            </a:r>
            <a:r>
              <a:rPr lang="th-TH" sz="2400" b="1" dirty="0" smtClean="0"/>
              <a:t>ระหว่าง</a:t>
            </a:r>
            <a:r>
              <a:rPr lang="th-TH" sz="2400" b="1" dirty="0" err="1" smtClean="0"/>
              <a:t>เอ็นทิตี้</a:t>
            </a:r>
            <a:r>
              <a:rPr lang="th-TH" sz="2400" b="1" dirty="0"/>
              <a:t>ในระบบ </a:t>
            </a:r>
            <a:endParaRPr lang="th-TH" sz="2400" b="1" dirty="0" smtClean="0"/>
          </a:p>
          <a:p>
            <a:pPr marL="0" indent="0">
              <a:buNone/>
            </a:pPr>
            <a:r>
              <a:rPr lang="th-TH" sz="2400" b="1" dirty="0"/>
              <a:t> </a:t>
            </a:r>
            <a:r>
              <a:rPr lang="th-TH" sz="2400" b="1" dirty="0" smtClean="0"/>
              <a:t>   </a:t>
            </a:r>
            <a:r>
              <a:rPr lang="th-TH" sz="2400" b="1" dirty="0"/>
              <a:t>แบบจำลองเชิงแนวคิดจะไม่ขึ้นอยู่ประเภทของ </a:t>
            </a:r>
            <a:r>
              <a:rPr lang="en-US" sz="2000" b="1" dirty="0"/>
              <a:t>DBMS</a:t>
            </a:r>
            <a:r>
              <a:rPr lang="en-US" sz="2400" b="1" dirty="0"/>
              <a:t> </a:t>
            </a:r>
            <a:r>
              <a:rPr lang="th-TH" sz="2400" b="1" dirty="0"/>
              <a:t>ตัวอย่างแบบจำลองเชิงแนวคิดที่นิยม เช่น แบบจำลองอี</a:t>
            </a:r>
            <a:r>
              <a:rPr lang="th-TH" sz="2400" b="1" dirty="0" err="1"/>
              <a:t>อาร์</a:t>
            </a:r>
            <a:r>
              <a:rPr lang="th-TH" sz="2400" b="1" dirty="0"/>
              <a:t> (</a:t>
            </a:r>
            <a:r>
              <a:rPr lang="en-US" sz="2000" b="1" dirty="0"/>
              <a:t>Entity-Relationship Model) </a:t>
            </a:r>
          </a:p>
          <a:p>
            <a:pPr marL="0" indent="0">
              <a:buNone/>
            </a:pPr>
            <a:r>
              <a:rPr lang="th-TH" b="1" dirty="0">
                <a:solidFill>
                  <a:srgbClr val="002060"/>
                </a:solidFill>
              </a:rPr>
              <a:t>2. แบบจำลองระดับพัฒนา </a:t>
            </a:r>
            <a:r>
              <a:rPr lang="th-TH" sz="2400" b="1" dirty="0">
                <a:solidFill>
                  <a:srgbClr val="002060"/>
                </a:solidFill>
              </a:rPr>
              <a:t>(</a:t>
            </a:r>
            <a:r>
              <a:rPr lang="en-US" sz="2000" b="1" dirty="0">
                <a:solidFill>
                  <a:srgbClr val="002060"/>
                </a:solidFill>
              </a:rPr>
              <a:t>Implementation Data Models)</a:t>
            </a:r>
            <a:endParaRPr lang="en-US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2400" b="1" dirty="0" smtClean="0"/>
              <a:t>    </a:t>
            </a:r>
            <a:r>
              <a:rPr lang="th-TH" sz="2400" b="1" dirty="0"/>
              <a:t>เป็นแบบจำลองที่อธิบายถึงโครงสร้างของฐานข้อมูลแต่ละประเภทที่คิดค้นขึ้น ด้วยการแสดงถึงรูปแบบที่อิงกับ </a:t>
            </a:r>
            <a:r>
              <a:rPr lang="en-US" sz="2000" b="1" dirty="0"/>
              <a:t>DBMS</a:t>
            </a:r>
            <a:r>
              <a:rPr lang="en-US" sz="2400" b="1" dirty="0"/>
              <a:t> </a:t>
            </a:r>
            <a:r>
              <a:rPr lang="th-TH" sz="2400" b="1" dirty="0"/>
              <a:t>ที่เลือกใช้ </a:t>
            </a:r>
          </a:p>
        </p:txBody>
      </p:sp>
    </p:spTree>
    <p:extLst>
      <p:ext uri="{BB962C8B-B14F-4D97-AF65-F5344CB8AC3E}">
        <p14:creationId xmlns:p14="http://schemas.microsoft.com/office/powerpoint/2010/main" val="247329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4000" b="1" dirty="0">
                <a:solidFill>
                  <a:srgbClr val="660066"/>
                </a:solidFill>
              </a:rPr>
              <a:t>พื้นฐานการสร้างแบบจำลองข้อมูล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484784"/>
            <a:ext cx="7772400" cy="5184576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h-TH" altLang="th-TH" b="1" dirty="0" smtClean="0"/>
              <a:t>ประกอบด้วย</a:t>
            </a:r>
          </a:p>
          <a:p>
            <a:pPr eaLnBrk="1" hangingPunct="1"/>
            <a:r>
              <a:rPr lang="th-TH" altLang="th-TH" sz="3200" b="1" dirty="0" err="1" smtClean="0">
                <a:solidFill>
                  <a:schemeClr val="accent2">
                    <a:lumMod val="50000"/>
                  </a:schemeClr>
                </a:solidFill>
              </a:rPr>
              <a:t>เอ็นทิตี้</a:t>
            </a:r>
            <a:r>
              <a:rPr lang="th-TH" altLang="th-TH" sz="32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th-TH" b="1" dirty="0" smtClean="0">
                <a:solidFill>
                  <a:schemeClr val="accent2">
                    <a:lumMod val="50000"/>
                  </a:schemeClr>
                </a:solidFill>
              </a:rPr>
              <a:t>(Entity) </a:t>
            </a:r>
            <a:r>
              <a:rPr lang="th-TH" b="1" dirty="0"/>
              <a:t>คือ ทุก ๆ สิ่ง ไม่ว่าจะเป็นบุคคล สถานที่ สิ่งของ หรือเหตุการณ์ที่เกี่ยวข้องกับข้อมูลที่ได้รวบรวมและจัดเก็บไว้ ตัวอย่าง เช่น ลูกค้า สินค้า หรือพนักงานขาย </a:t>
            </a:r>
            <a:endParaRPr lang="th-TH" b="1" dirty="0" smtClean="0"/>
          </a:p>
          <a:p>
            <a:pPr eaLnBrk="1" hangingPunct="1"/>
            <a:r>
              <a:rPr lang="th-TH" sz="32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th-TH" sz="3200" b="1" dirty="0">
                <a:solidFill>
                  <a:schemeClr val="accent2">
                    <a:lumMod val="50000"/>
                  </a:schemeClr>
                </a:solidFill>
              </a:rPr>
              <a:t>แอ</a:t>
            </a:r>
            <a:r>
              <a:rPr lang="th-TH" sz="3200" b="1" dirty="0" err="1" smtClean="0">
                <a:solidFill>
                  <a:schemeClr val="accent2">
                    <a:lumMod val="50000"/>
                  </a:schemeClr>
                </a:solidFill>
              </a:rPr>
              <a:t>ตทริ</a:t>
            </a:r>
            <a:r>
              <a:rPr lang="th-TH" sz="3200" b="1" dirty="0" err="1">
                <a:solidFill>
                  <a:schemeClr val="accent2">
                    <a:lumMod val="50000"/>
                  </a:schemeClr>
                </a:solidFill>
              </a:rPr>
              <a:t>บิวต์</a:t>
            </a:r>
            <a:r>
              <a:rPr lang="th-TH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th-TH" b="1" dirty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Attributes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) </a:t>
            </a:r>
            <a:r>
              <a:rPr lang="th-TH" b="1" dirty="0"/>
              <a:t>คือลักษณะเฉพาะของ</a:t>
            </a:r>
            <a:r>
              <a:rPr lang="th-TH" b="1" dirty="0" err="1" smtClean="0"/>
              <a:t>เอ็นทิตี้</a:t>
            </a:r>
            <a:r>
              <a:rPr lang="th-TH" b="1" dirty="0" smtClean="0"/>
              <a:t> </a:t>
            </a:r>
            <a:r>
              <a:rPr lang="th-TH" b="1" dirty="0"/>
              <a:t>ตัวอย่างเช่น </a:t>
            </a:r>
            <a:r>
              <a:rPr lang="th-TH" b="1" dirty="0" err="1" smtClean="0"/>
              <a:t>เอ็นทิตี้</a:t>
            </a:r>
            <a:r>
              <a:rPr lang="th-TH" b="1" dirty="0"/>
              <a:t>ลูกค้า ประกอบไปด้วยแอ</a:t>
            </a:r>
            <a:r>
              <a:rPr lang="th-TH" b="1" dirty="0" err="1" smtClean="0"/>
              <a:t>ตทริบิวต์</a:t>
            </a:r>
            <a:r>
              <a:rPr lang="en-US" b="1" dirty="0" smtClean="0"/>
              <a:t> </a:t>
            </a:r>
            <a:r>
              <a:rPr lang="th-TH" b="1" dirty="0"/>
              <a:t>รหัสลูกค้า </a:t>
            </a:r>
            <a:r>
              <a:rPr lang="th-TH" b="1" dirty="0" smtClean="0"/>
              <a:t/>
            </a:r>
            <a:br>
              <a:rPr lang="th-TH" b="1" dirty="0" smtClean="0"/>
            </a:br>
            <a:r>
              <a:rPr lang="th-TH" b="1" dirty="0" smtClean="0"/>
              <a:t>ชื่อ</a:t>
            </a:r>
            <a:r>
              <a:rPr lang="th-TH" b="1" dirty="0"/>
              <a:t>-นามสกุล ที่อยู่ เบอร์โทรศัพท์ </a:t>
            </a:r>
            <a:endParaRPr lang="th-TH" b="1" dirty="0" smtClean="0"/>
          </a:p>
          <a:p>
            <a:pPr eaLnBrk="1" hangingPunct="1"/>
            <a:r>
              <a:rPr lang="th-TH" sz="3200" b="1" dirty="0">
                <a:solidFill>
                  <a:schemeClr val="accent2">
                    <a:lumMod val="50000"/>
                  </a:schemeClr>
                </a:solidFill>
              </a:rPr>
              <a:t>ความสัมพันธ์</a:t>
            </a:r>
            <a:r>
              <a:rPr lang="th-TH" b="1" dirty="0">
                <a:solidFill>
                  <a:schemeClr val="accent2">
                    <a:lumMod val="50000"/>
                  </a:schemeClr>
                </a:solidFill>
              </a:rPr>
              <a:t> (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Relationships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) </a:t>
            </a:r>
            <a:r>
              <a:rPr lang="th-TH" b="1" dirty="0"/>
              <a:t>หมายถึง ความสัมพันธ์ระหว่าง</a:t>
            </a:r>
            <a:r>
              <a:rPr lang="th-TH" b="1" dirty="0" err="1" smtClean="0"/>
              <a:t>เอ็นทิตี้</a:t>
            </a:r>
            <a:r>
              <a:rPr lang="th-TH" b="1" dirty="0" smtClean="0"/>
              <a:t> </a:t>
            </a:r>
            <a:endParaRPr lang="en-US" b="1" dirty="0"/>
          </a:p>
          <a:p>
            <a:pPr eaLnBrk="1" hangingPunct="1"/>
            <a:endParaRPr lang="th-TH" b="1" dirty="0" smtClean="0"/>
          </a:p>
          <a:p>
            <a:pPr eaLnBrk="1" hangingPunct="1"/>
            <a:endParaRPr lang="en-US" b="1" dirty="0"/>
          </a:p>
          <a:p>
            <a:pPr eaLnBrk="1" hangingPunct="1"/>
            <a:endParaRPr lang="th-TH" altLang="th-TH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altLang="th-TH" b="1" smtClean="0">
                <a:solidFill>
                  <a:srgbClr val="660066"/>
                </a:solidFill>
              </a:rPr>
              <a:t>ชนิดของความสัมพันธ์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749300"/>
          </a:xfrm>
        </p:spPr>
        <p:txBody>
          <a:bodyPr/>
          <a:lstStyle/>
          <a:p>
            <a:pPr eaLnBrk="1" hangingPunct="1"/>
            <a:r>
              <a:rPr lang="th-TH" altLang="th-TH" b="1" dirty="0" smtClean="0">
                <a:solidFill>
                  <a:srgbClr val="000066"/>
                </a:solidFill>
              </a:rPr>
              <a:t>ความสัมพันธ์แบบหนึ่งต่อหนึ่ง</a:t>
            </a:r>
            <a:r>
              <a:rPr lang="th-TH" altLang="th-TH" b="1" dirty="0" smtClean="0"/>
              <a:t> (</a:t>
            </a:r>
            <a:r>
              <a:rPr lang="en-US" altLang="th-TH" b="1" dirty="0" smtClean="0"/>
              <a:t>One-to-One) </a:t>
            </a:r>
            <a:endParaRPr lang="th-TH" altLang="th-TH" b="1" dirty="0" smtClean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763713" y="2373313"/>
            <a:ext cx="1584325" cy="5476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h-TH" altLang="th-TH" dirty="0"/>
              <a:t>พนักงาน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156325" y="2373313"/>
            <a:ext cx="1584325" cy="5476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h-TH" altLang="th-TH"/>
              <a:t>แผนก</a:t>
            </a: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4067175" y="2301875"/>
            <a:ext cx="1368425" cy="647700"/>
          </a:xfrm>
          <a:prstGeom prst="flowChartDecision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th-TH" sz="1800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3348038" y="2636838"/>
            <a:ext cx="7191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5435600" y="2636838"/>
            <a:ext cx="7191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4211637" y="2411596"/>
            <a:ext cx="1079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h-TH" altLang="th-TH" sz="1800" dirty="0"/>
              <a:t>เป็นผู้จัดการ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563938" y="2276475"/>
            <a:ext cx="2873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h-TH" altLang="th-TH" sz="2400"/>
              <a:t>1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5508625" y="2276475"/>
            <a:ext cx="287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h-TH" altLang="th-TH" sz="2400"/>
              <a:t>1</a:t>
            </a: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827088" y="3357563"/>
            <a:ext cx="777240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 altLang="th-TH" dirty="0">
                <a:solidFill>
                  <a:srgbClr val="000066"/>
                </a:solidFill>
              </a:rPr>
              <a:t>ความสัมพันธ์แบบหนึ่งต่อกลุ่ม</a:t>
            </a:r>
            <a:r>
              <a:rPr lang="th-TH" altLang="th-TH" dirty="0"/>
              <a:t> (</a:t>
            </a:r>
            <a:r>
              <a:rPr lang="en-US" altLang="th-TH" dirty="0"/>
              <a:t>One-to-Many) </a:t>
            </a:r>
            <a:endParaRPr lang="th-TH" altLang="th-TH" dirty="0"/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1692275" y="4148138"/>
            <a:ext cx="1584325" cy="5476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h-TH" altLang="th-TH"/>
              <a:t>พนักงาน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6084888" y="4148138"/>
            <a:ext cx="1584325" cy="5476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h-TH" altLang="th-TH"/>
              <a:t>แผนก</a:t>
            </a:r>
          </a:p>
        </p:txBody>
      </p:sp>
      <p:sp>
        <p:nvSpPr>
          <p:cNvPr id="7183" name="AutoShape 15"/>
          <p:cNvSpPr>
            <a:spLocks noChangeArrowheads="1"/>
          </p:cNvSpPr>
          <p:nvPr/>
        </p:nvSpPr>
        <p:spPr bwMode="auto">
          <a:xfrm>
            <a:off x="3995738" y="4076700"/>
            <a:ext cx="1368425" cy="647700"/>
          </a:xfrm>
          <a:prstGeom prst="flowChartDecision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th-TH" sz="1800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3276600" y="4411663"/>
            <a:ext cx="7191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5364163" y="4411663"/>
            <a:ext cx="7191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4140200" y="4195763"/>
            <a:ext cx="1079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h-TH" altLang="th-TH" sz="2400"/>
              <a:t>สังกัด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5435600" y="4005263"/>
            <a:ext cx="287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h-TH" altLang="th-TH" sz="2400"/>
              <a:t>1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3563938" y="4040188"/>
            <a:ext cx="430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th-TH" sz="2000"/>
              <a:t>M</a:t>
            </a:r>
            <a:endParaRPr lang="th-TH" altLang="th-TH" sz="2000"/>
          </a:p>
        </p:txBody>
      </p:sp>
      <p:sp>
        <p:nvSpPr>
          <p:cNvPr id="7189" name="Rectangle 21"/>
          <p:cNvSpPr>
            <a:spLocks noChangeArrowheads="1"/>
          </p:cNvSpPr>
          <p:nvPr/>
        </p:nvSpPr>
        <p:spPr bwMode="auto">
          <a:xfrm>
            <a:off x="900113" y="5013325"/>
            <a:ext cx="777240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 altLang="th-TH" dirty="0">
                <a:solidFill>
                  <a:srgbClr val="000066"/>
                </a:solidFill>
              </a:rPr>
              <a:t>ความสัมพันธ์แบบกลุ่มต่อกลุ่ม</a:t>
            </a:r>
            <a:r>
              <a:rPr lang="th-TH" altLang="th-TH" dirty="0"/>
              <a:t> (</a:t>
            </a:r>
            <a:r>
              <a:rPr lang="en-US" altLang="th-TH" dirty="0"/>
              <a:t>Many-to-Many) </a:t>
            </a:r>
            <a:endParaRPr lang="th-TH" altLang="th-TH" dirty="0"/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1765300" y="5661025"/>
            <a:ext cx="1584325" cy="5476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h-TH" altLang="th-TH"/>
              <a:t>นักศึกษา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6157913" y="5661025"/>
            <a:ext cx="1584325" cy="5476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h-TH" altLang="th-TH"/>
              <a:t>วิชาเรียน</a:t>
            </a:r>
          </a:p>
        </p:txBody>
      </p:sp>
      <p:sp>
        <p:nvSpPr>
          <p:cNvPr id="7192" name="AutoShape 24"/>
          <p:cNvSpPr>
            <a:spLocks noChangeArrowheads="1"/>
          </p:cNvSpPr>
          <p:nvPr/>
        </p:nvSpPr>
        <p:spPr bwMode="auto">
          <a:xfrm>
            <a:off x="4068763" y="5589588"/>
            <a:ext cx="1368425" cy="647700"/>
          </a:xfrm>
          <a:prstGeom prst="flowChartDecision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th-TH" sz="1800"/>
          </a:p>
        </p:txBody>
      </p:sp>
      <p:sp>
        <p:nvSpPr>
          <p:cNvPr id="7193" name="Line 25"/>
          <p:cNvSpPr>
            <a:spLocks noChangeShapeType="1"/>
          </p:cNvSpPr>
          <p:nvPr/>
        </p:nvSpPr>
        <p:spPr bwMode="auto">
          <a:xfrm>
            <a:off x="3349625" y="5924550"/>
            <a:ext cx="7191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>
            <a:off x="5437188" y="5924550"/>
            <a:ext cx="7191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4286250" y="5708650"/>
            <a:ext cx="1079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h-TH" altLang="th-TH" sz="1800" dirty="0"/>
              <a:t>ลงทะเบียน</a:t>
            </a:r>
          </a:p>
        </p:txBody>
      </p:sp>
      <p:sp>
        <p:nvSpPr>
          <p:cNvPr id="7196" name="Text Box 30"/>
          <p:cNvSpPr txBox="1">
            <a:spLocks noChangeArrowheads="1"/>
          </p:cNvSpPr>
          <p:nvPr/>
        </p:nvSpPr>
        <p:spPr bwMode="auto">
          <a:xfrm>
            <a:off x="3563938" y="5589588"/>
            <a:ext cx="430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th-TH" sz="2000"/>
              <a:t>M</a:t>
            </a:r>
            <a:endParaRPr lang="th-TH" altLang="th-TH" sz="2000"/>
          </a:p>
        </p:txBody>
      </p:sp>
      <p:sp>
        <p:nvSpPr>
          <p:cNvPr id="7197" name="Text Box 31"/>
          <p:cNvSpPr txBox="1">
            <a:spLocks noChangeArrowheads="1"/>
          </p:cNvSpPr>
          <p:nvPr/>
        </p:nvSpPr>
        <p:spPr bwMode="auto">
          <a:xfrm>
            <a:off x="5435600" y="5589588"/>
            <a:ext cx="4302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th-TH" sz="2000"/>
              <a:t>N</a:t>
            </a:r>
            <a:endParaRPr lang="th-TH" altLang="th-TH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solidFill>
                  <a:srgbClr val="660066"/>
                </a:solidFill>
              </a:rPr>
              <a:t>แบบจำลองฐานข้อมูล (</a:t>
            </a:r>
            <a:r>
              <a:rPr lang="en-US" sz="4000" b="1" dirty="0">
                <a:solidFill>
                  <a:srgbClr val="660066"/>
                </a:solidFill>
              </a:rPr>
              <a:t>Database Model)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484784"/>
            <a:ext cx="7772400" cy="5184576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th-TH" sz="3000" b="1" dirty="0" smtClean="0"/>
              <a:t>    แบบจำลอง</a:t>
            </a:r>
            <a:r>
              <a:rPr lang="th-TH" sz="3000" b="1" dirty="0"/>
              <a:t>ฐานข้อมูล คือสถาปัตยกรรมที่มีความสำคัญต่อ</a:t>
            </a:r>
            <a:r>
              <a:rPr lang="th-TH" sz="3000" b="1" dirty="0" smtClean="0"/>
              <a:t>ระบบจัดการ</a:t>
            </a:r>
            <a:r>
              <a:rPr lang="th-TH" sz="3000" b="1" dirty="0"/>
              <a:t>ฐานข้อมูล (</a:t>
            </a:r>
            <a:r>
              <a:rPr lang="en-US" sz="3000" b="1" dirty="0"/>
              <a:t>DBMS) </a:t>
            </a:r>
            <a:r>
              <a:rPr lang="th-TH" sz="3000" b="1" dirty="0"/>
              <a:t>ในการนำมาใช้จัดเก็บข้อมูล/วัตถุลงในฐานข้อมูลและกำหนดความสัมพันธ์ระหว่างข้อมูลต่าง ๆ ที่เกี่ยวข้อง </a:t>
            </a:r>
            <a:r>
              <a:rPr lang="th-TH" altLang="th-TH" sz="3000" b="1" dirty="0" smtClean="0"/>
              <a:t>มี 5 ชนิด คือ</a:t>
            </a:r>
          </a:p>
          <a:p>
            <a:pPr lvl="1" eaLnBrk="1" hangingPunct="1"/>
            <a:r>
              <a:rPr lang="th-TH" altLang="th-TH" sz="3000" b="1" dirty="0" smtClean="0"/>
              <a:t>แบบจำลองฐานข้อมูลลำดับชั้น</a:t>
            </a:r>
          </a:p>
          <a:p>
            <a:pPr lvl="1" eaLnBrk="1" hangingPunct="1"/>
            <a:r>
              <a:rPr lang="th-TH" altLang="th-TH" sz="3000" b="1" dirty="0" smtClean="0"/>
              <a:t>แบบจำลองฐานข้อมูลเครือข่าย</a:t>
            </a:r>
          </a:p>
          <a:p>
            <a:pPr lvl="1" eaLnBrk="1" hangingPunct="1"/>
            <a:r>
              <a:rPr lang="th-TH" altLang="th-TH" sz="3000" b="1" dirty="0" smtClean="0"/>
              <a:t>แบบจำลองฐานข้อมูลเชิงสัมพันธ์</a:t>
            </a:r>
          </a:p>
          <a:p>
            <a:pPr lvl="1" eaLnBrk="1" hangingPunct="1"/>
            <a:r>
              <a:rPr lang="th-TH" altLang="th-TH" sz="3000" b="1" dirty="0" smtClean="0"/>
              <a:t>แบบจำลองฐานข้อมูลเชิงวัตถุ</a:t>
            </a:r>
          </a:p>
          <a:p>
            <a:pPr lvl="1" eaLnBrk="1" hangingPunct="1"/>
            <a:r>
              <a:rPr lang="th-TH" altLang="th-TH" sz="3000" b="1" dirty="0" smtClean="0"/>
              <a:t>แบบจำลองฐานข้อมูลหลายมิติ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altLang="th-TH" sz="3800" b="1" dirty="0" smtClean="0"/>
              <a:t>แบบจำลองฐานข้อมูลลำดับชั้น</a:t>
            </a:r>
            <a:br>
              <a:rPr lang="th-TH" altLang="th-TH" sz="3800" b="1" dirty="0" smtClean="0"/>
            </a:br>
            <a:r>
              <a:rPr lang="th-TH" altLang="th-TH" sz="3000" b="1" dirty="0" smtClean="0"/>
              <a:t>(</a:t>
            </a:r>
            <a:r>
              <a:rPr lang="en-US" altLang="th-TH" sz="3000" b="1" dirty="0" smtClean="0"/>
              <a:t>Hierarchical Database Model)</a:t>
            </a:r>
            <a:endParaRPr lang="th-TH" altLang="th-TH" sz="3000" b="1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141168"/>
          </a:xfrm>
        </p:spPr>
        <p:txBody>
          <a:bodyPr/>
          <a:lstStyle/>
          <a:p>
            <a:pPr eaLnBrk="1" hangingPunct="1"/>
            <a:r>
              <a:rPr lang="th-TH" altLang="th-TH" sz="3200" b="1" dirty="0" smtClean="0"/>
              <a:t>มีลักษณะโครงสร้างคล้ายต้นไม้กลับหัว</a:t>
            </a:r>
          </a:p>
          <a:p>
            <a:pPr eaLnBrk="1" hangingPunct="1"/>
            <a:r>
              <a:rPr lang="th-TH" altLang="th-TH" sz="3200" b="1" dirty="0" err="1" smtClean="0"/>
              <a:t>โหนด</a:t>
            </a:r>
            <a:r>
              <a:rPr lang="th-TH" altLang="th-TH" sz="3200" b="1" dirty="0" smtClean="0"/>
              <a:t>ระดับสูงสุด เรียกว่า </a:t>
            </a:r>
            <a:r>
              <a:rPr lang="th-TH" altLang="th-TH" sz="3200" b="1" dirty="0" err="1" smtClean="0"/>
              <a:t>โหนด</a:t>
            </a:r>
            <a:r>
              <a:rPr lang="th-TH" altLang="th-TH" sz="3200" b="1" dirty="0" smtClean="0"/>
              <a:t>ราก</a:t>
            </a:r>
            <a:r>
              <a:rPr lang="th-TH" altLang="th-TH" sz="2400" b="1" dirty="0" smtClean="0"/>
              <a:t>(</a:t>
            </a:r>
            <a:r>
              <a:rPr lang="en-US" altLang="th-TH" sz="2400" b="1" dirty="0" smtClean="0"/>
              <a:t>Root Node)</a:t>
            </a:r>
            <a:r>
              <a:rPr lang="en-US" altLang="th-TH" sz="3200" b="1" dirty="0" smtClean="0"/>
              <a:t> </a:t>
            </a:r>
            <a:r>
              <a:rPr lang="th-TH" altLang="th-TH" sz="3200" b="1" dirty="0" err="1" smtClean="0"/>
              <a:t>โหนด</a:t>
            </a:r>
            <a:r>
              <a:rPr lang="th-TH" altLang="th-TH" sz="3200" b="1" dirty="0" smtClean="0"/>
              <a:t>ระดับล่างสุดเรียกว่า </a:t>
            </a:r>
            <a:r>
              <a:rPr lang="th-TH" altLang="th-TH" sz="3200" b="1" dirty="0" err="1" smtClean="0"/>
              <a:t>โหนด</a:t>
            </a:r>
            <a:r>
              <a:rPr lang="th-TH" altLang="th-TH" sz="3200" b="1" dirty="0" smtClean="0"/>
              <a:t>ใบ</a:t>
            </a:r>
            <a:r>
              <a:rPr lang="th-TH" altLang="th-TH" sz="2400" b="1" dirty="0" smtClean="0"/>
              <a:t>(</a:t>
            </a:r>
            <a:r>
              <a:rPr lang="en-US" altLang="th-TH" sz="2400" b="1" dirty="0" smtClean="0"/>
              <a:t>Leaves Node)</a:t>
            </a:r>
          </a:p>
          <a:p>
            <a:pPr eaLnBrk="1" hangingPunct="1"/>
            <a:r>
              <a:rPr lang="th-TH" altLang="th-TH" sz="3200" b="1" dirty="0" smtClean="0"/>
              <a:t>แต่ละ</a:t>
            </a:r>
            <a:r>
              <a:rPr lang="th-TH" altLang="th-TH" sz="3200" b="1" dirty="0" err="1" smtClean="0"/>
              <a:t>โหนด</a:t>
            </a:r>
            <a:r>
              <a:rPr lang="th-TH" altLang="th-TH" sz="3200" b="1" dirty="0" smtClean="0"/>
              <a:t>จะมีพ่อได้พ่อเดียว แต่มี</a:t>
            </a:r>
            <a:r>
              <a:rPr lang="th-TH" altLang="th-TH" sz="3200" b="1" dirty="0" err="1" smtClean="0"/>
              <a:t>โหนด</a:t>
            </a:r>
            <a:r>
              <a:rPr lang="th-TH" altLang="th-TH" sz="3200" b="1" dirty="0" smtClean="0"/>
              <a:t>ลูกได้หลายคน</a:t>
            </a:r>
          </a:p>
          <a:p>
            <a:pPr eaLnBrk="1" hangingPunct="1"/>
            <a:r>
              <a:rPr lang="th-TH" sz="3200" b="1" dirty="0"/>
              <a:t>แต่ละเซ็ก</a:t>
            </a:r>
            <a:r>
              <a:rPr lang="th-TH" sz="3200" b="1" dirty="0" err="1"/>
              <a:t>เม็นต์</a:t>
            </a:r>
            <a:r>
              <a:rPr lang="th-TH" sz="3200" b="1" dirty="0"/>
              <a:t> (</a:t>
            </a:r>
            <a:r>
              <a:rPr lang="th-TH" sz="3200" b="1" dirty="0" err="1"/>
              <a:t>โหนด</a:t>
            </a:r>
            <a:r>
              <a:rPr lang="th-TH" sz="3200" b="1" dirty="0"/>
              <a:t>) เปรียบเสมือน</a:t>
            </a:r>
            <a:r>
              <a:rPr lang="th-TH" sz="3200" b="1" dirty="0" smtClean="0"/>
              <a:t>กับ</a:t>
            </a:r>
            <a:br>
              <a:rPr lang="th-TH" sz="3200" b="1" dirty="0" smtClean="0"/>
            </a:br>
            <a:r>
              <a:rPr lang="th-TH" sz="3200" b="1" dirty="0" err="1" smtClean="0"/>
              <a:t>เร</a:t>
            </a:r>
            <a:r>
              <a:rPr lang="th-TH" sz="3200" b="1" dirty="0"/>
              <a:t>คอร์ดในระบบแฟ้มข้อมูล ซึ่งแต่</a:t>
            </a:r>
            <a:r>
              <a:rPr lang="th-TH" sz="3200" b="1" dirty="0" err="1"/>
              <a:t>ละเร</a:t>
            </a:r>
            <a:r>
              <a:rPr lang="th-TH" sz="3200" b="1" dirty="0"/>
              <a:t>คอร์ดจะถูกเชื่อมโยงด้วย</a:t>
            </a:r>
            <a:r>
              <a:rPr lang="th-TH" sz="3200" b="1" dirty="0" err="1"/>
              <a:t>พอยน์เตอร์</a:t>
            </a:r>
            <a:r>
              <a:rPr lang="th-TH" sz="3200" b="1" dirty="0"/>
              <a:t> (</a:t>
            </a:r>
            <a:r>
              <a:rPr lang="en-US" sz="3200" b="1" dirty="0"/>
              <a:t>Pointer) </a:t>
            </a:r>
            <a:r>
              <a:rPr lang="th-TH" sz="3200" b="1" dirty="0"/>
              <a:t>ในระดับกายภาพ</a:t>
            </a:r>
          </a:p>
          <a:p>
            <a:pPr eaLnBrk="1" hangingPunct="1"/>
            <a:endParaRPr lang="th-TH" altLang="th-TH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6300" y="2000250"/>
            <a:ext cx="5853113" cy="2605088"/>
          </a:xfrm>
          <a:prstGeom prst="rect">
            <a:avLst/>
          </a:prstGeom>
          <a:noFill/>
          <a:ln w="9525">
            <a:solidFill>
              <a:schemeClr val="accent3">
                <a:lumMod val="25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10243" name="Text Box 27"/>
          <p:cNvSpPr txBox="1">
            <a:spLocks noChangeArrowheads="1"/>
          </p:cNvSpPr>
          <p:nvPr/>
        </p:nvSpPr>
        <p:spPr bwMode="auto">
          <a:xfrm>
            <a:off x="2068075" y="350550"/>
            <a:ext cx="55282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h-TH" altLang="th-TH" sz="3200" dirty="0">
                <a:solidFill>
                  <a:srgbClr val="660066"/>
                </a:solidFill>
              </a:rPr>
              <a:t>แบบจำลอง</a:t>
            </a:r>
            <a:r>
              <a:rPr lang="th-TH" altLang="th-TH" sz="3200" dirty="0" smtClean="0">
                <a:solidFill>
                  <a:srgbClr val="660066"/>
                </a:solidFill>
              </a:rPr>
              <a:t>ฐานข้อมูลลำดับ</a:t>
            </a:r>
            <a:r>
              <a:rPr lang="th-TH" altLang="th-TH" sz="3200" dirty="0">
                <a:solidFill>
                  <a:srgbClr val="660066"/>
                </a:solidFill>
              </a:rPr>
              <a:t>ชั้น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86563" y="2071688"/>
            <a:ext cx="1785937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h-TH" dirty="0" err="1"/>
              <a:t>เร</a:t>
            </a:r>
            <a:r>
              <a:rPr lang="th-TH" dirty="0" smtClean="0"/>
              <a:t>คอร์ด</a:t>
            </a:r>
          </a:p>
          <a:p>
            <a:pPr algn="ctr" eaLnBrk="1" hangingPunct="1">
              <a:defRPr/>
            </a:pPr>
            <a:r>
              <a:rPr lang="th-TH" dirty="0" smtClean="0"/>
              <a:t>พนักงาน</a:t>
            </a:r>
            <a:r>
              <a:rPr lang="th-TH" dirty="0"/>
              <a:t>ขาย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86563" y="3071813"/>
            <a:ext cx="1785937" cy="4000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h-TH" sz="2000" dirty="0" err="1"/>
              <a:t>เร</a:t>
            </a:r>
            <a:r>
              <a:rPr lang="th-TH" sz="2000" dirty="0" smtClean="0"/>
              <a:t>คอร์ดร้านค้า</a:t>
            </a:r>
            <a:endParaRPr lang="th-TH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786563" y="4143375"/>
            <a:ext cx="1785937" cy="4000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h-TH" sz="2000" dirty="0" err="1"/>
              <a:t>เร</a:t>
            </a:r>
            <a:r>
              <a:rPr lang="th-TH" sz="2000" dirty="0"/>
              <a:t>คอร์ดสินค้า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ngsana New" pitchFamily="18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ngsana New" pitchFamily="18" charset="-34"/>
          </a:defRPr>
        </a:defPPr>
      </a:lst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609</TotalTime>
  <Words>1173</Words>
  <Application>Microsoft Office PowerPoint</Application>
  <PresentationFormat>นำเสนอทางหน้าจอ (4:3)</PresentationFormat>
  <Paragraphs>160</Paragraphs>
  <Slides>29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29</vt:i4>
      </vt:variant>
    </vt:vector>
  </HeadingPairs>
  <TitlesOfParts>
    <vt:vector size="30" baseType="lpstr">
      <vt:lpstr>Layers</vt:lpstr>
      <vt:lpstr>บทที่ 3</vt:lpstr>
      <vt:lpstr>แบบจำลองข้อมูล คืออะไร</vt:lpstr>
      <vt:lpstr>ส่วนประกอบของแบบจำลองข้อมูล</vt:lpstr>
      <vt:lpstr>ประเภทของแบบจำลองข้อมูล</vt:lpstr>
      <vt:lpstr>พื้นฐานการสร้างแบบจำลองข้อมูล</vt:lpstr>
      <vt:lpstr>ชนิดของความสัมพันธ์</vt:lpstr>
      <vt:lpstr>แบบจำลองฐานข้อมูล (Database Model)</vt:lpstr>
      <vt:lpstr>แบบจำลองฐานข้อมูลลำดับชั้น (Hierarchical Database Model)</vt:lpstr>
      <vt:lpstr>งานนำเสนอ PowerPoint</vt:lpstr>
      <vt:lpstr>ข้อดีของแบบจำลองฐานข้อมูลลำดับชั้น </vt:lpstr>
      <vt:lpstr>ข้อเสียของแบบจำลองฐานข้อมูลลำดับชั้น </vt:lpstr>
      <vt:lpstr>แบบจำลองฐานข้อมูลเครือข่าย (Network Database Model)</vt:lpstr>
      <vt:lpstr>แบบจำลองฐานข้อมูลเครือข่าย</vt:lpstr>
      <vt:lpstr>ข้อดีของแบบจำลองฐานข้อมูลเครือข่าย</vt:lpstr>
      <vt:lpstr>ข้อเสียของแบบจำลองฐานข้อมูลเครือข่าย</vt:lpstr>
      <vt:lpstr>แบบจำลองฐานข้อมูลเชิงสัมพันธ์ (Relational Database Model)</vt:lpstr>
      <vt:lpstr>พนักงาน</vt:lpstr>
      <vt:lpstr>ข้อดีของแบบจำลองฐานข้อมูลเชิงสัมพันธ์</vt:lpstr>
      <vt:lpstr>ข้อเสียของแบบจำลองฐานข้อมูลเชิงสัมพันธ์</vt:lpstr>
      <vt:lpstr>แบบจำลองฐานข้อมูลเชิงวัตถุ (Object-Oriented Database Model)</vt:lpstr>
      <vt:lpstr>แบบจำลองฐานข้อมูลเชิงวัตถุ</vt:lpstr>
      <vt:lpstr>ข้อดีของแบบจำลองฐานข้อมูลเชิงวัตถุ</vt:lpstr>
      <vt:lpstr>ข้อเสียของแบบจำลองฐานข้อมูลเชิงวัตถุ</vt:lpstr>
      <vt:lpstr>แบบจำลองฐานข้อมูลหลายมิติ (Multidimensional Database Model)</vt:lpstr>
      <vt:lpstr>ข้อมูลที่บันทึกอยู่ในตารางฐานข้อมูลเชิงสัมพันธ์</vt:lpstr>
      <vt:lpstr>ฐานข้อมูลหลายมิติ</vt:lpstr>
      <vt:lpstr>Star-Schema</vt:lpstr>
      <vt:lpstr>ข้อดีของแบบจำลองฐานข้อมูลหลายมิติ</vt:lpstr>
      <vt:lpstr>ข้อเสียของแบบจำลองฐานข้อมูลหลายมิติ</vt:lpstr>
    </vt:vector>
  </TitlesOfParts>
  <Company>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3</dc:title>
  <dc:creator>wisanp</dc:creator>
  <cp:lastModifiedBy>lenovo</cp:lastModifiedBy>
  <cp:revision>113</cp:revision>
  <dcterms:created xsi:type="dcterms:W3CDTF">2010-06-27T07:06:05Z</dcterms:created>
  <dcterms:modified xsi:type="dcterms:W3CDTF">2021-07-01T19:56:59Z</dcterms:modified>
</cp:coreProperties>
</file>