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2884"/>
    <a:srgbClr val="7E36B4"/>
    <a:srgbClr val="893BC3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1FD03AA-74B8-4FA8-854B-6FA279AAD788}" type="datetimeFigureOut">
              <a:rPr lang="th-TH" smtClean="0"/>
              <a:t>14/08/62</a:t>
            </a:fld>
            <a:endParaRPr lang="th-TH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h-TH"/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93C2B40-9AA3-4DDA-A15F-4677B4468812}" type="slidenum">
              <a:rPr lang="th-TH" smtClean="0"/>
              <a:t>‹#›</a:t>
            </a:fld>
            <a:endParaRPr lang="th-TH"/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D03AA-74B8-4FA8-854B-6FA279AAD788}" type="datetimeFigureOut">
              <a:rPr lang="th-TH" smtClean="0"/>
              <a:t>14/08/62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2B40-9AA3-4DDA-A15F-4677B446881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D03AA-74B8-4FA8-854B-6FA279AAD788}" type="datetimeFigureOut">
              <a:rPr lang="th-TH" smtClean="0"/>
              <a:t>14/08/62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2B40-9AA3-4DDA-A15F-4677B4468812}" type="slidenum">
              <a:rPr lang="th-TH" smtClean="0"/>
              <a:t>‹#›</a:t>
            </a:fld>
            <a:endParaRPr lang="th-TH"/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สามเหลี่ยมหน้าจั่ว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D03AA-74B8-4FA8-854B-6FA279AAD788}" type="datetimeFigureOut">
              <a:rPr lang="th-TH" smtClean="0"/>
              <a:t>14/08/62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2B40-9AA3-4DDA-A15F-4677B4468812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1FD03AA-74B8-4FA8-854B-6FA279AAD788}" type="datetimeFigureOut">
              <a:rPr lang="th-TH" smtClean="0"/>
              <a:t>14/08/62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93C2B40-9AA3-4DDA-A15F-4677B4468812}" type="slidenum">
              <a:rPr lang="th-TH" smtClean="0"/>
              <a:t>‹#›</a:t>
            </a:fld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D03AA-74B8-4FA8-854B-6FA279AAD788}" type="datetimeFigureOut">
              <a:rPr lang="th-TH" smtClean="0"/>
              <a:t>14/08/62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2B40-9AA3-4DDA-A15F-4677B4468812}" type="slidenum">
              <a:rPr lang="th-TH" smtClean="0"/>
              <a:t>‹#›</a:t>
            </a:fld>
            <a:endParaRPr lang="th-TH"/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D03AA-74B8-4FA8-854B-6FA279AAD788}" type="datetimeFigureOut">
              <a:rPr lang="th-TH" smtClean="0"/>
              <a:t>14/08/62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2B40-9AA3-4DDA-A15F-4677B4468812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D03AA-74B8-4FA8-854B-6FA279AAD788}" type="datetimeFigureOut">
              <a:rPr lang="th-TH" smtClean="0"/>
              <a:t>14/08/62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2B40-9AA3-4DDA-A15F-4677B4468812}" type="slidenum">
              <a:rPr lang="th-TH" smtClean="0"/>
              <a:t>‹#›</a:t>
            </a:fld>
            <a:endParaRPr lang="th-TH"/>
          </a:p>
        </p:txBody>
      </p:sp>
      <p:sp>
        <p:nvSpPr>
          <p:cNvPr id="6" name="สามเหลี่ยมหน้าจั่ว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D03AA-74B8-4FA8-854B-6FA279AAD788}" type="datetimeFigureOut">
              <a:rPr lang="th-TH" smtClean="0"/>
              <a:t>14/08/62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2B40-9AA3-4DDA-A15F-4677B4468812}" type="slidenum">
              <a:rPr lang="th-TH" smtClean="0"/>
              <a:t>‹#›</a:t>
            </a:fld>
            <a:endParaRPr lang="th-TH"/>
          </a:p>
        </p:txBody>
      </p:sp>
      <p:sp>
        <p:nvSpPr>
          <p:cNvPr id="5" name="ตัวเชื่อมต่อตรง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สามเหลี่ยมหน้าจั่ว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D03AA-74B8-4FA8-854B-6FA279AAD788}" type="datetimeFigureOut">
              <a:rPr lang="th-TH" smtClean="0"/>
              <a:t>14/08/62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2B40-9AA3-4DDA-A15F-4677B4468812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สามเหลี่ยมหน้าจั่ว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แทนเนื้อหา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D03AA-74B8-4FA8-854B-6FA279AAD788}" type="datetimeFigureOut">
              <a:rPr lang="th-TH" smtClean="0"/>
              <a:t>14/08/62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2B40-9AA3-4DDA-A15F-4677B4468812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สามเหลี่ยมหน้าจั่ว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1FD03AA-74B8-4FA8-854B-6FA279AAD788}" type="datetimeFigureOut">
              <a:rPr lang="th-TH" smtClean="0"/>
              <a:t>14/08/62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93C2B40-9AA3-4DDA-A15F-4677B4468812}" type="slidenum">
              <a:rPr lang="th-TH" smtClean="0"/>
              <a:t>‹#›</a:t>
            </a:fld>
            <a:endParaRPr lang="th-TH"/>
          </a:p>
        </p:txBody>
      </p:sp>
      <p:sp>
        <p:nvSpPr>
          <p:cNvPr id="28" name="ตัวเชื่อมต่อตรง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ตัวเชื่อมต่อตรง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สามเหลี่ยมหน้าจั่ว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331640" y="2060848"/>
            <a:ext cx="6858000" cy="1134616"/>
          </a:xfrm>
        </p:spPr>
        <p:txBody>
          <a:bodyPr>
            <a:noAutofit/>
          </a:bodyPr>
          <a:lstStyle/>
          <a:p>
            <a:r>
              <a:rPr lang="th-TH" sz="6000" b="1" dirty="0" smtClean="0"/>
              <a:t>บทที่ 2</a:t>
            </a:r>
            <a:endParaRPr lang="th-TH" sz="6000" b="1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87624" y="3645024"/>
            <a:ext cx="7632848" cy="2520280"/>
          </a:xfrm>
        </p:spPr>
        <p:txBody>
          <a:bodyPr>
            <a:noAutofit/>
          </a:bodyPr>
          <a:lstStyle/>
          <a:p>
            <a:pPr algn="l"/>
            <a:r>
              <a:rPr lang="th-TH" sz="4400" b="1" dirty="0"/>
              <a:t>สถาปัตยกรรม</a:t>
            </a:r>
            <a:r>
              <a:rPr lang="th-TH" sz="4400" b="1" dirty="0" smtClean="0"/>
              <a:t>ระบบฐานข้อมูล</a:t>
            </a:r>
            <a:endParaRPr lang="en-US" sz="4400" b="1" dirty="0"/>
          </a:p>
          <a:p>
            <a:pPr algn="l"/>
            <a:r>
              <a:rPr lang="en-US" sz="3200" b="1" dirty="0"/>
              <a:t>(Database System Architecture)</a:t>
            </a:r>
          </a:p>
          <a:p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5962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3600" b="1" dirty="0" err="1" smtClean="0">
                <a:solidFill>
                  <a:srgbClr val="7030A0"/>
                </a:solidFill>
              </a:rPr>
              <a:t>อินสแตนซ์</a:t>
            </a:r>
            <a:r>
              <a:rPr lang="th-TH" sz="3600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(Instances</a:t>
            </a:r>
            <a:r>
              <a:rPr lang="en-US" b="1" dirty="0">
                <a:solidFill>
                  <a:srgbClr val="7030A0"/>
                </a:solidFill>
              </a:rPr>
              <a:t>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Instance</a:t>
            </a:r>
            <a:r>
              <a:rPr lang="en-US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เปรียบ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เหมือนโปรแกรมหรือตัวแปรที่กำลังทำงานอยู่ในหน่วยความจำในขณะนั้น และสามารถจะเกิดการเปลี่ยนแปลงได้ตลอดเวลาจากการเพิ่ม </a:t>
            </a:r>
            <a:r>
              <a:rPr lang="th-TH" sz="2800" b="1" dirty="0" err="1">
                <a:latin typeface="EucrosiaUPC" panose="02020603050405020304" pitchFamily="18" charset="-34"/>
                <a:cs typeface="EucrosiaUPC" panose="02020603050405020304" pitchFamily="18" charset="-34"/>
              </a:rPr>
              <a:t>อัปเดต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หรือ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ลบ</a:t>
            </a:r>
            <a:endParaRPr lang="en-US" sz="2800" b="1" dirty="0" smtClean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การทำงานกับฐานข้อมูลเราต้องอ่านรายการข้อมูลในฐานข้อมูลมาไว้ในหน่วยความจำก่อน รายการข้อมูลในหน่วยความจำในขณะนั้นเราจะเรียกว่า </a:t>
            </a:r>
            <a:r>
              <a:rPr lang="en-US" sz="3200" b="1" dirty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Database Instance</a:t>
            </a:r>
            <a:r>
              <a:rPr lang="en-US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หรือ</a:t>
            </a:r>
            <a:r>
              <a:rPr lang="th-TH" sz="2800" b="1" dirty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State</a:t>
            </a:r>
            <a:r>
              <a:rPr lang="en-US" sz="2800" b="1" dirty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ของฐานข้อมูล </a:t>
            </a:r>
          </a:p>
        </p:txBody>
      </p:sp>
    </p:spTree>
    <p:extLst>
      <p:ext uri="{BB962C8B-B14F-4D97-AF65-F5344CB8AC3E}">
        <p14:creationId xmlns:p14="http://schemas.microsoft.com/office/powerpoint/2010/main" val="384971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th-TH" b="1" dirty="0" smtClean="0">
                <a:solidFill>
                  <a:srgbClr val="7030A0"/>
                </a:solidFill>
              </a:rPr>
              <a:t/>
            </a:r>
            <a:br>
              <a:rPr lang="th-TH" b="1" dirty="0" smtClean="0">
                <a:solidFill>
                  <a:srgbClr val="7030A0"/>
                </a:solidFill>
              </a:rPr>
            </a:br>
            <a:r>
              <a:rPr lang="th-TH" b="1" dirty="0">
                <a:solidFill>
                  <a:srgbClr val="7030A0"/>
                </a:solidFill>
              </a:rPr>
              <a:t/>
            </a:r>
            <a:br>
              <a:rPr lang="th-TH" b="1" dirty="0">
                <a:solidFill>
                  <a:srgbClr val="7030A0"/>
                </a:solidFill>
              </a:rPr>
            </a:br>
            <a:r>
              <a:rPr lang="th-TH" b="1" dirty="0" smtClean="0">
                <a:solidFill>
                  <a:srgbClr val="7030A0"/>
                </a:solidFill>
              </a:rPr>
              <a:t/>
            </a:r>
            <a:br>
              <a:rPr lang="th-TH" b="1" dirty="0" smtClean="0">
                <a:solidFill>
                  <a:srgbClr val="7030A0"/>
                </a:solidFill>
              </a:rPr>
            </a:br>
            <a:r>
              <a:rPr lang="th-TH" sz="3600" b="1" dirty="0" smtClean="0">
                <a:solidFill>
                  <a:srgbClr val="7030A0"/>
                </a:solidFill>
              </a:rPr>
              <a:t>ความ</a:t>
            </a:r>
            <a:r>
              <a:rPr lang="th-TH" sz="3600" b="1" dirty="0">
                <a:solidFill>
                  <a:srgbClr val="7030A0"/>
                </a:solidFill>
              </a:rPr>
              <a:t>เป็นอิสระของ</a:t>
            </a:r>
            <a:r>
              <a:rPr lang="th-TH" sz="3600" b="1" dirty="0" smtClean="0">
                <a:solidFill>
                  <a:srgbClr val="7030A0"/>
                </a:solidFill>
              </a:rPr>
              <a:t>ข้อมูล</a:t>
            </a:r>
            <a:r>
              <a:rPr lang="th-TH" b="1" dirty="0" smtClean="0">
                <a:solidFill>
                  <a:srgbClr val="7030A0"/>
                </a:solidFill>
              </a:rPr>
              <a:t/>
            </a:r>
            <a:br>
              <a:rPr lang="th-TH" b="1" dirty="0" smtClean="0">
                <a:solidFill>
                  <a:srgbClr val="7030A0"/>
                </a:solidFill>
              </a:rPr>
            </a:br>
            <a:r>
              <a:rPr lang="en-US" sz="2800" b="1" dirty="0" smtClean="0">
                <a:solidFill>
                  <a:srgbClr val="7030A0"/>
                </a:solidFill>
              </a:rPr>
              <a:t>(</a:t>
            </a:r>
            <a:r>
              <a:rPr lang="en-US" sz="2800" b="1" dirty="0">
                <a:solidFill>
                  <a:srgbClr val="7030A0"/>
                </a:solidFill>
              </a:rPr>
              <a:t>Data Independence</a:t>
            </a:r>
            <a:r>
              <a:rPr lang="en-US" sz="2800" b="1" dirty="0" smtClean="0">
                <a:solidFill>
                  <a:srgbClr val="7030A0"/>
                </a:solidFill>
              </a:rPr>
              <a:t>)</a:t>
            </a:r>
            <a:endParaRPr lang="th-TH" sz="2800" dirty="0">
              <a:solidFill>
                <a:srgbClr val="7030A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363216"/>
            <a:ext cx="8579296" cy="5162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1. ความเป็นอิสระของข้อมูลเชิงตรรกะ </a:t>
            </a:r>
            <a:r>
              <a:rPr lang="th-TH" sz="3200" b="1" dirty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Logical Data Independence)  </a:t>
            </a:r>
            <a:r>
              <a:rPr lang="th-TH" sz="3200" b="1" dirty="0" smtClean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	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หมายถึง 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การเปลี่ยนแปลงแก้ไขข้อมูลในระดับแนวคิดจะไม่ส่งผลกระทบต่อข้อมูลในระดับภายนอก 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เช่น การเพิ่มตาราง เพิ่มฟิลด์</a:t>
            </a:r>
          </a:p>
          <a:p>
            <a:pPr marL="0" indent="0">
              <a:buNone/>
            </a:pPr>
            <a:r>
              <a:rPr lang="th-TH" sz="2800" b="1" dirty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2. ความเป็นอิสระของข้อมูลเชิงกายภาพ </a:t>
            </a:r>
            <a:r>
              <a:rPr lang="th-TH" sz="3200" b="1" dirty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(</a:t>
            </a:r>
            <a:r>
              <a:rPr lang="en-US" sz="3200" b="1" dirty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Physical Data Independence</a:t>
            </a:r>
            <a:r>
              <a:rPr lang="en-US" sz="3200" b="1" dirty="0" smtClean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)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r>
              <a:rPr lang="th-TH" sz="3200" dirty="0" smtClean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 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หมายถึง 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การเปลี่ยนแปลงแก้ไขข้อมูลในระดับภายในจะไม่ส่งผลกระทบต่อข้อมูลใน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ระดับแนวคิดและระ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ดับภายนอก เช่น การเปลี่ยนวิธีการจัดเก็บข้อมูลภายในจากการ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ใช้เรียงลำดับ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ดัชนีมาเป็นแบบ</a:t>
            </a:r>
            <a:r>
              <a:rPr lang="th-TH" sz="2800" b="1" dirty="0" err="1">
                <a:latin typeface="EucrosiaUPC" panose="02020603050405020304" pitchFamily="18" charset="-34"/>
                <a:cs typeface="EucrosiaUPC" panose="02020603050405020304" pitchFamily="18" charset="-34"/>
              </a:rPr>
              <a:t>แฮช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 หรือการเปลี่ยนอุปกรณ์จัดเก็บข้อมูลที่ต่างไปจาก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เดิม</a:t>
            </a:r>
            <a:endParaRPr lang="th-TH" sz="2800" b="1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3204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2800" b="1" dirty="0">
                <a:solidFill>
                  <a:srgbClr val="7030A0"/>
                </a:solidFill>
              </a:rPr>
              <a:t>ความเป็นอิสระของข้อมูล และสถาปัตยกรรม 3 </a:t>
            </a:r>
            <a:r>
              <a:rPr lang="th-TH" sz="2800" b="1" dirty="0" smtClean="0">
                <a:solidFill>
                  <a:srgbClr val="7030A0"/>
                </a:solidFill>
              </a:rPr>
              <a:t>ระดับ</a:t>
            </a:r>
            <a:br>
              <a:rPr lang="th-TH" sz="2800" b="1" dirty="0" smtClean="0">
                <a:solidFill>
                  <a:srgbClr val="7030A0"/>
                </a:solidFill>
              </a:rPr>
            </a:br>
            <a:r>
              <a:rPr lang="th-TH" sz="2800" b="1" dirty="0" smtClean="0">
                <a:solidFill>
                  <a:srgbClr val="7030A0"/>
                </a:solidFill>
              </a:rPr>
              <a:t>ของ </a:t>
            </a:r>
            <a:r>
              <a:rPr lang="en-US" sz="2800" b="1" dirty="0">
                <a:solidFill>
                  <a:srgbClr val="7030A0"/>
                </a:solidFill>
              </a:rPr>
              <a:t>ANSI-SPARC</a:t>
            </a:r>
            <a:endParaRPr lang="th-TH" sz="2800" b="1" dirty="0">
              <a:solidFill>
                <a:srgbClr val="7030A0"/>
              </a:solidFill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46" y="1744009"/>
            <a:ext cx="8044107" cy="3887506"/>
          </a:xfrm>
        </p:spPr>
      </p:pic>
    </p:spTree>
    <p:extLst>
      <p:ext uri="{BB962C8B-B14F-4D97-AF65-F5344CB8AC3E}">
        <p14:creationId xmlns:p14="http://schemas.microsoft.com/office/powerpoint/2010/main" val="43668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sz="3600" b="1" dirty="0">
                <a:solidFill>
                  <a:srgbClr val="7030A0"/>
                </a:solidFill>
              </a:rPr>
              <a:t>ส่วนประกอบของ</a:t>
            </a:r>
            <a:r>
              <a:rPr lang="th-TH" sz="3600" b="1" dirty="0" smtClean="0">
                <a:solidFill>
                  <a:srgbClr val="7030A0"/>
                </a:solidFill>
              </a:rPr>
              <a:t>ระบบจัดการฐานข้อมูล</a:t>
            </a:r>
            <a:br>
              <a:rPr lang="th-TH" sz="3600" b="1" dirty="0" smtClean="0">
                <a:solidFill>
                  <a:srgbClr val="7030A0"/>
                </a:solidFill>
              </a:rPr>
            </a:br>
            <a:r>
              <a:rPr lang="th-TH" b="1" dirty="0" smtClean="0">
                <a:solidFill>
                  <a:srgbClr val="7030A0"/>
                </a:solidFill>
              </a:rPr>
              <a:t> </a:t>
            </a:r>
            <a:r>
              <a:rPr lang="th-TH" b="1" dirty="0">
                <a:solidFill>
                  <a:srgbClr val="7030A0"/>
                </a:solidFill>
              </a:rPr>
              <a:t>(</a:t>
            </a:r>
            <a:r>
              <a:rPr lang="en-US" sz="2700" b="1" dirty="0">
                <a:solidFill>
                  <a:srgbClr val="7030A0"/>
                </a:solidFill>
              </a:rPr>
              <a:t>Components of Database Management System</a:t>
            </a:r>
            <a:r>
              <a:rPr lang="en-US" sz="2700" b="1" dirty="0" smtClean="0">
                <a:solidFill>
                  <a:srgbClr val="7030A0"/>
                </a:solidFill>
              </a:rPr>
              <a:t>)</a:t>
            </a:r>
            <a:endParaRPr lang="th-TH" sz="2700" dirty="0">
              <a:solidFill>
                <a:srgbClr val="7030A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371560"/>
            <a:ext cx="8229600" cy="3209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1. ส่วนประกอบ</a:t>
            </a: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ของ </a:t>
            </a:r>
            <a:r>
              <a:rPr lang="en-US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DBMS  (</a:t>
            </a:r>
            <a:r>
              <a:rPr lang="en-US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Components of DBMS)</a:t>
            </a:r>
          </a:p>
          <a:p>
            <a:pPr marL="0" indent="0">
              <a:buNone/>
            </a:pPr>
            <a:r>
              <a:rPr lang="en-US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2.</a:t>
            </a: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 โปรแกรมยูทิลิตี้สำหรับระบบ</a:t>
            </a:r>
            <a:r>
              <a:rPr lang="th-TH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ฐานข้อมูล</a:t>
            </a:r>
          </a:p>
          <a:p>
            <a:pPr marL="0" indent="0">
              <a:buNone/>
            </a:pPr>
            <a:r>
              <a:rPr lang="th-TH" sz="36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r>
              <a:rPr lang="th-TH" sz="36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   (</a:t>
            </a:r>
            <a:r>
              <a:rPr lang="en-US" sz="36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Database System Utilities)</a:t>
            </a:r>
          </a:p>
          <a:p>
            <a:pPr marL="0" indent="0">
              <a:buNone/>
            </a:pPr>
            <a:r>
              <a:rPr lang="en-US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3. </a:t>
            </a: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เครื่องมือช่วยพัฒนาโปรแกรมและการสื่อสาร </a:t>
            </a:r>
          </a:p>
        </p:txBody>
      </p:sp>
    </p:spTree>
    <p:extLst>
      <p:ext uri="{BB962C8B-B14F-4D97-AF65-F5344CB8AC3E}">
        <p14:creationId xmlns:p14="http://schemas.microsoft.com/office/powerpoint/2010/main" val="29994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3600" b="1" dirty="0" smtClean="0">
                <a:solidFill>
                  <a:srgbClr val="893BC3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1. ส่วนประกอบ</a:t>
            </a:r>
            <a:r>
              <a:rPr lang="th-TH" sz="3600" b="1" dirty="0">
                <a:solidFill>
                  <a:srgbClr val="893BC3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ของ </a:t>
            </a:r>
            <a:r>
              <a:rPr lang="en-US" sz="3600" b="1" dirty="0" smtClean="0">
                <a:solidFill>
                  <a:srgbClr val="893BC3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DBMS </a:t>
            </a:r>
            <a:r>
              <a:rPr lang="en-US" sz="3600" b="1" dirty="0">
                <a:solidFill>
                  <a:srgbClr val="893BC3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(Components of DBMS</a:t>
            </a:r>
            <a:r>
              <a:rPr lang="en-US" sz="3600" b="1" dirty="0" smtClean="0">
                <a:solidFill>
                  <a:srgbClr val="893BC3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)</a:t>
            </a:r>
            <a:endParaRPr lang="th-TH" sz="3600" dirty="0">
              <a:solidFill>
                <a:srgbClr val="893BC3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579296" cy="5378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600" b="1" dirty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1.1 </a:t>
            </a:r>
            <a:r>
              <a:rPr lang="en-US" sz="3600" b="1" dirty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Database </a:t>
            </a:r>
            <a:r>
              <a:rPr lang="en-US" sz="3600" b="1" dirty="0" smtClean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Manager</a:t>
            </a:r>
          </a:p>
          <a:p>
            <a:pPr marL="0" indent="0">
              <a:buNone/>
            </a:pPr>
            <a:r>
              <a:rPr lang="th-TH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     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เป็น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ส่วนที่ทำหน้าที่กำหนดการกระทำ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ต่างๆ 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ให้กับส่วน </a:t>
            </a:r>
            <a:r>
              <a:rPr lang="en-US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File </a:t>
            </a:r>
            <a:r>
              <a:rPr lang="en-US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Manager 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เพื่อไปกระทำกับ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ข้อมูลที่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เก็บอยู่ในฐานข้อมูล</a:t>
            </a:r>
            <a:endParaRPr lang="en-US" sz="2800" b="1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marL="0" indent="0">
              <a:buNone/>
            </a:pPr>
            <a:r>
              <a:rPr lang="th-TH" sz="3600" b="1" dirty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1.2 </a:t>
            </a:r>
            <a:r>
              <a:rPr lang="en-US" sz="3600" b="1" dirty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Query </a:t>
            </a:r>
            <a:r>
              <a:rPr lang="en-US" sz="3600" b="1" dirty="0" smtClean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Processor</a:t>
            </a:r>
          </a:p>
          <a:p>
            <a:pPr marL="0" indent="0">
              <a:buNone/>
            </a:pPr>
            <a:r>
              <a:rPr lang="en-US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    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	แปลงภาษา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คิว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รีให้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อยู่ในรูปแบบของคำสั่งที่ </a:t>
            </a:r>
            <a:r>
              <a:rPr lang="en-US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r>
              <a:rPr lang="en-US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Database </a:t>
            </a:r>
            <a:r>
              <a:rPr lang="en-US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Manager 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เข้าใจ</a:t>
            </a:r>
            <a:endParaRPr lang="th-TH" sz="2800" b="1" dirty="0" smtClean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marL="0" indent="0">
              <a:buNone/>
            </a:pPr>
            <a:r>
              <a:rPr lang="th-TH" sz="3600" b="1" dirty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1.3 </a:t>
            </a:r>
            <a:r>
              <a:rPr lang="en-US" sz="3600" b="1" dirty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Data Manipulation Language </a:t>
            </a:r>
            <a:r>
              <a:rPr lang="en-US" sz="3600" b="1" dirty="0" err="1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Precompiler</a:t>
            </a:r>
            <a:r>
              <a:rPr lang="en-US" sz="3600" b="1" dirty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endParaRPr lang="en-US" sz="3600" b="1" dirty="0" smtClean="0">
              <a:solidFill>
                <a:srgbClr val="0070C0"/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marL="0" indent="0">
              <a:buNone/>
            </a:pPr>
            <a:r>
              <a:rPr lang="th-TH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    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ทำ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หน้าที่แปล </a:t>
            </a: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(</a:t>
            </a:r>
            <a:r>
              <a:rPr lang="en-US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Compile) 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ประโยคคำสั่งของกลุ่มคำสั่ง </a:t>
            </a:r>
            <a:r>
              <a:rPr lang="en-US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DML 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ให้อยู่ในรูปแบบที่ส่วน </a:t>
            </a:r>
            <a:r>
              <a:rPr lang="en-US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Application Programs Object Code</a:t>
            </a:r>
            <a:r>
              <a:rPr lang="en-US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จะนำไปเข้ารหัสเพื่อส่งต่อไปยังส่วน </a:t>
            </a:r>
            <a:r>
              <a:rPr lang="en-US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Database Manager </a:t>
            </a:r>
            <a:endParaRPr lang="th-TH" sz="3200" b="1" dirty="0" smtClean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0987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1" dirty="0" smtClean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1.4 </a:t>
            </a:r>
            <a:r>
              <a:rPr lang="en-US" sz="3600" b="1" dirty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Data Definition Language </a:t>
            </a:r>
            <a:r>
              <a:rPr lang="en-US" sz="3600" b="1" dirty="0" smtClean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Compiler</a:t>
            </a:r>
          </a:p>
          <a:p>
            <a:pPr marL="0" indent="0">
              <a:buNone/>
            </a:pPr>
            <a:r>
              <a:rPr lang="en-US" sz="36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	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ทำหน้าที่แปล </a:t>
            </a: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(</a:t>
            </a:r>
            <a:r>
              <a:rPr lang="en-US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Compile) 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ประโยคคำสั่งของกลุ่มคำสั่งนิยามข้อมูล หรือ </a:t>
            </a:r>
            <a:r>
              <a:rPr lang="en-US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DDL 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โดยผลลัพธ์จากการคอมไพล์ทุกคำสั่งของ </a:t>
            </a:r>
            <a:r>
              <a:rPr lang="en-US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DDL 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จะได้ </a:t>
            </a:r>
            <a:r>
              <a:rPr lang="en-US" sz="3200" b="1" dirty="0" err="1">
                <a:latin typeface="EucrosiaUPC" panose="02020603050405020304" pitchFamily="18" charset="-34"/>
                <a:cs typeface="EucrosiaUPC" panose="02020603050405020304" pitchFamily="18" charset="-34"/>
              </a:rPr>
              <a:t>MetaData</a:t>
            </a:r>
            <a:r>
              <a:rPr lang="en-US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หรือพจนานุกรมข้อมูล </a:t>
            </a: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(</a:t>
            </a:r>
            <a:r>
              <a:rPr lang="en-US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Data Dictionary) </a:t>
            </a:r>
            <a:endParaRPr lang="en-US" sz="2800" b="1" dirty="0" smtClean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marL="0" indent="0">
              <a:buNone/>
            </a:pPr>
            <a:r>
              <a:rPr lang="th-TH" sz="3600" b="1" dirty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1.5 </a:t>
            </a:r>
            <a:r>
              <a:rPr lang="en-US" sz="3600" b="1" dirty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Application Programs Object </a:t>
            </a:r>
            <a:r>
              <a:rPr lang="en-US" sz="3600" b="1" dirty="0" smtClean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Code</a:t>
            </a:r>
          </a:p>
          <a:p>
            <a:pPr marL="0" indent="0">
              <a:buNone/>
            </a:pPr>
            <a:r>
              <a:rPr lang="en-US" sz="36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	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เป็นส่วนที่ทำหน้าที่ทำหน้าที่แปลงคำสั่ง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ต่างๆ 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ของโปรแกรม รวมทั้งคำสั่งในกลุ่มคำสั่ง </a:t>
            </a:r>
            <a:r>
              <a:rPr lang="en-US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DML 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ที่ส่งต่อมาจากส่วน </a:t>
            </a:r>
            <a:r>
              <a:rPr lang="en-US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Data Manipulation Language </a:t>
            </a:r>
            <a:r>
              <a:rPr lang="en-US" sz="2800" b="1" dirty="0" err="1">
                <a:latin typeface="EucrosiaUPC" panose="02020603050405020304" pitchFamily="18" charset="-34"/>
                <a:cs typeface="EucrosiaUPC" panose="02020603050405020304" pitchFamily="18" charset="-34"/>
              </a:rPr>
              <a:t>Precompiler</a:t>
            </a:r>
            <a:r>
              <a:rPr lang="en-US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ให้อยู่ในรูปของ </a:t>
            </a:r>
            <a:r>
              <a:rPr lang="en-US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Object Code 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ที่จะส่งต่อไปให้ </a:t>
            </a:r>
            <a:r>
              <a:rPr lang="en-US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Database Manager 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เพื่อกระทำกับข้อมูลในฐานข้อมูล</a:t>
            </a:r>
            <a:endParaRPr lang="en-US" sz="2800" b="1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marL="0" indent="0">
              <a:buNone/>
            </a:pPr>
            <a:endParaRPr lang="th-TH" sz="3600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4240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000" b="1" dirty="0">
                <a:solidFill>
                  <a:srgbClr val="7030A0"/>
                </a:solidFill>
              </a:rPr>
              <a:t>ส่วนประกอบทั่วไปของ </a:t>
            </a:r>
            <a:r>
              <a:rPr lang="en-US" b="1" dirty="0">
                <a:solidFill>
                  <a:srgbClr val="7030A0"/>
                </a:solidFill>
              </a:rPr>
              <a:t>DBMS</a:t>
            </a:r>
            <a:endParaRPr lang="th-TH" b="1" dirty="0">
              <a:solidFill>
                <a:srgbClr val="7030A0"/>
              </a:solidFill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047" y="680820"/>
            <a:ext cx="5246273" cy="6204564"/>
          </a:xfrm>
        </p:spPr>
      </p:pic>
    </p:spTree>
    <p:extLst>
      <p:ext uri="{BB962C8B-B14F-4D97-AF65-F5344CB8AC3E}">
        <p14:creationId xmlns:p14="http://schemas.microsoft.com/office/powerpoint/2010/main" val="355092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3600" b="1" dirty="0" smtClean="0">
                <a:solidFill>
                  <a:srgbClr val="7030A0"/>
                </a:solidFill>
              </a:rPr>
              <a:t>2. โปรแกรม</a:t>
            </a:r>
            <a:r>
              <a:rPr lang="th-TH" sz="3600" b="1" dirty="0">
                <a:solidFill>
                  <a:srgbClr val="7030A0"/>
                </a:solidFill>
              </a:rPr>
              <a:t>ยูทิลิตี้สำหรับระบบ</a:t>
            </a:r>
            <a:r>
              <a:rPr lang="th-TH" sz="3600" b="1" dirty="0" smtClean="0">
                <a:solidFill>
                  <a:srgbClr val="7030A0"/>
                </a:solidFill>
              </a:rPr>
              <a:t>ฐานข้อมูล</a:t>
            </a:r>
            <a:r>
              <a:rPr lang="th-TH" b="1" dirty="0" smtClean="0">
                <a:solidFill>
                  <a:srgbClr val="7030A0"/>
                </a:solidFill>
              </a:rPr>
              <a:t/>
            </a:r>
            <a:br>
              <a:rPr lang="th-TH" b="1" dirty="0" smtClean="0">
                <a:solidFill>
                  <a:srgbClr val="7030A0"/>
                </a:solidFill>
              </a:rPr>
            </a:br>
            <a:r>
              <a:rPr lang="th-TH" b="1" dirty="0" smtClean="0">
                <a:solidFill>
                  <a:srgbClr val="7030A0"/>
                </a:solidFill>
              </a:rPr>
              <a:t> </a:t>
            </a:r>
            <a:r>
              <a:rPr lang="th-TH" b="1" dirty="0">
                <a:solidFill>
                  <a:srgbClr val="7030A0"/>
                </a:solidFill>
              </a:rPr>
              <a:t>(</a:t>
            </a:r>
            <a:r>
              <a:rPr lang="en-US" b="1" dirty="0">
                <a:solidFill>
                  <a:srgbClr val="7030A0"/>
                </a:solidFill>
              </a:rPr>
              <a:t>Database System Utilities)</a:t>
            </a:r>
            <a:endParaRPr lang="th-TH" dirty="0">
              <a:solidFill>
                <a:srgbClr val="7030A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745232" y="1371560"/>
            <a:ext cx="7643192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2.1 </a:t>
            </a: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โปรแกรมโหลด</a:t>
            </a:r>
            <a:r>
              <a:rPr lang="th-TH" sz="3200" b="1" dirty="0" err="1">
                <a:latin typeface="EucrosiaUPC" panose="02020603050405020304" pitchFamily="18" charset="-34"/>
                <a:cs typeface="EucrosiaUPC" panose="02020603050405020304" pitchFamily="18" charset="-34"/>
              </a:rPr>
              <a:t>ดิ้ง</a:t>
            </a: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r>
              <a:rPr lang="th-TH" sz="36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(</a:t>
            </a:r>
            <a:r>
              <a:rPr lang="en-US" sz="36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Loading Utility)</a:t>
            </a:r>
            <a:r>
              <a:rPr lang="en-US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endParaRPr lang="en-US" sz="3600" dirty="0" smtClean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marL="0" indent="0">
              <a:buNone/>
            </a:pP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2.2 โปรแกรมสำรองข้อมูล </a:t>
            </a:r>
            <a:r>
              <a:rPr lang="th-TH" sz="36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(</a:t>
            </a:r>
            <a:r>
              <a:rPr lang="en-US" sz="36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Backup Utility)</a:t>
            </a:r>
            <a:r>
              <a:rPr lang="en-US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endParaRPr lang="en-US" sz="3600" dirty="0" smtClean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marL="0" indent="0">
              <a:buNone/>
            </a:pP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2.3 โปรแกรมปรับโครงสร้างไฟล์ </a:t>
            </a:r>
            <a:r>
              <a:rPr lang="th-TH" sz="36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(</a:t>
            </a:r>
            <a:r>
              <a:rPr lang="en-US" sz="36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File Reorganization)</a:t>
            </a:r>
            <a:r>
              <a:rPr lang="en-US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endParaRPr lang="en-US" sz="3600" dirty="0" smtClean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marL="0" indent="0">
              <a:buNone/>
            </a:pP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2.4 โปรแกรมคอยตรวจสอบสมรรถนะการ</a:t>
            </a:r>
            <a:r>
              <a:rPr lang="th-TH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ทำงาน</a:t>
            </a:r>
          </a:p>
          <a:p>
            <a:pPr marL="0" indent="0">
              <a:buNone/>
            </a:pP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r>
              <a:rPr lang="th-TH" sz="32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     </a:t>
            </a:r>
            <a:r>
              <a:rPr lang="th-TH" sz="36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(</a:t>
            </a:r>
            <a:r>
              <a:rPr lang="en-US" sz="36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Performance Monitoring)</a:t>
            </a:r>
            <a:r>
              <a:rPr lang="en-US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	</a:t>
            </a:r>
            <a:endParaRPr lang="en-US" sz="3200" b="1" dirty="0" smtClean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endParaRPr lang="th-TH" sz="3200" dirty="0" smtClean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endParaRPr lang="th-TH" sz="3200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3491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3272" cy="990600"/>
          </a:xfrm>
        </p:spPr>
        <p:txBody>
          <a:bodyPr>
            <a:normAutofit/>
          </a:bodyPr>
          <a:lstStyle/>
          <a:p>
            <a:r>
              <a:rPr lang="th-TH" sz="3600" b="1" dirty="0" smtClean="0">
                <a:solidFill>
                  <a:srgbClr val="5D2884"/>
                </a:solidFill>
              </a:rPr>
              <a:t>3. เครื่องมือ</a:t>
            </a:r>
            <a:r>
              <a:rPr lang="th-TH" sz="3600" b="1" dirty="0">
                <a:solidFill>
                  <a:srgbClr val="5D2884"/>
                </a:solidFill>
              </a:rPr>
              <a:t>ช่วยพัฒนาโปรแกรมและการสื่อสาร</a:t>
            </a:r>
            <a:r>
              <a:rPr lang="th-TH" sz="3600" dirty="0">
                <a:solidFill>
                  <a:srgbClr val="5D2884"/>
                </a:solidFill>
              </a:rPr>
              <a:t>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435224"/>
            <a:ext cx="8507288" cy="516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3.1 เครื่องมือจัดการพจนานุกรมข้อมูล </a:t>
            </a:r>
            <a:endParaRPr lang="th-TH" sz="2800" b="1" dirty="0" smtClean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marL="0" indent="0">
              <a:buNone/>
            </a:pP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3.2 เครื่องมือช่วยพัฒนาโปรแกรม เช่น </a:t>
            </a:r>
            <a:r>
              <a:rPr lang="en-US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PowerBuilder</a:t>
            </a:r>
            <a:r>
              <a:rPr lang="en-US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endParaRPr lang="th-TH" sz="2800" b="1" dirty="0" smtClean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marL="0" indent="0">
              <a:buNone/>
            </a:pP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3.3 เครื่องมือด้านการสื่อสาร ที่เรียกว่า </a:t>
            </a:r>
            <a:r>
              <a:rPr lang="en-US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DBMS and Data Communications System 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หรือเรียก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สั้นๆ 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ว่า ระบบ </a:t>
            </a:r>
            <a:r>
              <a:rPr lang="en-US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DB/DC 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สามารถนำไปใช้ติดต่อสื่อสารเพื่อการเข้าถึงฐานข้อมูลในระยะไกลในกรณี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อยู่</a:t>
            </a:r>
            <a:r>
              <a:rPr lang="th-TH" sz="2800" b="1" smtClean="0">
                <a:latin typeface="EucrosiaUPC" panose="02020603050405020304" pitchFamily="18" charset="-34"/>
                <a:cs typeface="EucrosiaUPC" panose="02020603050405020304" pitchFamily="18" charset="-34"/>
              </a:rPr>
              <a:t>ต่างพื้นที่ผ่าน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สายโทรศัพท์ เครือข่ายแลน หรือ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ดาวเทียม</a:t>
            </a:r>
            <a:b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</a:br>
            <a:endParaRPr lang="th-TH" sz="2800" b="1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0878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539552" y="620688"/>
            <a:ext cx="8229600" cy="5832648"/>
          </a:xfrm>
        </p:spPr>
        <p:txBody>
          <a:bodyPr>
            <a:noAutofit/>
          </a:bodyPr>
          <a:lstStyle/>
          <a:p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สถาปัตยกรรมของระบบฐานข้อมูล เป็นการอธิบายถึงรูปแบบและโครงสร้างของข้อมูลภายในระบบฐานข้อมูลโดยทั่วไปในระดับแนวความคิด โดยไม่ขึ้นอยู่กับโครงสร้างของระบบฐานข้อมูล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นั้นๆ </a:t>
            </a:r>
            <a:endParaRPr lang="en-US" sz="2800" b="1" dirty="0" smtClean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ในปี ค.ศ. 1975 สถาบันมาตรฐานแห่งชาติของสหรัฐอเมริกา </a:t>
            </a: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(</a:t>
            </a:r>
            <a:r>
              <a:rPr lang="en-US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American National Standards Institute) 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และคณะกรรมการมาตรฐานการวางแผนและความต้องการ </a:t>
            </a: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(</a:t>
            </a:r>
            <a:r>
              <a:rPr lang="en-US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Standards Planning and Requirements Committee) 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ได้กำหนดมาตรฐานการออกแบบเชิงนามธรรมสำหรับระบบจัดการฐานข้อมูล ที่มีลักษณะคล้ายคลึงกันโดยใช้ชื่อว่า </a:t>
            </a:r>
            <a:r>
              <a:rPr lang="en-US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ANSI-SPARC 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ซึ่งประกอบไปสถาปัตยกรรม 3 ระดับด้วยกัน</a:t>
            </a:r>
            <a:endParaRPr lang="en-US" sz="2800" b="1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endParaRPr lang="th-TH" sz="2800" b="1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7968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sz="4000" b="1" dirty="0">
                <a:solidFill>
                  <a:srgbClr val="7030A0"/>
                </a:solidFill>
              </a:rPr>
              <a:t>สถาปัตยกรรม 3 </a:t>
            </a:r>
            <a:r>
              <a:rPr lang="th-TH" sz="4000" b="1" dirty="0" smtClean="0">
                <a:solidFill>
                  <a:srgbClr val="7030A0"/>
                </a:solidFill>
              </a:rPr>
              <a:t>ระดับ</a:t>
            </a:r>
            <a:r>
              <a:rPr lang="th-TH" sz="3600" b="1" dirty="0" smtClean="0">
                <a:solidFill>
                  <a:srgbClr val="7030A0"/>
                </a:solidFill>
              </a:rPr>
              <a:t/>
            </a:r>
            <a:br>
              <a:rPr lang="th-TH" sz="3600" b="1" dirty="0" smtClean="0">
                <a:solidFill>
                  <a:srgbClr val="7030A0"/>
                </a:solidFill>
              </a:rPr>
            </a:br>
            <a:r>
              <a:rPr lang="th-TH" b="1" dirty="0" smtClean="0">
                <a:solidFill>
                  <a:srgbClr val="7030A0"/>
                </a:solidFill>
              </a:rPr>
              <a:t>(</a:t>
            </a:r>
            <a:r>
              <a:rPr lang="en-US" b="1" dirty="0">
                <a:solidFill>
                  <a:srgbClr val="7030A0"/>
                </a:solidFill>
              </a:rPr>
              <a:t>The Three-Schema Architecture</a:t>
            </a:r>
            <a:r>
              <a:rPr lang="en-US" b="1" dirty="0" smtClean="0">
                <a:solidFill>
                  <a:srgbClr val="7030A0"/>
                </a:solidFill>
              </a:rPr>
              <a:t>)</a:t>
            </a:r>
            <a:endParaRPr lang="th-TH" dirty="0">
              <a:solidFill>
                <a:srgbClr val="7030A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50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dirty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1. ระดับภายใน </a:t>
            </a:r>
            <a:r>
              <a:rPr lang="th-TH" sz="2800" b="1" dirty="0">
                <a:solidFill>
                  <a:srgbClr val="0070C0"/>
                </a:solidFill>
                <a:latin typeface="Franklin Gothic Medium" panose="020B0603020102020204" pitchFamily="34" charset="0"/>
                <a:ea typeface="Adobe Song Std L" pitchFamily="18" charset="-128"/>
                <a:cs typeface="EucrosiaUPC"/>
              </a:rPr>
              <a:t>(</a:t>
            </a:r>
            <a:r>
              <a:rPr lang="en-US" sz="2800" b="1" dirty="0">
                <a:solidFill>
                  <a:srgbClr val="0070C0"/>
                </a:solidFill>
                <a:latin typeface="Franklin Gothic Medium" panose="020B0603020102020204" pitchFamily="34" charset="0"/>
                <a:ea typeface="Adobe Song Std L" pitchFamily="18" charset="-128"/>
                <a:cs typeface="EucrosiaUPC"/>
              </a:rPr>
              <a:t>Internal Level)</a:t>
            </a:r>
            <a:endParaRPr lang="en-US" sz="2800" dirty="0">
              <a:solidFill>
                <a:srgbClr val="0070C0"/>
              </a:solidFill>
              <a:latin typeface="Franklin Gothic Medium" panose="020B0603020102020204" pitchFamily="34" charset="0"/>
              <a:ea typeface="Adobe Song Std L" pitchFamily="18" charset="-128"/>
              <a:cs typeface="EucrosiaUPC"/>
            </a:endParaRPr>
          </a:p>
          <a:p>
            <a:pPr marL="0" indent="0" algn="thaiDist">
              <a:buNone/>
            </a:pPr>
            <a:r>
              <a:rPr lang="th-TH" sz="24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	</a:t>
            </a:r>
            <a:r>
              <a:rPr lang="th-TH" sz="24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ระดับ</a:t>
            </a:r>
            <a:r>
              <a:rPr lang="th-TH" sz="24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ภายในจะมีโครงร่างภายใน 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(</a:t>
            </a:r>
            <a:r>
              <a:rPr lang="en-US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Internal Schema) </a:t>
            </a:r>
            <a:r>
              <a:rPr lang="th-TH" sz="24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ที่จะอธิบายโครงสร้างการจัดเก็บข้อมูล</a:t>
            </a:r>
            <a:r>
              <a:rPr lang="th-TH" sz="24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จริงๆ </a:t>
            </a:r>
            <a:r>
              <a:rPr lang="th-TH" sz="24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หรือการจัดเก็บทางกายภาพ(</a:t>
            </a:r>
            <a:r>
              <a:rPr lang="en-US" sz="24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Physical) </a:t>
            </a:r>
            <a:r>
              <a:rPr lang="th-TH" sz="24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ของฐานข้อมูล </a:t>
            </a:r>
            <a:r>
              <a:rPr lang="th-TH" sz="24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เช่น </a:t>
            </a:r>
            <a:r>
              <a:rPr lang="th-TH" sz="24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ใช้รูปแบบโครงสร้างเป็นแบบเรียงลำดับดัชนี </a:t>
            </a:r>
            <a:r>
              <a:rPr lang="en-US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(Indexed Sequential) </a:t>
            </a:r>
            <a:r>
              <a:rPr lang="th-TH" sz="24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ลิงค์ลิสต์ 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(</a:t>
            </a:r>
            <a:r>
              <a:rPr lang="en-US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Link Lists) </a:t>
            </a:r>
            <a:r>
              <a:rPr lang="th-TH" sz="24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หรือแบบ</a:t>
            </a:r>
            <a:r>
              <a:rPr lang="th-TH" sz="2400" b="1" dirty="0" err="1">
                <a:latin typeface="EucrosiaUPC" panose="02020603050405020304" pitchFamily="18" charset="-34"/>
                <a:cs typeface="EucrosiaUPC" panose="02020603050405020304" pitchFamily="18" charset="-34"/>
              </a:rPr>
              <a:t>บีท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รี </a:t>
            </a:r>
            <a:r>
              <a:rPr lang="en-US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(B-Tree</a:t>
            </a:r>
            <a:r>
              <a:rPr lang="en-US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)</a:t>
            </a:r>
            <a:endParaRPr lang="th-TH" sz="2800" b="1" dirty="0" smtClean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marL="0" indent="0">
              <a:buNone/>
            </a:pPr>
            <a:r>
              <a:rPr lang="th-TH" sz="3200" b="1" dirty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2. ระดับแนวคิด </a:t>
            </a:r>
            <a:r>
              <a:rPr lang="th-TH" sz="2800" b="1" dirty="0">
                <a:solidFill>
                  <a:srgbClr val="0070C0"/>
                </a:solidFill>
                <a:latin typeface="Franklin Gothic Medium" panose="020B0603020102020204" pitchFamily="34" charset="0"/>
                <a:cs typeface="EucrosiaUPC" panose="02020603050405020304" pitchFamily="18" charset="-34"/>
              </a:rPr>
              <a:t>(</a:t>
            </a:r>
            <a:r>
              <a:rPr lang="en-US" sz="2800" b="1" dirty="0">
                <a:solidFill>
                  <a:srgbClr val="0070C0"/>
                </a:solidFill>
                <a:latin typeface="Franklin Gothic Medium" panose="020B0603020102020204" pitchFamily="34" charset="0"/>
                <a:cs typeface="EucrosiaUPC" panose="02020603050405020304" pitchFamily="18" charset="-34"/>
              </a:rPr>
              <a:t>Conceptual Level)</a:t>
            </a:r>
            <a:endParaRPr lang="en-US" sz="2800" dirty="0">
              <a:solidFill>
                <a:srgbClr val="0070C0"/>
              </a:solidFill>
              <a:latin typeface="Franklin Gothic Medium" panose="020B0603020102020204" pitchFamily="34" charset="0"/>
              <a:cs typeface="EucrosiaUPC" panose="02020603050405020304" pitchFamily="18" charset="-34"/>
            </a:endParaRPr>
          </a:p>
          <a:p>
            <a:pPr marL="0" indent="0" algn="thaiDist">
              <a:buNone/>
            </a:pPr>
            <a:r>
              <a:rPr lang="th-TH" sz="24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	</a:t>
            </a:r>
            <a:r>
              <a:rPr lang="th-TH" sz="24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จะ</a:t>
            </a:r>
            <a:r>
              <a:rPr lang="th-TH" sz="24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มีโครงร่างแนวคิด 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(</a:t>
            </a:r>
            <a:r>
              <a:rPr lang="en-US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Conceptual Schema) </a:t>
            </a:r>
            <a:r>
              <a:rPr lang="th-TH" sz="24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เป็น</a:t>
            </a:r>
            <a:r>
              <a:rPr lang="th-TH" sz="24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การอธิบายว่ามีข้อมูลอะไรบ้างที่จัดเก็บไว้ในฐานข้อมูล ข้อมูลเหล่านั้นมีความสัมพันธ์กันอย่างไร และมีกฎเกณฑ์หรือข้อบังคับในข้อมูล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(</a:t>
            </a:r>
            <a:r>
              <a:rPr lang="en-US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Constraints) </a:t>
            </a:r>
            <a:r>
              <a:rPr lang="th-TH" sz="24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อะไรบ้าง</a:t>
            </a:r>
            <a:endParaRPr lang="th-TH" sz="2400" b="1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6017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>
                <a:solidFill>
                  <a:srgbClr val="0070C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3.ระดับภายนอก </a:t>
            </a:r>
            <a:r>
              <a:rPr lang="th-TH" sz="2800" b="1" dirty="0">
                <a:solidFill>
                  <a:srgbClr val="0070C0"/>
                </a:solidFill>
                <a:latin typeface="Franklin Gothic Medium" panose="020B0603020102020204" pitchFamily="34" charset="0"/>
                <a:cs typeface="EucrosiaUPC" panose="02020603050405020304" pitchFamily="18" charset="-34"/>
              </a:rPr>
              <a:t>(</a:t>
            </a:r>
            <a:r>
              <a:rPr lang="en-US" sz="2800" b="1" dirty="0">
                <a:solidFill>
                  <a:srgbClr val="0070C0"/>
                </a:solidFill>
                <a:latin typeface="Franklin Gothic Medium" panose="020B0603020102020204" pitchFamily="34" charset="0"/>
                <a:cs typeface="EucrosiaUPC" panose="02020603050405020304" pitchFamily="18" charset="-34"/>
              </a:rPr>
              <a:t>External Level</a:t>
            </a:r>
            <a:r>
              <a:rPr lang="en-US" sz="2800" b="1" dirty="0" smtClean="0">
                <a:solidFill>
                  <a:srgbClr val="0070C0"/>
                </a:solidFill>
                <a:latin typeface="Franklin Gothic Medium" panose="020B0603020102020204" pitchFamily="34" charset="0"/>
                <a:cs typeface="EucrosiaUPC" panose="02020603050405020304" pitchFamily="18" charset="-34"/>
              </a:rPr>
              <a:t>)</a:t>
            </a:r>
          </a:p>
          <a:p>
            <a:pPr marL="0" indent="0" algn="thaiDist">
              <a:buNone/>
            </a:pPr>
            <a:r>
              <a:rPr lang="th-TH" sz="32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	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ประกอบ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ไปด้วยจำนวนโครงร่างภายนอก </a:t>
            </a: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(</a:t>
            </a:r>
            <a:r>
              <a:rPr lang="en-US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External Schema) 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ต่างๆ 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ของฐานข้อมูล หรือบาง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ทีเรา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เรียกว่า ระดับวิว </a:t>
            </a:r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(</a:t>
            </a:r>
            <a:r>
              <a:rPr lang="en-US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View Level) 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เป็นระดับที่อยู่สูงที่สุด ซึ่งเป็นมุมมองของผู้ใช้แต่ละคน </a:t>
            </a:r>
            <a:endParaRPr lang="th-TH" sz="2800" b="1" dirty="0" smtClean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marL="0" indent="0" algn="thaiDist">
              <a:buNone/>
            </a:pP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	มุมมองระดับภายนอกจะมีได้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หลายๆ 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มุมมองหรือมีได้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หลายๆ 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วิวนั่นเอง </a:t>
            </a:r>
            <a:endParaRPr lang="en-US" sz="2800" b="1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552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38336"/>
          </a:xfrm>
        </p:spPr>
        <p:txBody>
          <a:bodyPr>
            <a:normAutofit/>
          </a:bodyPr>
          <a:lstStyle/>
          <a:p>
            <a:pPr algn="ctr"/>
            <a:r>
              <a:rPr lang="th-TH" sz="3600" b="1" dirty="0">
                <a:solidFill>
                  <a:srgbClr val="7030A0"/>
                </a:solidFill>
              </a:rPr>
              <a:t>สถาปัตยกรรม 3 ระดับของ </a:t>
            </a:r>
            <a:r>
              <a:rPr lang="en-US" sz="2800" b="1" dirty="0">
                <a:solidFill>
                  <a:srgbClr val="7030A0"/>
                </a:solidFill>
              </a:rPr>
              <a:t>ANSI-SPARC</a:t>
            </a:r>
            <a:endParaRPr lang="th-TH" sz="2800" b="1" dirty="0">
              <a:solidFill>
                <a:srgbClr val="7030A0"/>
              </a:solidFill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013" y="1219200"/>
            <a:ext cx="5769973" cy="4937125"/>
          </a:xfrm>
        </p:spPr>
      </p:pic>
    </p:spTree>
    <p:extLst>
      <p:ext uri="{BB962C8B-B14F-4D97-AF65-F5344CB8AC3E}">
        <p14:creationId xmlns:p14="http://schemas.microsoft.com/office/powerpoint/2010/main" val="128003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</a:rPr>
              <a:t>แสดงโครงสร้างของการจัดเก็บข้อมูล</a:t>
            </a:r>
            <a:r>
              <a:rPr lang="th-TH" b="1" dirty="0" smtClean="0">
                <a:solidFill>
                  <a:srgbClr val="7030A0"/>
                </a:solidFill>
              </a:rPr>
              <a:t>พนักงาน</a:t>
            </a:r>
            <a:br>
              <a:rPr lang="th-TH" b="1" dirty="0" smtClean="0">
                <a:solidFill>
                  <a:srgbClr val="7030A0"/>
                </a:solidFill>
              </a:rPr>
            </a:br>
            <a:r>
              <a:rPr lang="th-TH" b="1" dirty="0" smtClean="0">
                <a:solidFill>
                  <a:srgbClr val="7030A0"/>
                </a:solidFill>
              </a:rPr>
              <a:t>ใน</a:t>
            </a:r>
            <a:r>
              <a:rPr lang="th-TH" b="1" dirty="0">
                <a:solidFill>
                  <a:srgbClr val="7030A0"/>
                </a:solidFill>
              </a:rPr>
              <a:t>ฐานข้อมูลแต่ละระดับ</a:t>
            </a:r>
          </a:p>
        </p:txBody>
      </p:sp>
      <p:pic>
        <p:nvPicPr>
          <p:cNvPr id="5" name="รูปภาพ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6753"/>
            <a:ext cx="6768752" cy="50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2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000" b="1" dirty="0" err="1">
                <a:solidFill>
                  <a:srgbClr val="7030A0"/>
                </a:solidFill>
              </a:rPr>
              <a:t>สคี</a:t>
            </a:r>
            <a:r>
              <a:rPr lang="th-TH" sz="4000" b="1" dirty="0" smtClean="0">
                <a:solidFill>
                  <a:srgbClr val="7030A0"/>
                </a:solidFill>
              </a:rPr>
              <a:t>มา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  <a:cs typeface="EucrosiaUPC"/>
              </a:rPr>
              <a:t>(Schema)</a:t>
            </a:r>
            <a:endParaRPr lang="th-TH" dirty="0">
              <a:solidFill>
                <a:srgbClr val="7030A0"/>
              </a:solidFill>
              <a:cs typeface="EucrosiaUPC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	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โครง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ร่างฐานข้อมูล (</a:t>
            </a:r>
            <a:r>
              <a:rPr lang="en-US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Database Schema) 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คือ 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การอธิบายเกี่ยวกับภาพรวมของฐานข้อมูล แบ่งออกเป็น 3 ชนิด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คือ</a:t>
            </a:r>
          </a:p>
          <a:p>
            <a:pPr marL="0" indent="0">
              <a:buNone/>
            </a:pPr>
            <a:r>
              <a:rPr lang="th-TH" sz="2800" b="1" dirty="0" smtClean="0">
                <a:solidFill>
                  <a:srgbClr val="D60093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1. โครง</a:t>
            </a:r>
            <a:r>
              <a:rPr lang="th-TH" sz="2800" b="1" dirty="0">
                <a:solidFill>
                  <a:srgbClr val="D60093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ร่างภายใน </a:t>
            </a:r>
            <a:r>
              <a:rPr lang="en-US" sz="2800" b="1" dirty="0">
                <a:solidFill>
                  <a:srgbClr val="D60093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(Internal Schema) 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เกี่ยวข้องกับข้อมูลจริงที่ถูก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จัดเก็บใน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สื่อบันทึก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ข้อมูล</a:t>
            </a:r>
          </a:p>
          <a:p>
            <a:pPr marL="0" indent="0">
              <a:buNone/>
            </a:pPr>
            <a:r>
              <a:rPr lang="th-TH" sz="2800" b="1" dirty="0" smtClean="0">
                <a:solidFill>
                  <a:srgbClr val="D60093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2.</a:t>
            </a:r>
            <a:r>
              <a:rPr lang="th-TH" sz="2800" b="1" dirty="0">
                <a:solidFill>
                  <a:srgbClr val="D60093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โครงร่างแนวคิด (</a:t>
            </a:r>
            <a:r>
              <a:rPr lang="en-US" sz="2800" b="1" dirty="0">
                <a:solidFill>
                  <a:srgbClr val="D60093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Conceptual Schema) 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ซึ่งจะเกี่ยวข้องกับ</a:t>
            </a:r>
            <a:r>
              <a:rPr lang="th-TH" sz="2800" b="1" smtClean="0">
                <a:latin typeface="EucrosiaUPC" panose="02020603050405020304" pitchFamily="18" charset="-34"/>
                <a:cs typeface="EucrosiaUPC" panose="02020603050405020304" pitchFamily="18" charset="-34"/>
              </a:rPr>
              <a:t>เอ็นทิตี้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endParaRPr lang="th-TH" sz="2800" b="1" dirty="0" smtClean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marL="0" indent="0">
              <a:buNone/>
            </a:pP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แอ</a:t>
            </a:r>
            <a:r>
              <a:rPr lang="th-TH" sz="2800" b="1" dirty="0" err="1" smtClean="0">
                <a:latin typeface="EucrosiaUPC" panose="02020603050405020304" pitchFamily="18" charset="-34"/>
                <a:cs typeface="EucrosiaUPC" panose="02020603050405020304" pitchFamily="18" charset="-34"/>
              </a:rPr>
              <a:t>ตทริ</a:t>
            </a:r>
            <a:r>
              <a:rPr lang="th-TH" sz="2800" b="1" dirty="0" err="1">
                <a:latin typeface="EucrosiaUPC" panose="02020603050405020304" pitchFamily="18" charset="-34"/>
                <a:cs typeface="EucrosiaUPC" panose="02020603050405020304" pitchFamily="18" charset="-34"/>
              </a:rPr>
              <a:t>บิวต์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และ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ความสัมพันธ์</a:t>
            </a:r>
          </a:p>
          <a:p>
            <a:pPr marL="0" indent="0">
              <a:buNone/>
            </a:pPr>
            <a:r>
              <a:rPr lang="th-TH" sz="2800" b="1" dirty="0" smtClean="0">
                <a:solidFill>
                  <a:srgbClr val="D60093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3.</a:t>
            </a:r>
            <a:r>
              <a:rPr lang="th-TH" sz="2800" b="1" dirty="0">
                <a:solidFill>
                  <a:srgbClr val="D60093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โครงร่างภายนอก (</a:t>
            </a:r>
            <a:r>
              <a:rPr lang="en-US" sz="2800" b="1" dirty="0">
                <a:solidFill>
                  <a:srgbClr val="D60093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External Schema) 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หรือเรียกอีกชื่อหนึ่ง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ว่า  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“ซับ</a:t>
            </a:r>
            <a:r>
              <a:rPr lang="th-TH" sz="2800" b="1" dirty="0" err="1">
                <a:latin typeface="EucrosiaUPC" panose="02020603050405020304" pitchFamily="18" charset="-34"/>
                <a:cs typeface="EucrosiaUPC" panose="02020603050405020304" pitchFamily="18" charset="-34"/>
              </a:rPr>
              <a:t>สคีมา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 (</a:t>
            </a:r>
            <a:r>
              <a:rPr lang="en-US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Subschema)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” เป็นมุมมองตามความต้องการของ</a:t>
            </a:r>
            <a:r>
              <a:rPr lang="th-TH" sz="28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ผู้ใช้แต่</a:t>
            </a:r>
            <a:r>
              <a:rPr lang="th-TH" sz="28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ละคน </a:t>
            </a:r>
            <a:endParaRPr lang="th-TH" sz="2800" b="1" dirty="0" smtClean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endParaRPr lang="th-TH" sz="2800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6917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000" b="1" dirty="0">
                <a:solidFill>
                  <a:srgbClr val="7030A0"/>
                </a:solidFill>
              </a:rPr>
              <a:t>การแปลง</a:t>
            </a:r>
            <a:r>
              <a:rPr lang="th-TH" sz="4000" b="1" dirty="0" smtClean="0">
                <a:solidFill>
                  <a:srgbClr val="7030A0"/>
                </a:solidFill>
              </a:rPr>
              <a:t>รูป </a:t>
            </a:r>
            <a:r>
              <a:rPr lang="en-US" b="1" dirty="0" smtClean="0">
                <a:solidFill>
                  <a:srgbClr val="7030A0"/>
                </a:solidFill>
              </a:rPr>
              <a:t>(Mappings)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1" dirty="0">
                <a:solidFill>
                  <a:srgbClr val="C0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1. </a:t>
            </a:r>
            <a:r>
              <a:rPr lang="en-US" sz="3600" b="1" dirty="0">
                <a:solidFill>
                  <a:srgbClr val="C0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Conceptual/Internal Mapping</a:t>
            </a:r>
            <a:endParaRPr lang="en-US" sz="3600" dirty="0">
              <a:solidFill>
                <a:srgbClr val="C00000"/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marL="0" indent="0">
              <a:buNone/>
            </a:pPr>
            <a:r>
              <a:rPr lang="en-US" sz="3200" dirty="0">
                <a:latin typeface="EucrosiaUPC" panose="02020603050405020304" pitchFamily="18" charset="-34"/>
                <a:cs typeface="EucrosiaUPC" panose="02020603050405020304" pitchFamily="18" charset="-34"/>
              </a:rPr>
              <a:t>	</a:t>
            </a:r>
            <a:r>
              <a:rPr lang="th-TH" sz="30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เป็นการแปลงรูปข้อมูลจากโครงร่างระดับแนวคิดไปเป็นโครงร่างข้อมูลระดับภายใน เพื่อนำโครงสร้างข้อมูล</a:t>
            </a:r>
            <a:r>
              <a:rPr lang="th-TH" sz="30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ต่างๆ </a:t>
            </a:r>
            <a:r>
              <a:rPr lang="th-TH" sz="30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ในระดับแนวคิดมากำหนดโครงสร้าง</a:t>
            </a:r>
            <a:r>
              <a:rPr lang="th-TH" sz="3000" b="1" dirty="0" err="1">
                <a:latin typeface="EucrosiaUPC" panose="02020603050405020304" pitchFamily="18" charset="-34"/>
                <a:cs typeface="EucrosiaUPC" panose="02020603050405020304" pitchFamily="18" charset="-34"/>
              </a:rPr>
              <a:t>ของเร</a:t>
            </a:r>
            <a:r>
              <a:rPr lang="th-TH" sz="30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คอร์ดและฟิลด์ที่จะนำไปใช้จัดเก็บข้อมูล</a:t>
            </a:r>
            <a:endParaRPr lang="en-US" sz="3000" b="1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marL="0" indent="0">
              <a:buNone/>
            </a:pPr>
            <a:r>
              <a:rPr lang="th-TH" sz="3600" b="1" dirty="0">
                <a:solidFill>
                  <a:srgbClr val="C0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2. </a:t>
            </a:r>
            <a:r>
              <a:rPr lang="en-US" sz="3600" b="1" dirty="0">
                <a:solidFill>
                  <a:srgbClr val="C0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External/Conceptual Mapping</a:t>
            </a:r>
            <a:endParaRPr lang="en-US" sz="3600" dirty="0">
              <a:solidFill>
                <a:srgbClr val="C00000"/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marL="0" indent="0">
              <a:buNone/>
            </a:pPr>
            <a:r>
              <a:rPr lang="en-US" sz="3200" dirty="0">
                <a:latin typeface="EucrosiaUPC" panose="02020603050405020304" pitchFamily="18" charset="-34"/>
                <a:cs typeface="EucrosiaUPC" panose="02020603050405020304" pitchFamily="18" charset="-34"/>
              </a:rPr>
              <a:t>	</a:t>
            </a:r>
            <a:r>
              <a:rPr lang="th-TH" sz="30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เป็นการแปลงรูปข้อมูลจากโครงร่างภายนอกไปเป็นโครงร่างข้อมูลระดับแนวคิด เพื่อกำหนดโครงสร้าง</a:t>
            </a:r>
            <a:r>
              <a:rPr lang="th-TH" sz="3000" b="1" dirty="0" err="1">
                <a:latin typeface="EucrosiaUPC" panose="02020603050405020304" pitchFamily="18" charset="-34"/>
                <a:cs typeface="EucrosiaUPC" panose="02020603050405020304" pitchFamily="18" charset="-34"/>
              </a:rPr>
              <a:t>ของเร</a:t>
            </a:r>
            <a:r>
              <a:rPr lang="th-TH" sz="30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คอร์ดและฟิลด์ให้สามารถครอบคลุมความต้องการ หรือมุมมองต่าง ๆ ของผู้ใช้</a:t>
            </a:r>
            <a:endParaRPr lang="en-US" sz="3000" b="1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endParaRPr lang="th-TH" sz="3200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5358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2500" b="1" dirty="0">
                <a:solidFill>
                  <a:srgbClr val="0070C0"/>
                </a:solidFill>
              </a:rPr>
              <a:t>แผนภาพแสดงความสัมพันธ์ชองสถาปัตยกรรมทั้ง 3 ระดับ</a:t>
            </a:r>
            <a:r>
              <a:rPr lang="th-TH" sz="2500" b="1" dirty="0" smtClean="0">
                <a:solidFill>
                  <a:srgbClr val="0070C0"/>
                </a:solidFill>
              </a:rPr>
              <a:t>กับ</a:t>
            </a:r>
            <a:br>
              <a:rPr lang="th-TH" sz="2500" b="1" dirty="0" smtClean="0">
                <a:solidFill>
                  <a:srgbClr val="0070C0"/>
                </a:solidFill>
              </a:rPr>
            </a:br>
            <a:r>
              <a:rPr lang="th-TH" sz="2500" b="1" dirty="0" smtClean="0">
                <a:solidFill>
                  <a:srgbClr val="0070C0"/>
                </a:solidFill>
              </a:rPr>
              <a:t>ผู้ใช้</a:t>
            </a:r>
            <a:r>
              <a:rPr lang="th-TH" sz="2500" b="1" dirty="0">
                <a:solidFill>
                  <a:srgbClr val="0070C0"/>
                </a:solidFill>
              </a:rPr>
              <a:t>ที่เป็น </a:t>
            </a:r>
            <a:r>
              <a:rPr lang="en-US" sz="2500" b="1" dirty="0">
                <a:solidFill>
                  <a:srgbClr val="0070C0"/>
                </a:solidFill>
              </a:rPr>
              <a:t>DBA </a:t>
            </a:r>
            <a:r>
              <a:rPr lang="th-TH" sz="2500" b="1" dirty="0">
                <a:solidFill>
                  <a:srgbClr val="0070C0"/>
                </a:solidFill>
              </a:rPr>
              <a:t>และโปรแกรม </a:t>
            </a:r>
            <a:r>
              <a:rPr lang="en-US" sz="2500" b="1" dirty="0">
                <a:solidFill>
                  <a:srgbClr val="0070C0"/>
                </a:solidFill>
              </a:rPr>
              <a:t>DBMS</a:t>
            </a:r>
            <a:endParaRPr lang="th-TH" sz="2500" b="1" dirty="0">
              <a:solidFill>
                <a:srgbClr val="0070C0"/>
              </a:solidFill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768872" cy="5040560"/>
          </a:xfrm>
        </p:spPr>
      </p:pic>
    </p:spTree>
    <p:extLst>
      <p:ext uri="{BB962C8B-B14F-4D97-AF65-F5344CB8AC3E}">
        <p14:creationId xmlns:p14="http://schemas.microsoft.com/office/powerpoint/2010/main" val="126370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ริ่มต้น">
  <a:themeElements>
    <a:clrScheme name="เริ่มต้น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เริ่มต้น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ริ่มต้น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157</TotalTime>
  <Words>429</Words>
  <Application>Microsoft Office PowerPoint</Application>
  <PresentationFormat>นำเสนอทางหน้าจอ (4:3)</PresentationFormat>
  <Paragraphs>62</Paragraphs>
  <Slides>18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18</vt:i4>
      </vt:variant>
    </vt:vector>
  </HeadingPairs>
  <TitlesOfParts>
    <vt:vector size="19" baseType="lpstr">
      <vt:lpstr>เริ่มต้น</vt:lpstr>
      <vt:lpstr>บทที่ 2</vt:lpstr>
      <vt:lpstr>งานนำเสนอ PowerPoint</vt:lpstr>
      <vt:lpstr>สถาปัตยกรรม 3 ระดับ (The Three-Schema Architecture)</vt:lpstr>
      <vt:lpstr>งานนำเสนอ PowerPoint</vt:lpstr>
      <vt:lpstr>สถาปัตยกรรม 3 ระดับของ ANSI-SPARC</vt:lpstr>
      <vt:lpstr>แสดงโครงสร้างของการจัดเก็บข้อมูลพนักงาน ในฐานข้อมูลแต่ละระดับ</vt:lpstr>
      <vt:lpstr>สคีมา (Schema)</vt:lpstr>
      <vt:lpstr>การแปลงรูป (Mappings)</vt:lpstr>
      <vt:lpstr>แผนภาพแสดงความสัมพันธ์ชองสถาปัตยกรรมทั้ง 3 ระดับกับ ผู้ใช้ที่เป็น DBA และโปรแกรม DBMS</vt:lpstr>
      <vt:lpstr>อินสแตนซ์ (Instances)</vt:lpstr>
      <vt:lpstr>   ความเป็นอิสระของข้อมูล (Data Independence)</vt:lpstr>
      <vt:lpstr>ความเป็นอิสระของข้อมูล และสถาปัตยกรรม 3 ระดับ ของ ANSI-SPARC</vt:lpstr>
      <vt:lpstr>ส่วนประกอบของระบบจัดการฐานข้อมูล  (Components of Database Management System)</vt:lpstr>
      <vt:lpstr>1. ส่วนประกอบของ DBMS (Components of DBMS)</vt:lpstr>
      <vt:lpstr>งานนำเสนอ PowerPoint</vt:lpstr>
      <vt:lpstr>ส่วนประกอบทั่วไปของ DBMS</vt:lpstr>
      <vt:lpstr>2. โปรแกรมยูทิลิตี้สำหรับระบบฐานข้อมูล  (Database System Utilities)</vt:lpstr>
      <vt:lpstr>3. เครื่องมือช่วยพัฒนาโปรแกรมและการสื่อสาร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2</dc:title>
  <dc:creator>lenovo</dc:creator>
  <cp:lastModifiedBy>lenovo</cp:lastModifiedBy>
  <cp:revision>58</cp:revision>
  <dcterms:created xsi:type="dcterms:W3CDTF">2016-08-22T15:19:39Z</dcterms:created>
  <dcterms:modified xsi:type="dcterms:W3CDTF">2019-08-14T15:13:36Z</dcterms:modified>
</cp:coreProperties>
</file>