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3" r:id="rId7"/>
    <p:sldId id="289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D48"/>
    <a:srgbClr val="550941"/>
    <a:srgbClr val="5C0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D3524-45ED-4B13-B4FE-092A5193A6C2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A32E8-67F1-4F56-8FD9-C81449E3D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73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A32E8-67F1-4F56-8FD9-C81449E3DD6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585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4171DC-486E-46F8-A4D4-59BBB181079B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BE37F6-979C-48A5-9903-F204CFB7CBD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บทที่ 1</a:t>
            </a:r>
            <a:r>
              <a:rPr lang="en-US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en-US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ความรู้พื้นฐานเกี่ยวกับ</a:t>
            </a:r>
            <a:r>
              <a:rPr lang="th-TH" b="1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  <a:r>
              <a:rPr lang="en-US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en-US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endParaRPr lang="th-TH" dirty="0">
              <a:solidFill>
                <a:srgbClr val="00206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29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การจัดโครงสร้างแฟ้มข้อมูลแบบเรียงลำดับ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en-US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Sequential File Organizations)</a:t>
            </a:r>
            <a:endParaRPr lang="th-TH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5126006" cy="4688557"/>
          </a:xfrm>
        </p:spPr>
      </p:pic>
    </p:spTree>
    <p:extLst>
      <p:ext uri="{BB962C8B-B14F-4D97-AF65-F5344CB8AC3E}">
        <p14:creationId xmlns:p14="http://schemas.microsoft.com/office/powerpoint/2010/main" val="6063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การจัดโครงสร้างแฟ้มข้อมูลแบบเข้าถึง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โดยตรง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(Directed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File Organizations)</a:t>
            </a:r>
            <a:endParaRPr lang="th-TH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3842"/>
            <a:ext cx="6432518" cy="4137446"/>
          </a:xfrm>
        </p:spPr>
      </p:pic>
    </p:spTree>
    <p:extLst>
      <p:ext uri="{BB962C8B-B14F-4D97-AF65-F5344CB8AC3E}">
        <p14:creationId xmlns:p14="http://schemas.microsoft.com/office/powerpoint/2010/main" val="591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การจัดโครงสร้างแฟ้มข้อมูลแบบเรียงลำดับดัชนี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Indexed Sequential File Organizations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400925" cy="4276725"/>
          </a:xfrm>
        </p:spPr>
      </p:pic>
    </p:spTree>
    <p:extLst>
      <p:ext uri="{BB962C8B-B14F-4D97-AF65-F5344CB8AC3E}">
        <p14:creationId xmlns:p14="http://schemas.microsoft.com/office/powerpoint/2010/main" val="28205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ข้อจำกัดของวิธี</a:t>
            </a: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แฟ้มข้อมูล</a:t>
            </a:r>
            <a:endParaRPr lang="th-TH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1. ข้อมูลมีความซ้ำซ้อน 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b="1" dirty="0" smtClean="0"/>
              <a:t>(Duplication </a:t>
            </a:r>
            <a:r>
              <a:rPr lang="en-US" b="1" dirty="0"/>
              <a:t>of Data</a:t>
            </a:r>
            <a:r>
              <a:rPr lang="en-US" sz="2000" b="1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th-TH" sz="2000" b="1" dirty="0"/>
              <a:t> </a:t>
            </a:r>
            <a:r>
              <a:rPr lang="th-TH" sz="2000" b="1" dirty="0" smtClean="0"/>
              <a:t>   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1.1 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ข้อผิดพลาดจากการเพิ่ม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 </a:t>
            </a:r>
            <a:r>
              <a:rPr lang="th-TH" b="1" dirty="0" smtClean="0"/>
              <a:t>(</a:t>
            </a:r>
            <a:r>
              <a:rPr lang="en-US" b="1" dirty="0"/>
              <a:t>Insertion Anomalies</a:t>
            </a:r>
            <a:r>
              <a:rPr lang="en-US" sz="2000" b="1" dirty="0"/>
              <a:t>) </a:t>
            </a:r>
            <a:endParaRPr lang="en-US" sz="2000" b="1" dirty="0" smtClean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698401" cy="4431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4869160"/>
            <a:ext cx="2962477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มีการเพิ่มข้อมูลสิทธิชัยซึ่งเป็นพนักงานขายคนใหม่ในแฟ้มพนักงานขายแต่ในแฟ้มพนักงานยังไม่เพิ่ม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1027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8492" y="764704"/>
            <a:ext cx="82912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1.2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ข้อผิดพลาดจาก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ลบ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 </a:t>
            </a:r>
            <a:r>
              <a:rPr lang="en-US" b="1" dirty="0" smtClean="0"/>
              <a:t>(Deletion Anomalies)</a:t>
            </a:r>
            <a:endParaRPr lang="en-US" sz="1600" b="1" dirty="0" smtClean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1" y="1484784"/>
            <a:ext cx="8010525" cy="4324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5500" y="4149080"/>
            <a:ext cx="2442964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มีการลบข้อมูล</a:t>
            </a:r>
          </a:p>
          <a:p>
            <a:r>
              <a:rPr lang="th-TH" sz="2400" b="1" dirty="0" smtClean="0"/>
              <a:t>สุ</a:t>
            </a:r>
            <a:r>
              <a:rPr lang="th-TH" sz="2400" b="1" dirty="0" err="1" smtClean="0"/>
              <a:t>วิทย์</a:t>
            </a:r>
            <a:r>
              <a:rPr lang="th-TH" sz="2400" b="1" dirty="0" smtClean="0"/>
              <a:t>จากแฟ้มพนักงานแต่ในแฟ้มพนักงานขายยังไม่ได้ลบ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21613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8492" y="764704"/>
            <a:ext cx="8573988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1.3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ข้อผิดพลาดจาก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การเปลี่ยนแปลงข้อมูล</a:t>
            </a:r>
            <a:r>
              <a:rPr lang="th-TH" sz="2800" b="1" dirty="0" smtClean="0">
                <a:cs typeface="EucrosiaUPC" panose="02020603050405020304" pitchFamily="18" charset="-34"/>
              </a:rPr>
              <a:t> </a:t>
            </a:r>
            <a:r>
              <a:rPr lang="th-TH" sz="2800" b="1" dirty="0" smtClean="0"/>
              <a:t>(</a:t>
            </a:r>
            <a:r>
              <a:rPr lang="en-US" b="1" dirty="0"/>
              <a:t>Modification</a:t>
            </a:r>
            <a:r>
              <a:rPr lang="en-US" b="1" dirty="0" smtClean="0"/>
              <a:t> </a:t>
            </a:r>
            <a:r>
              <a:rPr lang="en-US" b="1" dirty="0"/>
              <a:t>Anomalies) </a:t>
            </a:r>
            <a:endParaRPr lang="en-US" sz="1800" b="1" dirty="0" smtClean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7" y="1484784"/>
            <a:ext cx="8010525" cy="461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4020" y="4453216"/>
            <a:ext cx="281846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มีการแก้ไขชื่ออรนุช เป็น</a:t>
            </a:r>
            <a:r>
              <a:rPr lang="th-TH" sz="2400" b="1" dirty="0" err="1" smtClean="0"/>
              <a:t>อรวรรณ</a:t>
            </a:r>
            <a:r>
              <a:rPr lang="th-TH" sz="2400" b="1" dirty="0" smtClean="0"/>
              <a:t>ในแฟ้มพนักงานแต่ในแฟ้มพนักงานขายยังไม่ได้แก้ไข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8591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.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มีการขึ้นต่อกัน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(Data Dependence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.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มีรูปแบบไม่ตรงกัน </a:t>
            </a:r>
            <a:r>
              <a:rPr lang="th-TH" sz="3200" b="1" dirty="0"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+mj-lt"/>
                <a:cs typeface="EucrosiaUPC" panose="02020603050405020304" pitchFamily="18" charset="-34"/>
              </a:rPr>
              <a:t>Incompatible </a:t>
            </a:r>
            <a:r>
              <a:rPr lang="en-US" sz="2800" b="1" dirty="0" smtClean="0">
                <a:latin typeface="+mj-lt"/>
                <a:cs typeface="EucrosiaUPC" panose="02020603050405020304" pitchFamily="18" charset="-34"/>
              </a:rPr>
              <a:t>File Formats</a:t>
            </a:r>
            <a:r>
              <a:rPr lang="en-US" sz="2800" b="1" dirty="0">
                <a:latin typeface="+mj-lt"/>
                <a:cs typeface="EucrosiaUPC" panose="02020603050405020304" pitchFamily="18" charset="-34"/>
              </a:rPr>
              <a:t>)</a:t>
            </a:r>
            <a:endParaRPr lang="en-US" sz="3200" b="1" dirty="0">
              <a:latin typeface="+mj-lt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4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.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รายงาน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ต่าง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ๆ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มีความคงที่และตายตัว </a:t>
            </a:r>
            <a:r>
              <a:rPr lang="th-TH" sz="2800" b="1" dirty="0" smtClean="0">
                <a:latin typeface="+mj-lt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+mj-lt"/>
                <a:cs typeface="EucrosiaUPC" panose="02020603050405020304" pitchFamily="18" charset="-34"/>
              </a:rPr>
              <a:t>Fixed Queries)</a:t>
            </a:r>
          </a:p>
          <a:p>
            <a:pPr marL="0" indent="0">
              <a:buNone/>
            </a:pPr>
            <a:endParaRPr lang="en-US" sz="32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4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ระบบฐานข้อมูล </a:t>
            </a:r>
            <a:r>
              <a:rPr lang="th-TH" sz="5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4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Database System</a:t>
            </a:r>
            <a:r>
              <a:rPr lang="en-US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“</a:t>
            </a:r>
            <a:r>
              <a:rPr lang="th-TH" sz="2800" b="1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 </a:t>
            </a:r>
            <a:r>
              <a:rPr lang="th-TH" b="1" dirty="0">
                <a:solidFill>
                  <a:srgbClr val="002060"/>
                </a:solidFill>
                <a:latin typeface="+mj-lt"/>
                <a:cs typeface="EucrosiaUPC" panose="02020603050405020304" pitchFamily="18" charset="-34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+mj-lt"/>
                <a:cs typeface="EucrosiaUPC" panose="02020603050405020304" pitchFamily="18" charset="-34"/>
              </a:rPr>
              <a:t>Database)</a:t>
            </a:r>
            <a:r>
              <a:rPr lang="en-US" sz="2800" b="1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” </a:t>
            </a:r>
            <a:r>
              <a:rPr lang="th-TH" sz="2800" b="1" dirty="0" smtClean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จะ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เป็นการนำเอา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ข้อมูลที่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มีความสัมพันธ์เกี่ยวข้องกันมาจัดเก็บไว้ที่เดียวกัน  เช่น ข้อมูลพนักงาน สินค้าคงคลัง พนักงานขาย และลูกค้า ซึ่งเดิมเคยจัดเก็บไว้ตาม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แผนกต่าง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ๆ ได้ถูกนำมาจัดเก็บไว้รวมกัน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ภายในฐานข้อมูลเดียว</a:t>
            </a:r>
          </a:p>
          <a:p>
            <a:pPr marL="0" indent="0" algn="thaiDist">
              <a:buNone/>
            </a:pP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เรา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เรียกฐานข้อมูลที่จัดทำขึ้นเพื่อสนับสนุนการดำเนินงานอย่างใดอย่างหนึ่งขององค์กรว่า “ระบบ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 </a:t>
            </a:r>
            <a:r>
              <a:rPr lang="th-TH" sz="2800" b="1" dirty="0" smtClean="0">
                <a:latin typeface="+mj-lt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+mj-lt"/>
                <a:cs typeface="EucrosiaUPC" panose="02020603050405020304" pitchFamily="18" charset="-34"/>
              </a:rPr>
              <a:t>Database System)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”</a:t>
            </a:r>
            <a:endParaRPr lang="en-US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30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ระบบ</a:t>
            </a:r>
            <a:r>
              <a:rPr lang="th-TH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  <a:endParaRPr lang="th-TH" sz="44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2400"/>
            <a:ext cx="8229600" cy="4592400"/>
          </a:xfrm>
        </p:spPr>
      </p:pic>
    </p:spTree>
    <p:extLst>
      <p:ext uri="{BB962C8B-B14F-4D97-AF65-F5344CB8AC3E}">
        <p14:creationId xmlns:p14="http://schemas.microsoft.com/office/powerpoint/2010/main" val="20316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53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ระบบจัดการ</a:t>
            </a:r>
            <a:r>
              <a:rPr lang="th-TH" sz="53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  <a:r>
              <a:rPr lang="en-US" sz="53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(</a:t>
            </a:r>
            <a:r>
              <a:rPr lang="en-US" sz="3600" b="1" dirty="0"/>
              <a:t>Database Management Systems : DBMS</a:t>
            </a:r>
            <a:r>
              <a:rPr lang="en-US" sz="3600" b="1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1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หมายถึง 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ซอฟต์แวร์ที่ใช้ในการจัดการฐานข้อมูล โดยมีวัตถุประสงค์เพื่อผู้ใช้สามารถใช้งานฐานข้อมูลได้อย่างสะดวกและมีประสิทธิภาพ โดยตัวซอฟต์แวร์ประกอบไปด้วยฟังก์ชันหน้าที่ที่ทำงานด้านต่าง ๆ ได้แก่ การจัดเก็บข้อมูล การเรียกดูข้อมูล การแก้ไขปรับปรุงข้อมูล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บำรุงรักษา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 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การรักษาความปลอดภัยของ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  และ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การสำรองและการกู้คืนข้อมูล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5927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ความหมายของ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 </a:t>
            </a:r>
            <a:r>
              <a:rPr lang="en-US" sz="3200" b="1" dirty="0">
                <a:solidFill>
                  <a:srgbClr val="00206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(Database)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หมายถึง กลุ่มของข้อมูลที่มีความสัมพันธ์กัน ที่ถูกนำมาจัดเก็บไว้ด้วยกันอย่างมีระบบ เพื่อให้สามารถใช้ข้อมูลเหล่านั้นร่วมกันได้อย่างรวดเร็วและมีประสิทธิภาพ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15043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ระบบจัดการ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DBMS)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เป็นตัวกลางในการโต้ตอบระหว่างผู้ใช้กับฐานข้อมูล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182653" cy="4611086"/>
          </a:xfrm>
        </p:spPr>
      </p:pic>
    </p:spTree>
    <p:extLst>
      <p:ext uri="{BB962C8B-B14F-4D97-AF65-F5344CB8AC3E}">
        <p14:creationId xmlns:p14="http://schemas.microsoft.com/office/powerpoint/2010/main" val="11840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การโต้ตอบกับ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DBMS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เพื่อเข้าถึง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  <a:b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ใน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รูปแบบต่าง ๆ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9449"/>
            <a:ext cx="8098971" cy="3487783"/>
          </a:xfrm>
        </p:spPr>
      </p:pic>
    </p:spTree>
    <p:extLst>
      <p:ext uri="{BB962C8B-B14F-4D97-AF65-F5344CB8AC3E}">
        <p14:creationId xmlns:p14="http://schemas.microsoft.com/office/powerpoint/2010/main" val="17702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ภาษาคิวรี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Query Language)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ซึ่งส่วนใหญ่เราใช้ภาษา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SQL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สามารถแบ่งย่อยตามหน้าที่การทำงานต่าง ๆ ได้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เป็น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 ส่วน คือ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ภาษา</a:t>
            </a: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นิยามข้อมูล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cs typeface="EucrosiaUPC" panose="02020603050405020304" pitchFamily="18" charset="-34"/>
              </a:rPr>
              <a:t>(Data </a:t>
            </a:r>
            <a:r>
              <a:rPr lang="en-US" sz="3000" b="1" dirty="0">
                <a:solidFill>
                  <a:srgbClr val="0070C0"/>
                </a:solidFill>
                <a:latin typeface="+mj-lt"/>
                <a:cs typeface="EucrosiaUPC" panose="02020603050405020304" pitchFamily="18" charset="-34"/>
              </a:rPr>
              <a:t>Definition Language)</a:t>
            </a:r>
            <a:r>
              <a:rPr lang="en-US" sz="3000" dirty="0">
                <a:solidFill>
                  <a:srgbClr val="0070C0"/>
                </a:solidFill>
                <a:latin typeface="+mj-lt"/>
                <a:cs typeface="EucrosiaUPC" panose="02020603050405020304" pitchFamily="18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+mj-lt"/>
                <a:cs typeface="EucrosiaUPC" panose="02020603050405020304" pitchFamily="18" charset="-34"/>
              </a:rPr>
              <a:t>หรือ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EucrosiaUPC" panose="02020603050405020304" pitchFamily="18" charset="-34"/>
              </a:rPr>
              <a:t>DDL </a:t>
            </a:r>
            <a:endParaRPr lang="th-TH" sz="2800" b="1" dirty="0" smtClean="0">
              <a:solidFill>
                <a:srgbClr val="0070C0"/>
              </a:solidFill>
              <a:latin typeface="+mj-lt"/>
              <a:cs typeface="EucrosiaUPC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3200" dirty="0" smtClean="0">
                <a:latin typeface="+mj-lt"/>
                <a:cs typeface="EucrosiaUPC" panose="02020603050405020304" pitchFamily="18" charset="-34"/>
              </a:rPr>
              <a:t>	</a:t>
            </a:r>
            <a:r>
              <a:rPr lang="th-TH" sz="3200" b="1" dirty="0" smtClean="0">
                <a:latin typeface="+mj-lt"/>
                <a:cs typeface="EucrosiaUPC" panose="02020603050405020304" pitchFamily="18" charset="-34"/>
              </a:rPr>
              <a:t>เป็น</a:t>
            </a:r>
            <a:r>
              <a:rPr lang="th-TH" sz="3200" b="1" dirty="0">
                <a:latin typeface="+mj-lt"/>
                <a:cs typeface="EucrosiaUPC" panose="02020603050405020304" pitchFamily="18" charset="-34"/>
              </a:rPr>
              <a:t>ภาษาที่ใช้ใน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การกำหนดโครงสร้างของฐานข้อมูล ได้แก่ การสร้างฐานข้อมูล และการสร้างตาราง เป็นต้น ผลลัพธ์ของการทำงานของคำสั่ง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DDL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คือกลุ่มของนิยามของตารางที่มีในฐานข้อมูล พร้อมทั้งกฎเกณฑ์ข้อบังคับต่างๆ โดยที่ข้อมูลเหล่านี้จะถูกจัดเก็บไว้ในแฟ้มข้อมูลที่มีลักษณะเฉพาะ เรียกว่า พจนานุกรม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Dictionary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หรือ เมตา</a:t>
            </a:r>
            <a:r>
              <a:rPr lang="th-TH" sz="32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ดาต้า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)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ตัวอย่างคำสั่งในกลุ่ม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นี้ </a:t>
            </a:r>
            <a:r>
              <a:rPr lang="th-TH" sz="3200" b="1" dirty="0" smtClean="0">
                <a:latin typeface="Arial" panose="020B0604020202020204" pitchFamily="34" charset="0"/>
                <a:cs typeface="EucrosiaUPC" panose="02020603050405020304" pitchFamily="18" charset="-34"/>
              </a:rPr>
              <a:t>เช่น </a:t>
            </a:r>
            <a:endParaRPr lang="en-US" sz="3200" b="1" dirty="0" smtClean="0">
              <a:latin typeface="Arial" panose="020B0604020202020204" pitchFamily="34" charset="0"/>
              <a:cs typeface="EucrosiaUPC" panose="02020603050405020304" pitchFamily="18" charset="-34"/>
            </a:endParaRPr>
          </a:p>
          <a:p>
            <a:pPr marL="0" indent="0" algn="thaiDist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Create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เป็นต้น</a:t>
            </a:r>
            <a:endParaRPr lang="en-US" sz="32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457200" indent="-457200">
              <a:buAutoNum type="arabicPeriod"/>
            </a:pPr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33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9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</a:t>
            </a:r>
            <a:r>
              <a:rPr lang="th-TH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. ภาษาจัดกา</a:t>
            </a: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</a:t>
            </a:r>
            <a:r>
              <a:rPr lang="th-TH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(Data Manipulation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Language)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หรือ</a:t>
            </a:r>
            <a:r>
              <a:rPr lang="th-TH" sz="3200" dirty="0" smtClean="0">
                <a:solidFill>
                  <a:srgbClr val="0070C0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DML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h-TH" sz="2800" dirty="0" smtClean="0">
              <a:solidFill>
                <a:srgbClr val="0070C0"/>
              </a:solidFill>
              <a:latin typeface="Arial" panose="020B0604020202020204" pitchFamily="34" charset="0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เป็นภาษาที่ใช้ในการจัดการกับฐานข้อมูล ได้แก่ การ</a:t>
            </a:r>
            <a:r>
              <a:rPr lang="th-TH" sz="3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เรียกดู  การ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เพิ่ม </a:t>
            </a:r>
            <a:r>
              <a:rPr lang="th-TH" sz="3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การ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แก้ไข </a:t>
            </a:r>
            <a:r>
              <a:rPr lang="th-TH" sz="3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การ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ลบข้อมูล เป็นต้น ตัวอย่างคำสั่งในกลุ่มนี้ เช่น 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Select, Insert, Update </a:t>
            </a:r>
            <a:r>
              <a:rPr lang="th-TH" sz="3000" b="1" dirty="0">
                <a:solidFill>
                  <a:srgbClr val="00B050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และ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</a:t>
            </a:r>
            <a:r>
              <a:rPr lang="en-US" sz="3000" b="1" dirty="0">
                <a:solidFill>
                  <a:srgbClr val="00B05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เป็นต้น</a:t>
            </a:r>
            <a:endParaRPr lang="en-US" sz="3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3. ภาษาควบคุมการเข้าถึงฐานข้อมูล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(Data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Language)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หรือ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DCL</a:t>
            </a:r>
            <a:r>
              <a:rPr lang="en-US" sz="2800" b="1" dirty="0"/>
              <a:t> </a:t>
            </a:r>
            <a:endParaRPr lang="th-TH" sz="2800" b="1" dirty="0"/>
          </a:p>
          <a:p>
            <a:pPr marL="0" indent="0">
              <a:buNone/>
            </a:pPr>
            <a:r>
              <a:rPr lang="th-TH" sz="3200" dirty="0"/>
              <a:t>	</a:t>
            </a:r>
            <a:r>
              <a:rPr lang="th-TH" sz="3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เป็น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ภาษาที่ใช้ในการควบคุมการเข้าใช้งานฐานข้อมูลของ</a:t>
            </a:r>
            <a:r>
              <a:rPr lang="th-TH" sz="3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ผู้ใช้ต่าง 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ๆ ได้แก่ การกำหนดสิทธิ์การใช้งาน การยกเลิกสิทธิ์ เป็นต้น คำสั่งในกลุ่มนี้  เช่น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en-US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และ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Revoke</a:t>
            </a:r>
            <a:r>
              <a:rPr lang="en-US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เป็นต้น</a:t>
            </a:r>
            <a:endParaRPr lang="en-US" sz="3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0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DBMS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จะมีเครื่องมือที่ช่วยอำนวยความสะดวก</a:t>
            </a: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ให้</a:t>
            </a:r>
            <a:b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กับ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 </a:t>
            </a: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ดังนี้</a:t>
            </a:r>
            <a:endParaRPr lang="th-TH" sz="36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จะสามารถสร้างฐานข้อมูลผ่านชุดคำสั่ง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DDL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th-TH" sz="32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457200" indent="-457200">
              <a:buAutoNum type="arabicPeriod"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สามารถเพิ่ม ปรับปรุง ลบและเรียกดูข้อมูลในฐานข้อมูลโดยใช้ชุดคำสั่ง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DML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en-US" sz="32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457200" indent="-457200">
              <a:buAutoNum type="arabicPeriod"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สามารถควบคุมการเข้าถึงฐานข้อมูล ผ่านชุดคำสั่ง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DCL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th-TH" sz="32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69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การควบคุม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การเข้าถึงฐานข้อมูล ผ่านชุดคำสั่ง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DCL</a:t>
            </a:r>
            <a:endParaRPr lang="th-TH" sz="3600" b="1" dirty="0">
              <a:latin typeface="Arial" panose="020B0604020202020204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768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ควบคุมความ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ปลอดภัย</a:t>
            </a:r>
            <a:r>
              <a:rPr lang="th-TH" sz="2800" b="1" dirty="0" smtClean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Security)</a:t>
            </a:r>
            <a:r>
              <a:rPr lang="en-US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ของ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ระบบ คือ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กำหนดสิทธิ์การใช้งานให้กับผู้ใช้ในระดับต่าง ๆ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ความ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คงสภาพของระบบ(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Integrity System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คือ การทำให้ข้อมูลในฐานข้อมูลมีความถูกต้องตรงกันอยู่เสมอ</a:t>
            </a:r>
            <a:endParaRPr lang="en-US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ควบคุมภาวะพร้อมกัน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(Concurrency Control)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คือ การควบคุมการทำงานของระบบฐานข้อมูลในขณะที่มีผู้ใช้ใช้งานข้อมูลเดียวกันพร้อม ๆ กัน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การกู้คืน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ระบบ</a:t>
            </a:r>
            <a:r>
              <a:rPr lang="en-US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Recovery System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)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65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61392"/>
            <a:ext cx="8229600" cy="13114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ส่วนประกอบทางสภาพแวดล้อม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ของ </a:t>
            </a:r>
            <a:r>
              <a:rPr lang="en-US" sz="2800" b="1" dirty="0" smtClean="0"/>
              <a:t>DBMS</a:t>
            </a:r>
            <a:r>
              <a:rPr lang="en-US" sz="3600" b="1" dirty="0" smtClean="0"/>
              <a:t> </a:t>
            </a:r>
            <a:r>
              <a:rPr lang="en-US" sz="2800" b="1" dirty="0"/>
              <a:t>(Components of the DBMS Environment</a:t>
            </a:r>
            <a:r>
              <a:rPr lang="en-US" sz="2800" b="1" dirty="0" smtClean="0"/>
              <a:t>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1. ฮาร์ดแวร์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Hardware)</a:t>
            </a:r>
          </a:p>
          <a:p>
            <a:pPr marL="0" indent="0">
              <a:buNone/>
            </a:pP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2.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ซอฟต์แวร์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Software)</a:t>
            </a:r>
          </a:p>
          <a:p>
            <a:pPr marL="0" indent="0">
              <a:buNone/>
            </a:pP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2.1 ระบบปฏิบัติการ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Operating System) </a:t>
            </a:r>
            <a:endParaRPr lang="th-TH" sz="2800" b="1" dirty="0" smtClean="0">
              <a:latin typeface="Arial" panose="020B0604020202020204" pitchFamily="34" charset="0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	 2.2 โปรแกรมจัดการ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ฐานข้อมูล </a:t>
            </a:r>
            <a:r>
              <a:rPr lang="th-TH" sz="2800" b="1" dirty="0" smtClean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DBMS Software) </a:t>
            </a:r>
            <a:endParaRPr lang="th-TH" sz="2800" b="1" dirty="0" smtClean="0">
              <a:latin typeface="Arial" panose="020B0604020202020204" pitchFamily="34" charset="0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	 2.3 โปรแกรมประยุกต์และโปรแ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กรม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ยูทิลิตี้ต่างๆ </a:t>
            </a: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3. ข้อมูล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Data)</a:t>
            </a:r>
          </a:p>
          <a:p>
            <a:pPr marL="0" indent="0">
              <a:buNone/>
            </a:pP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4.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ขั้นตอนการทำงาน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Procedures)</a:t>
            </a:r>
          </a:p>
          <a:p>
            <a:pPr marL="0" indent="0">
              <a:buNone/>
            </a:pP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5.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บุคลากร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บุคลากรที่เกี่ยวข้องกับระบบ</a:t>
            </a:r>
            <a:r>
              <a:rPr lang="th-TH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  <a:endParaRPr lang="th-TH" sz="44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ผู้บริหารข้อมูลและผู้บริหารฐานข้อมูล </a:t>
            </a:r>
            <a:r>
              <a:rPr lang="th-TH" sz="2800" b="1" dirty="0">
                <a:solidFill>
                  <a:srgbClr val="0070C0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Database Administrators)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1.1</a:t>
            </a:r>
            <a:r>
              <a:rPr lang="th-TH" sz="2800" b="1" dirty="0" smtClean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ผู้บริหารข้อมูล </a:t>
            </a:r>
            <a:r>
              <a:rPr lang="th-TH" sz="2800" b="1" dirty="0">
                <a:solidFill>
                  <a:srgbClr val="3F6D48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3F6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Administrator : DA)</a:t>
            </a:r>
            <a:r>
              <a:rPr lang="en-US" sz="2800" dirty="0">
                <a:solidFill>
                  <a:srgbClr val="3F6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จะ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เป็นผู้รับผิดชอบเกี่ยวกับการจัดการทรัพยากรข้อมูล อันได้แก่ 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วางแผนฐานข้อมูล การพัฒนาและการบำรุงรักษาที่มีมาตรฐาน การกำหนดนโยบายและขั้นตอนการทำงาน และรวมถึงการออกแบบฐานข้อมูลในระดับ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แนวคิด</a:t>
            </a:r>
          </a:p>
          <a:p>
            <a:pPr marL="0" indent="0">
              <a:buNone/>
            </a:pPr>
            <a:endParaRPr lang="th-TH" sz="28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1.2 </a:t>
            </a:r>
            <a:r>
              <a:rPr lang="th-TH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ผู้บริหารฐานข้อมูล </a:t>
            </a:r>
            <a:r>
              <a:rPr lang="th-TH" sz="2800" b="1" dirty="0">
                <a:solidFill>
                  <a:srgbClr val="3F6D48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3F6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Administrator : DBA)</a:t>
            </a:r>
            <a:r>
              <a:rPr lang="en-US" sz="2800" dirty="0">
                <a:solidFill>
                  <a:srgbClr val="3F6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จะ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รับผิดชอบเกี่ยวกับการดำเนินงานทางกายภาพที่เกี่ยวข้องกับฐานข้อมูล อันได้แก่ การออกแบบฐานข้อมูลทางกายภาพและการนำไปใช้ให้เกิดผล การควบคุมความปลอดภัย การควบคุมความคงสภาพของข้อมูล การบำรุงรักษาระบบ</a:t>
            </a:r>
          </a:p>
        </p:txBody>
      </p:sp>
    </p:spTree>
    <p:extLst>
      <p:ext uri="{BB962C8B-B14F-4D97-AF65-F5344CB8AC3E}">
        <p14:creationId xmlns:p14="http://schemas.microsoft.com/office/powerpoint/2010/main" val="3859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DBA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จะทำหน้าที่ดังต่อไปนี้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กำหนดนิยามของ</a:t>
            </a:r>
            <a:r>
              <a:rPr lang="th-TH" sz="2800" b="1" dirty="0" err="1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สคีมา</a:t>
            </a:r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Definition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th-TH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ผู้บริหาร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ฐานข้อมูลจะเป็นผู้สร้าง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สคีมา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ของฐานข้อมูลโดยใช้ชุดคำสั่ง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DDL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คำสั่ง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DDL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จะถูกแปลโดยตัวแปลภาษา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DDL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จะทำให้ได้นิยามของตารางทั้งหมดที่มีอยู่ในฐานข้อมูล และถูกจัดเก็บไว้ในพจนานุกรมข้อมูล</a:t>
            </a:r>
            <a:endParaRPr lang="en-US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lvl="0"/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กำหนดสิทธิ์การใช้งานให้กับผู้ใช้ </a:t>
            </a:r>
            <a:endParaRPr lang="th-TH" sz="2800" b="1" dirty="0" smtClean="0">
              <a:solidFill>
                <a:srgbClr val="0070C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lvl="0"/>
            <a:r>
              <a:rPr lang="th-TH" sz="28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กำหนด</a:t>
            </a:r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กฎเกณฑ์ข้อบังคับสำหรับความคงสภาพ</a:t>
            </a:r>
            <a:r>
              <a:rPr lang="th-TH" sz="28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ของข้อมูล</a:t>
            </a:r>
            <a:endParaRPr lang="th-TH" sz="2800" b="1" dirty="0">
              <a:solidFill>
                <a:srgbClr val="0070C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34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</a:t>
            </a:r>
            <a:r>
              <a:rPr lang="th-TH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. นักออกแบบฐานข้อมูล </a:t>
            </a:r>
            <a:r>
              <a:rPr lang="th-TH" sz="2800" b="1" dirty="0">
                <a:solidFill>
                  <a:srgbClr val="0070C0"/>
                </a:solidFill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Designer)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</a:t>
            </a:r>
            <a:r>
              <a:rPr lang="th-TH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2.1 นักออกแบบฐานข้อมูลเชิงตรรกะ (</a:t>
            </a:r>
            <a:r>
              <a:rPr lang="en-US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Logical Database </a:t>
            </a:r>
            <a:r>
              <a:rPr lang="en-US" sz="2800" b="1" dirty="0" err="1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Desinger</a:t>
            </a:r>
            <a:r>
              <a:rPr lang="en-US" sz="2800" b="1" dirty="0" smtClean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2800" b="1" dirty="0" smtClean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ทำหน้าที่ในการออกแบบฐานข้อมูลเชิงแนวคิดและเชิงตรรกะ โดยจะมีหน้าที่ในการกำหนด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เอ็นทิตี้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ต่างๆ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และแอ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ตทริบิวต์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ในแต่ละ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เอ็นทิตี้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กำหนดความสัมพันธ์ระหว่าง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เอ็นทิตี้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และเงื่อนไขข้อบังคับต่างๆ ของข้อมูลที่จัดเก็บไว้ในฐานข้อมูล</a:t>
            </a:r>
            <a:endParaRPr lang="th-TH" sz="28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</a:t>
            </a:r>
            <a:r>
              <a:rPr lang="th-TH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2.2 นักออกแบบฐานข้อมูลเชิงกายภาพ (</a:t>
            </a:r>
            <a:r>
              <a:rPr lang="en-US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Physical Database </a:t>
            </a:r>
            <a:r>
              <a:rPr lang="en-US" sz="2800" b="1" dirty="0" err="1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Desinger</a:t>
            </a:r>
            <a:r>
              <a:rPr lang="en-US" sz="2800" b="1" dirty="0">
                <a:solidFill>
                  <a:srgbClr val="3F6D48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) </a:t>
            </a:r>
            <a:endParaRPr lang="th-TH" sz="2800" b="1" dirty="0" smtClean="0">
              <a:solidFill>
                <a:srgbClr val="3F6D48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    ทำหน้าที่แปลง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รูปแบบจำลองเชิงตรรกะให้เป็นตารางต่างๆ ในฐานข้อมูล พร้อมทั้งกำหนดความคงสภาพของข้อมูล เลือกโครงสร้างในการจัดเก็บข้อมูล และวิธีการเข้าถึงข้อมูลที่มีประสิทธิภาพ การออกแบบในเรื่องความปลอดภัยของข้อมูลในฐานข้อมูล</a:t>
            </a:r>
            <a:endParaRPr lang="th-TH" sz="28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1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ตัวอย่างของระบบฐานข้อมูล</a:t>
            </a:r>
            <a:endParaRPr lang="th-TH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ระบบการลงทะเบียน</a:t>
            </a:r>
          </a:p>
          <a:p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ระบบการซื้อขายสินค้า</a:t>
            </a:r>
          </a:p>
          <a:p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ระบบธนาคาร</a:t>
            </a:r>
          </a:p>
          <a:p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ระบบห้องสมุด</a:t>
            </a:r>
            <a:endParaRPr lang="th-TH" sz="36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.</a:t>
            </a:r>
            <a:r>
              <a:rPr lang="th-TH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นักพัฒนาโปรแกรม </a:t>
            </a:r>
            <a:r>
              <a:rPr lang="th-TH" sz="3200" b="1" dirty="0" smtClean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Application Developers)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4</a:t>
            </a:r>
            <a:r>
              <a:rPr lang="th-TH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. </a:t>
            </a: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ผู้ใช้ปลายทาง </a:t>
            </a:r>
            <a:r>
              <a:rPr lang="th-TH" sz="32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End-Users)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3.1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</a:t>
            </a:r>
            <a:r>
              <a:rPr lang="th-TH" sz="3200" b="1" dirty="0">
                <a:latin typeface="Arial" panose="020B0604020202020204" pitchFamily="34" charset="0"/>
                <a:cs typeface="EucrosiaUPC" panose="02020603050405020304" pitchFamily="18" charset="-34"/>
              </a:rPr>
              <a:t>ทั่วไป (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Naive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Users)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h-TH" sz="2800" dirty="0" smtClean="0">
              <a:latin typeface="Arial" panose="020B0604020202020204" pitchFamily="34" charset="0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3.2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ผู้ใช้สมัยใหม่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Sophisticated Users)</a:t>
            </a:r>
            <a:endParaRPr lang="th-TH" sz="3200" dirty="0">
              <a:latin typeface="Arial" panose="020B0604020202020204" pitchFamily="34" charset="0"/>
              <a:cs typeface="EucrosiaUPC" panose="02020603050405020304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66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77457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ข้อดีของวิธี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1. ความอิสระของโปรแกรมและ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ข้อมูล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Program-Data Independence)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2. ลดความซ้ำซ้อนของข้อมูล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en-US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3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. ข้อมูลมีความสอดคล้องกัน 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Consistency)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4. สามารถใช้ข้อมูล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ร่วมกัน </a:t>
            </a:r>
            <a:r>
              <a:rPr lang="th-TH" sz="2800" b="1" dirty="0" smtClean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Sharing)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5. ลดต้นทุนและระยะเวลาในการพัฒนาโปรแกรม</a:t>
            </a:r>
            <a:endParaRPr lang="en-US" sz="28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6. สามารถกำหนดให้ข้อมูลมีรูปแบบมาตรฐาน</a:t>
            </a:r>
            <a:endParaRPr lang="en-US" sz="28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7. สามารถกำหนดระบบความปลอดภัย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Security)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ให้กับ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</a:t>
            </a: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8. สามารถรักษาความถูกต้องของข้อมูล</a:t>
            </a:r>
            <a:r>
              <a:rPr lang="th-TH" sz="2800" b="1" dirty="0">
                <a:latin typeface="Arial" panose="020B0604020202020204" pitchFamily="34" charset="0"/>
                <a:cs typeface="EucrosiaUPC" panose="02020603050405020304" pitchFamily="18" charset="-34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Integrity)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ในระบบ</a:t>
            </a:r>
            <a:endParaRPr lang="en-US" sz="28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9. ช่วยลดงานบำรุงรักษา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โปรแกรม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10. สนับสนุนการตัดสินใจที่ดี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ขึ้น</a:t>
            </a:r>
            <a:endParaRPr lang="en-US" sz="28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96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ข้อเสียของ</a:t>
            </a:r>
            <a:r>
              <a:rPr lang="th-TH" sz="4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วิธีฐานข้อมูล</a:t>
            </a:r>
            <a:endParaRPr lang="th-TH" sz="44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64854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1. ความซับซ้อน</a:t>
            </a:r>
            <a:r>
              <a:rPr lang="en-US" sz="2800" b="1" dirty="0">
                <a:cs typeface="EucrosiaUPC" panose="02020603050405020304" pitchFamily="18" charset="-34"/>
              </a:rPr>
              <a:t>(Complexity)</a:t>
            </a:r>
            <a:endParaRPr lang="en-US" sz="2800" dirty="0"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2. 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ต้องใช้พื้นที่ในการเก็บเพิ่ม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มากขึ้น</a:t>
            </a: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3. ต้นทุน </a:t>
            </a:r>
            <a:r>
              <a:rPr lang="en-US" sz="3200" b="1" dirty="0">
                <a:cs typeface="EucrosiaUPC" panose="02020603050405020304" pitchFamily="18" charset="-34"/>
              </a:rPr>
              <a:t>DBMS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ค่อนข้างสูง</a:t>
            </a: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4. ต้นทุนเกี่ยวกับฮาร์ดแวร์เพิ่มมากขึ้น</a:t>
            </a: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5. ต้นทุนการแปลงข้อมูล</a:t>
            </a: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6. สมรรถนะในการ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ทำงาน </a:t>
            </a:r>
            <a:r>
              <a:rPr lang="th-TH" sz="3200" b="1" dirty="0" smtClean="0">
                <a:cs typeface="EucrosiaUPC" panose="02020603050405020304" pitchFamily="18" charset="-34"/>
              </a:rPr>
              <a:t>(</a:t>
            </a:r>
            <a:r>
              <a:rPr lang="en-US" sz="3200" b="1" dirty="0">
                <a:cs typeface="EucrosiaUPC" panose="02020603050405020304" pitchFamily="18" charset="-34"/>
              </a:rPr>
              <a:t>Performance)</a:t>
            </a:r>
            <a:endParaRPr lang="en-US" sz="3200" dirty="0"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7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.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ผลกระทบต่อความล้มเหลวมีสูง</a:t>
            </a: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56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การประมวลผลด้วยระบบ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แฟ้มข้อมูล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ในอดีตนั้นเรามีการบันทึกไว้ในสมุด </a:t>
            </a:r>
            <a:endParaRPr lang="th-TH" sz="36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ต่อมามี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การนำข้อมูลมาจัดเก็บไว้ในแฟ้ม</a:t>
            </a: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เอกสาร</a:t>
            </a:r>
          </a:p>
          <a:p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มีการจัดเก็บเอกสารไว้ในคอมพิวเตอร์</a:t>
            </a:r>
          </a:p>
          <a:p>
            <a:endParaRPr lang="th-TH" sz="36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20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โครงสร้างแฟ้มข้อมูล</a:t>
            </a:r>
          </a:p>
        </p:txBody>
      </p:sp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6" y="1766886"/>
            <a:ext cx="7425468" cy="38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ตัวอย่างแฟ้มข้อมูลพนักงาน</a:t>
            </a:r>
            <a:endParaRPr lang="th-TH" sz="44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91264" cy="4309006"/>
          </a:xfrm>
        </p:spPr>
      </p:pic>
    </p:spTree>
    <p:extLst>
      <p:ext uri="{BB962C8B-B14F-4D97-AF65-F5344CB8AC3E}">
        <p14:creationId xmlns:p14="http://schemas.microsoft.com/office/powerpoint/2010/main" val="1966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57200" y="533400"/>
            <a:ext cx="8229600" cy="807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134076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       แฟ้มข้อมูล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ได้เพิ่มจำนวน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ขึ้น ดังนั้น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จึงต้องมีการเข้ามาควบคุมทางด้านโครงสร้าง และการใช้งานแฟ้มข้อมูลต่างๆ ให้มีความเหมาะสมต่อการใช้งานมากขึ้น และรวบรวมแฟ้มข้อมูลเหล่านี้ เข้าเป็นระบบที่เรียกว่า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“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ระบบแฟ้มข้อมูล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”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(file system) </a:t>
            </a:r>
          </a:p>
          <a:p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       การ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ใช้งานระบบแฟ้มข้อมูล จะต้องอาศัยโปรแกรมเมอร์พัฒนาโปรแกรมเพื่ออ่านข้อมูลจากแฟ้มข้อมูลต่างๆ ขึ้นมาประมวลผล เพื่อให้ได้ผลลัพธ์ตามที่ผู้ใช้ต้องการ ภ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าษาคอมพิวเตอร์</a:t>
            </a:r>
          </a:p>
          <a:p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ที่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ใช้ในการพัฒนาโปรแกรม โดยทั่วไปจะได้แก่ ภาษาคอมพิวเตอร์ในยุคที่ 3 เช่น ภาษา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COBOL, FORTRAN, BASIC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, C, Pascal</a:t>
            </a:r>
            <a:endParaRPr lang="th-TH" sz="32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35498" y="476672"/>
            <a:ext cx="8229600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ระบบแฟ้มข้อมูล </a:t>
            </a:r>
            <a:r>
              <a:rPr lang="th-TH" sz="4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File System)</a:t>
            </a:r>
            <a:endParaRPr lang="th-TH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57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ตัวอย่างการประมวลผลด้วยแฟ้มข้อมูลคอมพิวเตอร์ 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" y="1556792"/>
            <a:ext cx="7842848" cy="4505871"/>
          </a:xfrm>
        </p:spPr>
      </p:pic>
    </p:spTree>
    <p:extLst>
      <p:ext uri="{BB962C8B-B14F-4D97-AF65-F5344CB8AC3E}">
        <p14:creationId xmlns:p14="http://schemas.microsoft.com/office/powerpoint/2010/main" val="9760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การจัดโครงสร้างของ</a:t>
            </a:r>
            <a:r>
              <a:rPr lang="th-TH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แฟ้มข้อมูล</a:t>
            </a:r>
            <a:r>
              <a:rPr lang="en-US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en-US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File Organizations</a:t>
            </a:r>
            <a:r>
              <a:rPr 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1.การ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จัดโครงสร้างแฟ้มแบบ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เรียงลำดับ</a:t>
            </a:r>
          </a:p>
          <a:p>
            <a:pPr marL="0" indent="0">
              <a:buNone/>
            </a:pPr>
            <a:r>
              <a:rPr lang="en-US" sz="3200" b="1" dirty="0" smtClean="0"/>
              <a:t>  </a:t>
            </a:r>
            <a:r>
              <a:rPr lang="en-US" b="1" dirty="0" smtClean="0"/>
              <a:t>(Sequential </a:t>
            </a:r>
            <a:r>
              <a:rPr lang="en-US" b="1" dirty="0"/>
              <a:t>File Organizations)</a:t>
            </a:r>
            <a:endPara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2.แบบ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เข้าถึง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โดยตรง </a:t>
            </a:r>
            <a:r>
              <a:rPr lang="en-US" b="1" dirty="0"/>
              <a:t>(Directed File Organizations)</a:t>
            </a:r>
            <a:endPara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3.และแบบเรียงลำดับดัชนี </a:t>
            </a:r>
            <a:endParaRPr lang="en-US" sz="32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</a:t>
            </a:r>
            <a:r>
              <a:rPr lang="en-US" b="1" dirty="0" smtClean="0"/>
              <a:t>(</a:t>
            </a:r>
            <a:r>
              <a:rPr lang="en-US" b="1" dirty="0"/>
              <a:t>Indexed Sequential File Organizations)</a:t>
            </a:r>
            <a:endParaRPr lang="en-US" dirty="0"/>
          </a:p>
          <a:p>
            <a:pPr marL="0" indent="0">
              <a:buNone/>
            </a:pP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98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365</TotalTime>
  <Words>885</Words>
  <Application>Microsoft Office PowerPoint</Application>
  <PresentationFormat>นำเสนอทางหน้าจอ (4:3)</PresentationFormat>
  <Paragraphs>112</Paragraphs>
  <Slides>32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ความชัดเจน</vt:lpstr>
      <vt:lpstr>บทที่ 1 ความรู้พื้นฐานเกี่ยวกับฐานข้อมูล </vt:lpstr>
      <vt:lpstr>ความหมายของฐานข้อมูล</vt:lpstr>
      <vt:lpstr>ตัวอย่างของระบบฐานข้อมูล</vt:lpstr>
      <vt:lpstr>การประมวลผลด้วยระบบแฟ้มข้อมูล</vt:lpstr>
      <vt:lpstr>โครงสร้างแฟ้มข้อมูล</vt:lpstr>
      <vt:lpstr>ตัวอย่างแฟ้มข้อมูลพนักงาน</vt:lpstr>
      <vt:lpstr>งานนำเสนอ PowerPoint</vt:lpstr>
      <vt:lpstr>ตัวอย่างการประมวลผลด้วยแฟ้มข้อมูลคอมพิวเตอร์ </vt:lpstr>
      <vt:lpstr>การจัดโครงสร้างของแฟ้มข้อมูล (File Organizations)</vt:lpstr>
      <vt:lpstr>การจัดโครงสร้างแฟ้มข้อมูลแบบเรียงลำดับ  (Sequential File Organizations)</vt:lpstr>
      <vt:lpstr>การจัดโครงสร้างแฟ้มข้อมูลแบบเข้าถึงโดยตรง (Directed File Organizations)</vt:lpstr>
      <vt:lpstr>การจัดโครงสร้างแฟ้มข้อมูลแบบเรียงลำดับดัชนี  (Indexed Sequential File Organizations)</vt:lpstr>
      <vt:lpstr>ข้อจำกัดของวิธีแฟ้มข้อมูล</vt:lpstr>
      <vt:lpstr>งานนำเสนอ PowerPoint</vt:lpstr>
      <vt:lpstr>งานนำเสนอ PowerPoint</vt:lpstr>
      <vt:lpstr>งานนำเสนอ PowerPoint</vt:lpstr>
      <vt:lpstr>ระบบฐานข้อมูล (Database System)</vt:lpstr>
      <vt:lpstr>ระบบฐานข้อมูล</vt:lpstr>
      <vt:lpstr>ระบบจัดการฐานข้อมูล  (Database Management Systems : DBMS)</vt:lpstr>
      <vt:lpstr>ระบบจัดการฐานข้อมูล(DBMS) เป็นตัวกลางในการโต้ตอบระหว่างผู้ใช้กับฐานข้อมูล</vt:lpstr>
      <vt:lpstr>การโต้ตอบกับ DBMS เพื่อเข้าถึงฐานข้อมูล ในรูปแบบต่าง ๆ</vt:lpstr>
      <vt:lpstr>ภาษาคิวรี(Query Language) ซึ่งส่วนใหญ่เราใช้ภาษา SQL สามารถแบ่งย่อยตามหน้าที่การทำงานต่าง ๆ ได้เป็น 3 ส่วน คือ</vt:lpstr>
      <vt:lpstr>งานนำเสนอ PowerPoint</vt:lpstr>
      <vt:lpstr>DBMS จะมีเครื่องมือที่ช่วยอำนวยความสะดวกให้ กับผู้ใช้  ดังนี้</vt:lpstr>
      <vt:lpstr>การควบคุมการเข้าถึงฐานข้อมูล ผ่านชุดคำสั่ง DCL</vt:lpstr>
      <vt:lpstr>ส่วนประกอบทางสภาพแวดล้อมของ DBMS (Components of the DBMS Environment)</vt:lpstr>
      <vt:lpstr>บุคลากรที่เกี่ยวข้องกับระบบฐานข้อมูล</vt:lpstr>
      <vt:lpstr>DBA จะทำหน้าที่ดังต่อไปนี้</vt:lpstr>
      <vt:lpstr>งานนำเสนอ PowerPoint</vt:lpstr>
      <vt:lpstr>งานนำเสนอ PowerPoint</vt:lpstr>
      <vt:lpstr>ข้อดีของวิธีฐานข้อมูล</vt:lpstr>
      <vt:lpstr>ข้อเสียของวิธีฐานข้อมูล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ความรู้เบื้องต้นเกี่ยวกับฐานข้อมูล </dc:title>
  <dc:creator>lenovo</dc:creator>
  <cp:lastModifiedBy>admin</cp:lastModifiedBy>
  <cp:revision>88</cp:revision>
  <dcterms:created xsi:type="dcterms:W3CDTF">2016-08-15T15:20:20Z</dcterms:created>
  <dcterms:modified xsi:type="dcterms:W3CDTF">2023-06-15T12:53:06Z</dcterms:modified>
</cp:coreProperties>
</file>