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73" r:id="rId4"/>
    <p:sldId id="259" r:id="rId5"/>
    <p:sldId id="262" r:id="rId6"/>
    <p:sldId id="274" r:id="rId7"/>
    <p:sldId id="275" r:id="rId8"/>
    <p:sldId id="276" r:id="rId9"/>
    <p:sldId id="277" r:id="rId10"/>
    <p:sldId id="278" r:id="rId11"/>
    <p:sldId id="267" r:id="rId12"/>
    <p:sldId id="268" r:id="rId13"/>
    <p:sldId id="279" r:id="rId14"/>
    <p:sldId id="280" r:id="rId15"/>
    <p:sldId id="292" r:id="rId16"/>
    <p:sldId id="291" r:id="rId17"/>
    <p:sldId id="293" r:id="rId18"/>
    <p:sldId id="282" r:id="rId19"/>
    <p:sldId id="269" r:id="rId20"/>
    <p:sldId id="285" r:id="rId21"/>
    <p:sldId id="286" r:id="rId22"/>
    <p:sldId id="287" r:id="rId23"/>
    <p:sldId id="270" r:id="rId24"/>
    <p:sldId id="288" r:id="rId25"/>
    <p:sldId id="271" r:id="rId26"/>
    <p:sldId id="290" r:id="rId27"/>
    <p:sldId id="272" r:id="rId28"/>
    <p:sldId id="289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B79"/>
    <a:srgbClr val="46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F7FA-B9D6-4B4E-A953-6068C1842A1F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A428D-FAFA-4112-B926-9DAF1E9AE8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15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A428D-FAFA-4112-B926-9DAF1E9AE89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83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บทที่ </a:t>
            </a:r>
            <a:r>
              <a:rPr lang="th-TH" sz="4400" b="1" dirty="0">
                <a:solidFill>
                  <a:srgbClr val="002060"/>
                </a:solidFill>
              </a:rPr>
              <a:t>9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748464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cs typeface="+mj-cs"/>
              </a:rPr>
              <a:t>การสร้างระบบและการบำรุงรักษา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(Systems Construction and Maintenance)</a:t>
            </a:r>
            <a:endParaRPr lang="th-TH" sz="4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6236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/>
              <a:t>ระยะที่ 4 และ 5 การนำไปใช้และการบำรุงรักษา</a:t>
            </a:r>
          </a:p>
          <a:p>
            <a:pPr algn="ctr"/>
            <a:r>
              <a:rPr lang="en-US" sz="2400" b="1" dirty="0" smtClean="0"/>
              <a:t>(Implementation and Maintenance Phase)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257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12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3</a:t>
            </a:r>
            <a:r>
              <a:rPr lang="th-TH" sz="3200" b="1" dirty="0" smtClean="0">
                <a:solidFill>
                  <a:srgbClr val="BF1B79"/>
                </a:solidFill>
              </a:rPr>
              <a:t>. การทดสอบระบบ </a:t>
            </a:r>
            <a:r>
              <a:rPr lang="en-US" b="1" dirty="0" smtClean="0">
                <a:solidFill>
                  <a:srgbClr val="BF1B79"/>
                </a:solidFill>
              </a:rPr>
              <a:t>(System Testing)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th-TH" sz="3200" b="1" dirty="0" smtClean="0"/>
              <a:t>เป็นการทดสอบทั้งระบบ ก่อนที่จะส่งมอบระบบงานแก่ลูกค้า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4</a:t>
            </a:r>
            <a:r>
              <a:rPr lang="th-TH" sz="3200" b="1" dirty="0" smtClean="0">
                <a:solidFill>
                  <a:srgbClr val="BF1B79"/>
                </a:solidFill>
              </a:rPr>
              <a:t>. การทดสอบการยอมรับในระบบ </a:t>
            </a:r>
            <a:r>
              <a:rPr lang="en-US" b="1" dirty="0" smtClean="0">
                <a:solidFill>
                  <a:srgbClr val="BF1B79"/>
                </a:solidFill>
              </a:rPr>
              <a:t>(Acceptance </a:t>
            </a:r>
            <a:r>
              <a:rPr lang="en-US" b="1" dirty="0">
                <a:solidFill>
                  <a:srgbClr val="BF1B79"/>
                </a:solidFill>
              </a:rPr>
              <a:t>Testing)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คือการตรวจรับระบบ ซึ่งเป็นขั้นตอนสุดท้าย ที่ผู้ใช้จะเป็นผู้ยืนยันถึงความสมบูรณ์ของระบบ ว่าระบบจะสามารถรองรับกระบวนการทางธุรกิจได้ตรงตามความต้องการ ถูกต้อง และครบถ้วนหรือไม่ จะประกอบด้วย 2 ขั้นตอนย่อยด้วยกัน คือ</a:t>
            </a:r>
          </a:p>
          <a:p>
            <a:pPr lvl="1"/>
            <a:r>
              <a:rPr lang="th-TH" sz="3200" b="1" dirty="0" smtClean="0">
                <a:solidFill>
                  <a:srgbClr val="468C58"/>
                </a:solidFill>
              </a:rPr>
              <a:t>การทดสอบ</a:t>
            </a:r>
            <a:r>
              <a:rPr lang="th-TH" sz="3200" b="1" dirty="0" err="1" smtClean="0">
                <a:solidFill>
                  <a:srgbClr val="468C58"/>
                </a:solidFill>
              </a:rPr>
              <a:t>แบบอัลฟา</a:t>
            </a:r>
            <a:r>
              <a:rPr lang="th-TH" sz="3200" b="1" dirty="0" smtClean="0">
                <a:solidFill>
                  <a:srgbClr val="468C58"/>
                </a:solidFill>
              </a:rPr>
              <a:t> </a:t>
            </a:r>
            <a:r>
              <a:rPr lang="en-US" sz="2600" b="1" dirty="0" smtClean="0">
                <a:solidFill>
                  <a:srgbClr val="468C58"/>
                </a:solidFill>
              </a:rPr>
              <a:t>(Alpha Testing) </a:t>
            </a:r>
            <a:r>
              <a:rPr lang="th-TH" sz="3200" b="1" dirty="0" smtClean="0"/>
              <a:t>เป็นการทดสอบระบบที่จำลองสภาพแวดล้อมขึ้นมา เช่น จำลองผู้ใช้งาน ชุดข้อมูลที่นำมาทดสอบ</a:t>
            </a:r>
          </a:p>
          <a:p>
            <a:pPr lvl="1"/>
            <a:r>
              <a:rPr lang="th-TH" sz="3200" b="1" dirty="0" smtClean="0">
                <a:solidFill>
                  <a:srgbClr val="468C58"/>
                </a:solidFill>
              </a:rPr>
              <a:t>การทดสอบแบบ</a:t>
            </a:r>
            <a:r>
              <a:rPr lang="th-TH" sz="3200" b="1" dirty="0" err="1" smtClean="0">
                <a:solidFill>
                  <a:srgbClr val="468C58"/>
                </a:solidFill>
              </a:rPr>
              <a:t>เบต้า</a:t>
            </a:r>
            <a:r>
              <a:rPr lang="th-TH" sz="3200" b="1" dirty="0" smtClean="0">
                <a:solidFill>
                  <a:srgbClr val="468C58"/>
                </a:solidFill>
              </a:rPr>
              <a:t> </a:t>
            </a:r>
            <a:r>
              <a:rPr lang="en-US" sz="2600" b="1" dirty="0" smtClean="0">
                <a:solidFill>
                  <a:srgbClr val="468C58"/>
                </a:solidFill>
              </a:rPr>
              <a:t>(Beta Testing) </a:t>
            </a:r>
            <a:r>
              <a:rPr lang="th-TH" sz="3200" b="1" dirty="0" smtClean="0"/>
              <a:t>เป็นการทดสอบที่ใช้ผู้ใช้งานจริง สภาพแวดล้อมจริง ใช้ข้อมูลจริงในการทดสอบ</a:t>
            </a: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8966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การแปลงข้อมูล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เป็นการแปลงข้อมูลจากระบบเก่า ให้สามารถใช้งานบนสภาพแวดล้อมของระบบใหม่ได้</a:t>
            </a: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846584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การติดตั้งระบบ </a:t>
            </a:r>
            <a:r>
              <a:rPr lang="en-US" sz="3200" b="1" dirty="0" smtClean="0"/>
              <a:t>(Installation)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 การติดตั้งเพื่อใช้ระบบใหม่ทันที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เป็นวิธีการติดตั้งด้วยการหยุดใช้งานระบบเดิมและเปลี่ยนมาใช้ระบบใหม่ทันที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ระบบใหม่สามารถใช้งานได้ทันที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ง่ายต่อการวางแผน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ค่าใช้จ่ายต่ำ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9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</a:rPr>
              <a:t>ข้อเสีย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อาจเกิดข้อผิดพลาดที่คาดไม่ถึงในขณะใช้งานระบบใหม่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แม้ว่าระบบใหม่จะใช้งานได้จริงก็ตาม แต่ก็ไม่ได้รับประกันถึงความสมบูรณ์ในระบบ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จัดเป็นวิธีการติดตั้งที่มีความเสี่ยงสูงที่สุด เมื่อเปรียบเทียบกับการติดตั้งด้วยวิธีอื่นๆ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2</a:t>
            </a:r>
            <a:r>
              <a:rPr lang="th-TH" sz="3200" b="1" dirty="0" smtClean="0">
                <a:solidFill>
                  <a:srgbClr val="BF1B79"/>
                </a:solidFill>
              </a:rPr>
              <a:t>. การปรับเปลี่ยนแบบคู่ขนาน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เป็นวิธีการติดตั้งด้วยการใช้งานระบบเดิมคู่ขนานไปกับการใช้ระบบใหม่ไปอีกระยะหนึ่ง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มีความปลอดภัยสูง เนื่องจากหากระบบใหม่มีข้อผิดพลาด ระบบเดิมยังคงสามารถใช้การได้อยู่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สามารถเปรียบเทียบกระบวนการทำงาน รวมทั้งเอาต์พุตที่ได้จากระบบ ระหว่างระบบเดิมกับระบบใหม่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29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</a:rPr>
              <a:t>ข้อเสีย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ใช้ต้นทุนสูง เนื่องจากจำเป็นต้องดำเนินการทั้งระบบเดิม กับระบบใหม่ควบคู่ไปด้วยกัน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สิ้นเปลืองเวลา เพราะต้องทำงานทั้งสองระบบ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ในกรณีที่ระบบใหม่เกิดข้อผิดพลาด ผู้ใช้อาจเกิดทัศนคติที่ไม่ดีต่อระบบใหม่ และอาจมุ่งความสนใจไปใช้ระบบเดิมแทน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4. ยากต่อการวางแผน และมีขั้นตอนควบคุมการทำงานที่ยุ่งยาก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 การติดตั้งแบบทีละเฟส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เป็นวิธีการปรับเปลี่ยนระบบ โดยจะทยอยการติดตั้งใช้งานทีละระบบย่อย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</a:rPr>
              <a:t>ข้อดี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เจ้าของไม่ต้องชำระเงินก้อนใหญ่ทั้งหมด โดยจะชำระเงินค่าระบบเฉพาะระบบย่อยที่พัฒนาในเฟสนั้นเท่านั้น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หากเกิดข้อผิดพลาด จะไม่ส่งผลกระทบต่อระบบโดยรวม ถือเป็นการลดความเสี่ยง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3. เหมาะสมกับระบบงานขนาดใหญ่ ที่มีความซับซ้อนสูง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8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</a:rPr>
              <a:t>ข้อเสีย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 กรณีใช้เวลามากเกินไปกับบางระบบงาน  จะส่งผลกระทบต่อระบบงานย่อยอื่นๆ ที่กำลังรอการติดตั้งในเฟสถัดไป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ไม่เหมาะกับระบบงานที่ไม่สามารถแบ่งระบบออกเป็นส่วนย่อยๆ ได้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4. </a:t>
            </a:r>
            <a:r>
              <a:rPr lang="th-TH" sz="3200" b="1" dirty="0">
                <a:solidFill>
                  <a:srgbClr val="BF1B79"/>
                </a:solidFill>
              </a:rPr>
              <a:t>การติดตั้ง</a:t>
            </a:r>
            <a:r>
              <a:rPr lang="th-TH" sz="3200" b="1" dirty="0" smtClean="0">
                <a:solidFill>
                  <a:srgbClr val="BF1B79"/>
                </a:solidFill>
              </a:rPr>
              <a:t>แบบโครงการนำร่อง (</a:t>
            </a:r>
            <a:r>
              <a:rPr lang="en-US" b="1" dirty="0" smtClean="0">
                <a:solidFill>
                  <a:srgbClr val="BF1B79"/>
                </a:solidFill>
              </a:rPr>
              <a:t>Pilot Project)</a:t>
            </a:r>
            <a:endParaRPr lang="th-TH" sz="3200" b="1" dirty="0">
              <a:solidFill>
                <a:srgbClr val="BF1B79"/>
              </a:solidFill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เป็นการติดตั้งระบบใน</a:t>
            </a:r>
            <a:r>
              <a:rPr lang="th-TH" sz="3200" b="1" dirty="0" err="1" smtClean="0">
                <a:solidFill>
                  <a:schemeClr val="tx1"/>
                </a:solidFill>
              </a:rPr>
              <a:t>สาขาหนี่ง</a:t>
            </a:r>
            <a:r>
              <a:rPr lang="th-TH" sz="3200" b="1" dirty="0" smtClean="0">
                <a:solidFill>
                  <a:schemeClr val="tx1"/>
                </a:solidFill>
              </a:rPr>
              <a:t>ก่อน กรณีที่หน่วยงานมีหลายสาขา </a:t>
            </a:r>
            <a:r>
              <a:rPr lang="th-TH" sz="3200" b="1" dirty="0">
                <a:solidFill>
                  <a:schemeClr val="tx1"/>
                </a:solidFill>
              </a:rPr>
              <a:t>	</a:t>
            </a:r>
            <a:endParaRPr lang="th-TH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rgbClr val="468C58"/>
                </a:solidFill>
              </a:rPr>
              <a:t>ข้อดี</a:t>
            </a:r>
            <a:endParaRPr lang="th-TH" sz="3200" b="1" dirty="0">
              <a:solidFill>
                <a:srgbClr val="468C58"/>
              </a:solidFill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1. ลดความเสี่ยงได้ดี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2. ค่าใช้จ่ายต่ำ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rgbClr val="FF0000"/>
                </a:solidFill>
              </a:rPr>
              <a:t>ข้อเสีย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1.</a:t>
            </a:r>
            <a:r>
              <a:rPr lang="th-TH" sz="3200" b="1" dirty="0">
                <a:solidFill>
                  <a:schemeClr val="tx1"/>
                </a:solidFill>
              </a:rPr>
              <a:t> เหมาะกับระบบงานที่มีความสมบูรณ์ในตัวเอง และไม่เกี่ยวกับระบบงานอื่นๆ</a:t>
            </a: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การจัดทำเอกสาร </a:t>
            </a:r>
            <a:r>
              <a:rPr lang="en-US" sz="3200" b="1" dirty="0" smtClean="0"/>
              <a:t>(Documentation)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การจัดทำเอกสารในปัจจุบัน ได้ปรับเปลี่ยนมาเป็นเอกสาร</a:t>
            </a:r>
            <a:br>
              <a:rPr lang="th-TH" sz="3200" b="1" dirty="0" smtClean="0"/>
            </a:br>
            <a:r>
              <a:rPr lang="th-TH" sz="3200" b="1" dirty="0" err="1" smtClean="0"/>
              <a:t>อิเล็กทรอนิสก์</a:t>
            </a:r>
            <a:r>
              <a:rPr lang="th-TH" sz="3200" b="1" dirty="0" smtClean="0"/>
              <a:t> โดยเลือกพิมพ์เฉพาะหน้าที่ต้องการได้ เอกสารในยุคนี้มีอยู่หลายประเภทด้วยกัน ได้แก่</a:t>
            </a:r>
          </a:p>
          <a:p>
            <a:pPr lvl="1"/>
            <a:r>
              <a:rPr lang="th-TH" sz="3200" b="1" dirty="0" err="1" smtClean="0">
                <a:solidFill>
                  <a:srgbClr val="BF1B79"/>
                </a:solidFill>
              </a:rPr>
              <a:t>เอกสารอิ</a:t>
            </a:r>
            <a:r>
              <a:rPr lang="th-TH" sz="3200" b="1" dirty="0" smtClean="0">
                <a:solidFill>
                  <a:srgbClr val="BF1B79"/>
                </a:solidFill>
              </a:rPr>
              <a:t>เล็กทรอ</a:t>
            </a:r>
            <a:r>
              <a:rPr lang="th-TH" sz="3200" b="1" dirty="0" err="1" smtClean="0">
                <a:solidFill>
                  <a:srgbClr val="BF1B79"/>
                </a:solidFill>
              </a:rPr>
              <a:t>นิสก์</a:t>
            </a:r>
            <a:r>
              <a:rPr lang="th-TH" sz="3200" b="1" dirty="0" smtClean="0">
                <a:solidFill>
                  <a:srgbClr val="BF1B79"/>
                </a:solidFill>
              </a:rPr>
              <a:t> </a:t>
            </a:r>
            <a:r>
              <a:rPr lang="th-TH" sz="3200" b="1" dirty="0" smtClean="0"/>
              <a:t>เช่น เอกสารต่างๆ ที่จัดทำในรูปแบบของ </a:t>
            </a:r>
            <a:r>
              <a:rPr lang="en-US" sz="2400" b="1" dirty="0" smtClean="0"/>
              <a:t>PDF</a:t>
            </a:r>
          </a:p>
          <a:p>
            <a:pPr lvl="1"/>
            <a:r>
              <a:rPr lang="th-TH" sz="3200" b="1" dirty="0" smtClean="0">
                <a:solidFill>
                  <a:srgbClr val="BF1B79"/>
                </a:solidFill>
              </a:rPr>
              <a:t>เอกสารแบบ</a:t>
            </a:r>
            <a:r>
              <a:rPr lang="th-TH" sz="3200" b="1" dirty="0" err="1" smtClean="0">
                <a:solidFill>
                  <a:srgbClr val="BF1B79"/>
                </a:solidFill>
              </a:rPr>
              <a:t>ไฮเปอร์ลิงก์</a:t>
            </a:r>
            <a:r>
              <a:rPr lang="th-TH" sz="3200" b="1" dirty="0" smtClean="0">
                <a:solidFill>
                  <a:srgbClr val="BF1B79"/>
                </a:solidFill>
              </a:rPr>
              <a:t> </a:t>
            </a:r>
            <a:r>
              <a:rPr lang="th-TH" sz="3200" b="1" dirty="0" smtClean="0"/>
              <a:t>เช่น เอกสารที่ถูกจัดรูปแบบมาให้เปิดดูโดยผ่าน</a:t>
            </a:r>
            <a:r>
              <a:rPr lang="th-TH" sz="3200" b="1" dirty="0" err="1" smtClean="0"/>
              <a:t>เว็บเบ</a:t>
            </a:r>
            <a:r>
              <a:rPr lang="th-TH" sz="3200" b="1" dirty="0" smtClean="0"/>
              <a:t>รา</a:t>
            </a:r>
            <a:r>
              <a:rPr lang="th-TH" sz="3200" b="1" dirty="0" err="1" smtClean="0"/>
              <a:t>เซอร์</a:t>
            </a:r>
            <a:endParaRPr lang="th-TH" sz="3200" b="1" dirty="0" smtClean="0"/>
          </a:p>
          <a:p>
            <a:pPr lvl="1"/>
            <a:r>
              <a:rPr lang="th-TH" sz="3200" b="1" dirty="0" smtClean="0">
                <a:solidFill>
                  <a:srgbClr val="BF1B79"/>
                </a:solidFill>
              </a:rPr>
              <a:t>เอกสารออนไลน์ </a:t>
            </a:r>
            <a:r>
              <a:rPr lang="th-TH" sz="3200" b="1" dirty="0" smtClean="0"/>
              <a:t>ถูกจัดเก็บอยู่บนเว็บไซต์ผู้ขาย สามารถดูผ่าน</a:t>
            </a:r>
            <a:r>
              <a:rPr lang="th-TH" sz="3200" b="1" dirty="0" err="1" smtClean="0"/>
              <a:t>เว็บเบ</a:t>
            </a:r>
            <a:r>
              <a:rPr lang="th-TH" sz="3200" b="1" dirty="0" smtClean="0"/>
              <a:t>รา</a:t>
            </a:r>
            <a:r>
              <a:rPr lang="th-TH" sz="3200" b="1" dirty="0" err="1" smtClean="0"/>
              <a:t>เซอร์</a:t>
            </a:r>
            <a:r>
              <a:rPr lang="th-TH" sz="3200" b="1" dirty="0" smtClean="0"/>
              <a:t>หรือดาวน์โหลดได้</a:t>
            </a:r>
            <a:endParaRPr lang="th-TH" sz="2800" b="1" dirty="0" smtClean="0"/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/>
              <a:t>การนำระบบไปใช้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3600" b="1" dirty="0" smtClean="0"/>
              <a:t>(Systems Implementation)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ประกอบไปด้วยกิจกรรมดังต่อไปนี้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1. การสร้างส่วนประกอบซอฟต์แวร์ (เขียนโปรแกรม)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2. ตรวจสอบความถูกต้องและทดสอบระบบ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3. แปลงข้อมูล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4. ติดตั้งระบบ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5. จัดทำเอกสารระบบ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6. ฝึกอบรมและสนับสนุนผู้ใช้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7. ทบทวนและประเมินผลระบบภายหลังการติดตั้ง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33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200" b="1" dirty="0" smtClean="0">
                <a:solidFill>
                  <a:srgbClr val="BF1B79"/>
                </a:solidFill>
              </a:rPr>
              <a:t>เอกสารที่ถูกบันทึกลงในสื่อ </a:t>
            </a:r>
            <a:r>
              <a:rPr lang="th-TH" sz="3200" b="1" dirty="0" smtClean="0"/>
              <a:t>เช่น แผ่นซีดี/ดีวีดี ภายในประกอบด้วยคู่มือ และการนำเสนอผ่านเทคโนโลยีมัลติมีเดีย</a:t>
            </a:r>
          </a:p>
          <a:p>
            <a:pPr lvl="1"/>
            <a:r>
              <a:rPr lang="th-TH" sz="3200" b="1" dirty="0" smtClean="0">
                <a:solidFill>
                  <a:srgbClr val="BF1B79"/>
                </a:solidFill>
              </a:rPr>
              <a:t>แบบจำลองระบบอิเล็กทรอนิกส์ </a:t>
            </a:r>
            <a:r>
              <a:rPr lang="th-TH" sz="3200" b="1" dirty="0" smtClean="0"/>
              <a:t>เช่น ข้อความ และรูปภาพที่จัดเก็บในรูปแบบของไฟล์ </a:t>
            </a:r>
            <a:r>
              <a:rPr lang="en-US" sz="2400" b="1" dirty="0" smtClean="0"/>
              <a:t>GIF , JPEG </a:t>
            </a:r>
            <a:r>
              <a:rPr lang="th-TH" sz="3200" b="1" dirty="0" smtClean="0"/>
              <a:t>และ </a:t>
            </a:r>
            <a:r>
              <a:rPr lang="en-US" sz="2800" b="1" dirty="0" smtClean="0"/>
              <a:t>Visio</a:t>
            </a:r>
          </a:p>
          <a:p>
            <a:pPr marL="274320" lvl="1" indent="0">
              <a:buNone/>
            </a:pPr>
            <a:r>
              <a:rPr lang="th-TH" sz="3200" b="1" dirty="0" smtClean="0"/>
              <a:t>	นอกจากนี้คู่มือเอกสารยังสามารแบ่งเป็น 2 ชนิดด้วยกันคือ</a:t>
            </a:r>
          </a:p>
          <a:p>
            <a:pPr marL="274320" lvl="1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เอกสารระบบ </a:t>
            </a:r>
            <a:r>
              <a:rPr lang="en-US" sz="2400" b="1" dirty="0" smtClean="0">
                <a:solidFill>
                  <a:srgbClr val="0070C0"/>
                </a:solidFill>
              </a:rPr>
              <a:t>(System Documentation) </a:t>
            </a:r>
            <a:r>
              <a:rPr lang="th-TH" sz="3200" b="1" dirty="0" smtClean="0"/>
              <a:t>เป็นคู่มือเอกสารที่จัดทำให้แก่เจ้าหน้าที่ควบคุมระบบ ซึ่งภายในคู่มือจะครอบคลุมเกี่ยวกับสิ่งต่อไปนี้</a:t>
            </a:r>
          </a:p>
          <a:p>
            <a:pPr lvl="1"/>
            <a:r>
              <a:rPr lang="th-TH" sz="3200" b="1" dirty="0" smtClean="0"/>
              <a:t>คำแนะนำแนวทางในการจัดการปัญหาต่างๆ ที่เกิดขึ้น ภายหลังจากการติดตั้งใช้งาน</a:t>
            </a:r>
            <a:endParaRPr lang="th-TH" sz="3600" b="1" dirty="0" smtClean="0"/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200" b="1" dirty="0" smtClean="0"/>
              <a:t>คำแนะนำ</a:t>
            </a:r>
            <a:r>
              <a:rPr lang="th-TH" sz="3200" b="1" dirty="0" err="1" smtClean="0"/>
              <a:t>วิธีการอัป</a:t>
            </a:r>
            <a:r>
              <a:rPr lang="th-TH" sz="3200" b="1" dirty="0" smtClean="0"/>
              <a:t>เกรดอุปกรณ์ เพื่อเพิ่มประสิทธิภาพให้กับระบบ</a:t>
            </a:r>
          </a:p>
          <a:p>
            <a:pPr lvl="1"/>
            <a:r>
              <a:rPr lang="th-TH" sz="3200" b="1" dirty="0" smtClean="0"/>
              <a:t>วิธีการกำหนดสิทธิ์ผู้ใช้เพื่ออนุญาตหรือไม่อนุญาตให้เข้าถึงข้อมูลในส่วนต่างๆ </a:t>
            </a:r>
          </a:p>
          <a:p>
            <a:pPr lvl="1"/>
            <a:r>
              <a:rPr lang="th-TH" sz="3200" b="1" dirty="0" smtClean="0"/>
              <a:t>คำแนะนำเกี่ยวกับการเพิ่มหรือเคลื่อนย้ายอุปกรณ์ออกจากระบบ</a:t>
            </a:r>
          </a:p>
          <a:p>
            <a:pPr lvl="1"/>
            <a:r>
              <a:rPr lang="th-TH" sz="3200" b="1" dirty="0" smtClean="0"/>
              <a:t>วิธีสำรองข้อมูลระบบ และการกู้คืนระบบ</a:t>
            </a:r>
          </a:p>
          <a:p>
            <a:pPr lvl="1"/>
            <a:r>
              <a:rPr lang="th-TH" sz="3200" b="1" dirty="0" smtClean="0"/>
              <a:t>เอกสารเกี่ยวกับชุดคำสั่ง </a:t>
            </a:r>
            <a:r>
              <a:rPr lang="en-US" sz="2400" b="1" dirty="0" smtClean="0"/>
              <a:t>(Source Code) </a:t>
            </a:r>
            <a:r>
              <a:rPr lang="th-TH" sz="3200" b="1" dirty="0" smtClean="0"/>
              <a:t>เพื่อให้นักพัฒนาสามารถนำไปใช้เพื่อการบำรุงรักษาหรือปรับปรุงระบบงานในอนาคต</a:t>
            </a:r>
            <a:endParaRPr lang="th-TH" sz="3600" b="1" dirty="0" smtClean="0"/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เอกสารผู้ใช้ </a:t>
            </a:r>
            <a:r>
              <a:rPr lang="en-US" sz="2400" b="1" dirty="0" smtClean="0">
                <a:solidFill>
                  <a:srgbClr val="0070C0"/>
                </a:solidFill>
              </a:rPr>
              <a:t>(User Documentation) </a:t>
            </a:r>
            <a:r>
              <a:rPr lang="th-TH" sz="3200" b="1" dirty="0" smtClean="0"/>
              <a:t>เป็นคู่มือเอกสารที่จัดทำให้แก่ผู้ใช้ระบบ ซึ่งภายในคู่มือจะครอบคลุมเกี่ยวกับสิ่งต่อไปนี้</a:t>
            </a:r>
          </a:p>
          <a:p>
            <a:pPr lvl="1"/>
            <a:r>
              <a:rPr lang="th-TH" sz="3200" b="1" dirty="0" smtClean="0"/>
              <a:t>คำแนะนำและขั้นตอนวิธีการเปิด/ปิดโปรแกรมที่ถูกต้อง</a:t>
            </a:r>
          </a:p>
          <a:p>
            <a:pPr lvl="1"/>
            <a:r>
              <a:rPr lang="th-TH" sz="3200" b="1" dirty="0" smtClean="0">
                <a:solidFill>
                  <a:schemeClr val="tx1"/>
                </a:solidFill>
              </a:rPr>
              <a:t>คำแนะนำวิธีการป้อนข้อมูลที่ถูกต้อง</a:t>
            </a:r>
          </a:p>
          <a:p>
            <a:pPr lvl="1"/>
            <a:r>
              <a:rPr lang="th-TH" sz="3200" b="1" dirty="0" smtClean="0">
                <a:solidFill>
                  <a:schemeClr val="tx1"/>
                </a:solidFill>
              </a:rPr>
              <a:t>อธิบายลำดับขั้นตอนการประมวลผลของงานหนึ่งๆ ว่าจะต้องปฏิบัติอย่างไรจนกระทั่งได้ผลลัพธ์ หรือรายงานตามที่ต้องการ</a:t>
            </a:r>
          </a:p>
          <a:p>
            <a:pPr lvl="1"/>
            <a:r>
              <a:rPr lang="th-TH" sz="3200" b="1" dirty="0" smtClean="0">
                <a:solidFill>
                  <a:schemeClr val="tx1"/>
                </a:solidFill>
              </a:rPr>
              <a:t>อธิบายข้อผิดพลาดต่างๆ ที่อาจเกิดขึ้นได้ พร้อมคำแนะนำและแนวทางในการแก้ไข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การฝึกอบรม </a:t>
            </a:r>
            <a:r>
              <a:rPr lang="en-US" sz="3200" b="1" dirty="0" smtClean="0"/>
              <a:t>(Training)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70C0"/>
                </a:solidFill>
              </a:rPr>
              <a:t>ประเภทการฝึกอบรม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1. การฝึกอบรมผู้ควบคุมระบบ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</a:rPr>
              <a:t>	2. การฝึกอบรมผู้ใช้</a:t>
            </a: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กิจกรรมของผู้ใช้กับผู้ควบคุมระบบ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7169470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7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วิธีการฝึกอบรม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1. การฝึกอบรมจากผู้ขาย </a:t>
            </a:r>
            <a:r>
              <a:rPr lang="en-US" sz="2800" b="1" dirty="0" smtClean="0"/>
              <a:t>(Vendor Training)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2. การฝึกอบรมภายในหน่วยงาน </a:t>
            </a:r>
            <a:r>
              <a:rPr lang="en-US" sz="2800" b="1" dirty="0" smtClean="0"/>
              <a:t>(In-House Training) </a:t>
            </a:r>
            <a:r>
              <a:rPr lang="th-TH" sz="3200" b="1" dirty="0" smtClean="0"/>
              <a:t>โดยทีมงานฝ่ายไอทีของหน่วยงาน</a:t>
            </a:r>
            <a:endParaRPr lang="en-US" sz="3200" b="1" dirty="0" smtClean="0"/>
          </a:p>
          <a:p>
            <a:pPr marL="0" indent="0">
              <a:buNone/>
            </a:pPr>
            <a:r>
              <a:rPr lang="th-TH" sz="3200" b="1" dirty="0" smtClean="0">
                <a:solidFill>
                  <a:srgbClr val="7030A0"/>
                </a:solidFill>
              </a:rPr>
              <a:t>3. การฝึกอบรมผ่านบทเรียน </a:t>
            </a:r>
            <a:r>
              <a:rPr lang="en-US" sz="2800" b="1" dirty="0" smtClean="0"/>
              <a:t>(Tutorials) </a:t>
            </a:r>
            <a:endParaRPr lang="th-TH" sz="2800" b="1" dirty="0" smtClean="0"/>
          </a:p>
          <a:p>
            <a:pPr marL="0" indent="0">
              <a:buNone/>
            </a:pPr>
            <a:r>
              <a:rPr lang="th-TH" sz="2800" b="1" dirty="0"/>
              <a:t>	</a:t>
            </a:r>
            <a:r>
              <a:rPr lang="th-TH" sz="3200" b="1" dirty="0" smtClean="0"/>
              <a:t>เป็นการฝึกอบรมด้วยตนเอง เช่น จากเว็บไซต์ของเจ้าของผลิตภัณฑ์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947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/>
              <a:t>การประเมินผลระบบ </a:t>
            </a:r>
            <a:r>
              <a:rPr lang="en-US" sz="3200" b="1" dirty="0" smtClean="0"/>
              <a:t>(System Evaluation)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หลังจากได้ติดตั้งระบบและใช้งานเป็นที่เรียบร้อยแล้ว ขึ้นตอนต่อไปก็คือ การประเมินผลระบบภายหลังการติดตั้งใช้งาน เพื่อให้ทราบถึงผลลัพธ์ว่าเป็นที่พึงพอใจหรือไม่ อย่างไร มีสิ่งใดบกพร่องอยู่</a:t>
            </a: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110" y="5774570"/>
            <a:ext cx="393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ตัวอย่างแบบประเมินความพึง</a:t>
            </a:r>
            <a:r>
              <a:rPr lang="th-TH" b="1" dirty="0" smtClean="0">
                <a:solidFill>
                  <a:srgbClr val="7030A0"/>
                </a:solidFill>
              </a:rPr>
              <a:t>พอใจ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05640" cy="4876800"/>
          </a:xfrm>
        </p:spPr>
      </p:pic>
    </p:spTree>
    <p:extLst>
      <p:ext uri="{BB962C8B-B14F-4D97-AF65-F5344CB8AC3E}">
        <p14:creationId xmlns:p14="http://schemas.microsoft.com/office/powerpoint/2010/main" val="24485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การบำรุงรักษาระบบ </a:t>
            </a:r>
            <a:r>
              <a:rPr lang="en-US" sz="3200" b="1" dirty="0" smtClean="0"/>
              <a:t>(System Maintenance)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ภายหลังจากระบบงานได้ติดตั้งใช้งานเป็นที่เรียบร้อยแล้ว ระบบงานจะต้องได้รับการบำรุงรักษาเพื่อให้สามารถใช้งานได้ตลอดตามอายุขัยที่ควรจะเป็น ดังนั้น องค์กรจึง</a:t>
            </a:r>
            <a:r>
              <a:rPr lang="th-TH" sz="3200" b="1" smtClean="0"/>
              <a:t>ต้องจัดเตรียมงบประมาณ</a:t>
            </a:r>
            <a:r>
              <a:rPr lang="th-TH" sz="3200" b="1" dirty="0" smtClean="0"/>
              <a:t>เพื่อสนับสนุนกิจกรรมงานด้านบำรุงรักษาด้วย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</a:rPr>
              <a:t>กิจกรรมของงานบำรุงรักษา ประกอบไปด้วย การแก้ไขโปรแกรม การปรับปรุงขั้นตอนหรือเอกสารต่างๆ เพื่อให้มั่นใจถึงความถูกต้องด้านการปฏิบัติงานของระบบ การดัดแปลงระบบใหม่เพื่อปรับให้ตรงตามความต้องการใหม่ๆ ของผู้ใช้ และการปรับ</a:t>
            </a:r>
            <a:r>
              <a:rPr lang="th-TH" sz="3200" b="1" dirty="0" err="1" smtClean="0">
                <a:solidFill>
                  <a:srgbClr val="0070C0"/>
                </a:solidFill>
              </a:rPr>
              <a:t>จูน</a:t>
            </a:r>
            <a:r>
              <a:rPr lang="th-TH" sz="3200" b="1" dirty="0" smtClean="0">
                <a:solidFill>
                  <a:srgbClr val="0070C0"/>
                </a:solidFill>
              </a:rPr>
              <a:t>ระบบให้ทำงานมีประสิทธิภาพมากยิ่งขึ้น</a:t>
            </a: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 smtClean="0"/>
              <a:t>	กิจกรรมทั้งหลายเหล่านี้ จะเกี่ยวข้องกับการบำรุงรักษาระบบ 4 วิธีด้วยกัน คือ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การบำรุงรักษาระบบด้วยการแก้ไขให้ถูกต้อง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เป็นการแก้ไขข้อผิดพลาดที่เกิดขึ้นหลังจากมีการใช้งานระบบมาระยะหนึ่งแล้ว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การบำรุงรักษาระบบด้วยการดัดแปลง </a:t>
            </a:r>
            <a:r>
              <a:rPr lang="th-TH" sz="3200" b="1" dirty="0" smtClean="0">
                <a:solidFill>
                  <a:schemeClr val="tx1"/>
                </a:solidFill>
              </a:rPr>
              <a:t>เป็นการบำรุงรักษาด้วยการดัดแปลงหรือปรับแต่งระบบให้สามารถรองรับกับสภาพแวดล้อมที่เปลี่ยนแปลงไป เช่น การเปลี่ยนอุปกรณ์ฮาร์ดแวร์ หรือซอฟต์แวร์ระบบปฏิบัติการ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3. การบำรุงรักษาระบบด้วยการปรับปรุงให้ดียิ่งขึ้น </a:t>
            </a:r>
            <a:r>
              <a:rPr lang="th-TH" sz="3200" b="1" dirty="0" smtClean="0">
                <a:solidFill>
                  <a:schemeClr val="tx1"/>
                </a:solidFill>
              </a:rPr>
              <a:t>เช่น ปรับกระบวนการทำงานเดิมให้ดียิ่งขึ้น หรือเพิ่มคุณสมบัติใหม่ๆ</a:t>
            </a:r>
          </a:p>
          <a:p>
            <a:pPr marL="0" indent="0">
              <a:buNone/>
            </a:pPr>
            <a:r>
              <a:rPr lang="th-TH" sz="3200" b="1" smtClean="0">
                <a:solidFill>
                  <a:srgbClr val="0070C0"/>
                </a:solidFill>
              </a:rPr>
              <a:t>4. การ</a:t>
            </a:r>
            <a:r>
              <a:rPr lang="th-TH" sz="3200" b="1" dirty="0" smtClean="0">
                <a:solidFill>
                  <a:srgbClr val="0070C0"/>
                </a:solidFill>
              </a:rPr>
              <a:t>บำรุงรักษาด้วยการป้องกัน </a:t>
            </a:r>
            <a:r>
              <a:rPr lang="th-TH" sz="3200" b="1" dirty="0" smtClean="0">
                <a:solidFill>
                  <a:schemeClr val="tx1"/>
                </a:solidFill>
              </a:rPr>
              <a:t>เพื่อป้องกันปัญหาที่อาจเกิดขึ้นในอนาคต เช่น ออกแบบระบบให้รองรับปริมาณข้อมูลที่เพิ่มมากขึ้น หรือออกแบบระบบความปลอดภัยให้รัดกุมยิ่งขึ้น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ระยะการนำไปใช้ เกี่ยวข้องกับการเขียนโปรแกรม ทดสอบ และการส่งมอบระบบ เพื่อนำไปใช้งานจริง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38375" cy="271232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7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/>
              <a:t>การเขียนโปรแกรม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การเขียนโปรแกรม ประกอบไปด้วยขั้นตอนสำคัญๆ ดังต่อไปนี้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1. คัดเลือกภาษาระดับสูงเพื่อนำมาใช้กับการเขียนโปรแกรม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2. เขียนโปรแกรมด้วยการปฏิบัติตามไว</a:t>
            </a:r>
            <a:r>
              <a:rPr lang="th-TH" sz="3200" b="1" dirty="0" err="1" smtClean="0">
                <a:solidFill>
                  <a:schemeClr val="tx1"/>
                </a:solidFill>
                <a:cs typeface="+mj-cs"/>
              </a:rPr>
              <a:t>ยกรณ์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ของภาษาคอมพิวเตอร์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8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900" b="1" dirty="0" smtClean="0"/>
              <a:t>การทดสอบระบบ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th-TH" sz="3200" b="1" dirty="0" smtClean="0">
                <a:cs typeface="+mj-cs"/>
              </a:rPr>
              <a:t>	เมื่อเขียนโปรแกรมเสร็จแล้ว โปรแกรมเมอร์จะต้องทดสอบฟังก์ชันการทำงานของแต่ละโปรแกรม เพื่อสร้างความมั่นใจในความถูกต้อง เมื่อทดสอบแต่ละฟังก์ชันแล้ว ทีมงานจะนำโปรแกรมต่างๆ ที่เขียนขึ้นมาประกอบรวมกัน และทำงานทดสอบทั้งระบบ</a:t>
            </a:r>
            <a:r>
              <a:rPr lang="th-TH" sz="3200" b="1" dirty="0">
                <a:cs typeface="+mj-cs"/>
              </a:rPr>
              <a:t>	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กลยุทธ์การทดสอบ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 การทดสอบแบบกล่องดำ </a:t>
            </a:r>
            <a:r>
              <a:rPr lang="en-US" b="1" dirty="0" smtClean="0">
                <a:solidFill>
                  <a:srgbClr val="BF1B79"/>
                </a:solidFill>
              </a:rPr>
              <a:t>(Black Box Testing)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th-TH" sz="3200" b="1" dirty="0" smtClean="0"/>
              <a:t>จะมุ่งเน้นการทดสอบผลลัพธ์ที่ได้จากการประมวลผล ว่าถูกต้องหรือไม่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 การ</a:t>
            </a:r>
            <a:r>
              <a:rPr lang="th-TH" sz="3200" b="1" dirty="0">
                <a:solidFill>
                  <a:srgbClr val="BF1B79"/>
                </a:solidFill>
              </a:rPr>
              <a:t>ทดสอบแบบ</a:t>
            </a:r>
            <a:r>
              <a:rPr lang="th-TH" sz="3200" b="1" dirty="0" smtClean="0">
                <a:solidFill>
                  <a:srgbClr val="BF1B79"/>
                </a:solidFill>
              </a:rPr>
              <a:t>กล่องขาว </a:t>
            </a:r>
            <a:r>
              <a:rPr lang="en-US" b="1" dirty="0" smtClean="0">
                <a:solidFill>
                  <a:srgbClr val="BF1B79"/>
                </a:solidFill>
              </a:rPr>
              <a:t>(White </a:t>
            </a:r>
            <a:r>
              <a:rPr lang="en-US" b="1" dirty="0">
                <a:solidFill>
                  <a:srgbClr val="BF1B79"/>
                </a:solidFill>
              </a:rPr>
              <a:t>Box Testing)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วิธีนี้จะทดสอบโค้ดที่เขียนว่ามีตรรกะการทำงานถูกต้องหรือไม่ การดำเนินงานของโปรแกรมแต่ละส่วน มีความเหมาะสมเพียงพอไหม เพื่อรับประกันถึงคุณภาพของโค้ดที่เขียนและมีตรรกะการทำงานที่ถูกต้อง บางครั้งเรียกว่า การทดสอบทางเดินของโปรแกรม </a:t>
            </a:r>
            <a:r>
              <a:rPr lang="en-US" b="1" dirty="0" smtClean="0"/>
              <a:t>(Path Testing)</a:t>
            </a: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1662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การทดสอบซอฟต์แวร์ ควรยึดหลักการพื้นฐานที่พึงปฏิบัติต่อไปนี้</a:t>
            </a:r>
          </a:p>
          <a:p>
            <a:pPr marL="0" indent="0">
              <a:buNone/>
            </a:pPr>
            <a:r>
              <a:rPr lang="th-TH" sz="3200" b="1" dirty="0" smtClean="0"/>
              <a:t>1. ไม่ควรใช้บุคลากรภายในทีมงานเป็นผู้ทดสอบ ควรว่าจ้างบุคคลหรือทีมงานภายนอกเป็นผู้ทดสอบ</a:t>
            </a:r>
          </a:p>
          <a:p>
            <a:pPr marL="0" indent="0">
              <a:buNone/>
            </a:pPr>
            <a:r>
              <a:rPr lang="th-TH" sz="3200" b="1" dirty="0" smtClean="0"/>
              <a:t>2. ในการวางแผนเพื่อทดสอบซอฟต์แวร์ ไม่ควรอยู่ภายใต้สมมติฐานว่า “จะไม่พบข้อผิดพลาด”</a:t>
            </a:r>
          </a:p>
          <a:p>
            <a:pPr marL="0" indent="0">
              <a:buNone/>
            </a:pPr>
            <a:r>
              <a:rPr lang="th-TH" sz="3200" b="1" dirty="0" smtClean="0"/>
              <a:t>3. เอกสารข้อกำหนดที่นำมาใช้ทดสอบ ต้องระบุถึงผลลัพธ์ที่คาดการณ์เอาไว้ด้วย</a:t>
            </a:r>
          </a:p>
          <a:p>
            <a:pPr marL="0" indent="0">
              <a:buNone/>
            </a:pPr>
            <a:r>
              <a:rPr lang="th-TH" sz="3200" b="1" dirty="0" smtClean="0"/>
              <a:t>4. ให้ความสำคัญเท่าๆ กัน กับข้อมูลที่นำมาใช้ทดสอบ ทั้งในรูปแบบเงื่อนไขปกติและไม่ปกติ</a:t>
            </a:r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212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5. ความน่าจะเป็นของข้อผิดพลาดที่เกิดขึ้นในตัวโปรแกรม ย่อมส่งผลโดยตรงต่อสัดส่วนจำนวนข้อผิดพลาดที่เกิดขึ้น</a:t>
            </a:r>
          </a:p>
          <a:p>
            <a:pPr marL="0" indent="0">
              <a:buNone/>
            </a:pPr>
            <a:r>
              <a:rPr lang="th-TH" sz="3200" b="1" dirty="0" smtClean="0"/>
              <a:t>6. การทดสอบ ถือเป็นกระบวนการทดสอบการประมวลผลของตัวซอฟต์แวร์ ที่มุ่งสนใจกับการค้นหาข้อผิดพลาด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8991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ขั้นตอนการทดสอบระบบ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 การทดสอบหน่วยย่อย </a:t>
            </a:r>
            <a:r>
              <a:rPr lang="en-US" b="1" dirty="0" smtClean="0">
                <a:solidFill>
                  <a:srgbClr val="BF1B79"/>
                </a:solidFill>
              </a:rPr>
              <a:t>(Unit Testing)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th-TH" sz="3200" b="1" dirty="0" smtClean="0"/>
              <a:t>เป็นการทดสอบที่มุ่งเน้นการตรวจสอบความถูกต้องและข้อผิดพลาดที่เกิดขึ้นภายในโมดูล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 การทดสอบการนำโปรแกรมมาประกอบรวมกัน </a:t>
            </a:r>
            <a:r>
              <a:rPr lang="en-US" b="1" dirty="0" smtClean="0">
                <a:solidFill>
                  <a:srgbClr val="BF1B79"/>
                </a:solidFill>
              </a:rPr>
              <a:t>(Integration </a:t>
            </a:r>
            <a:r>
              <a:rPr lang="en-US" b="1" dirty="0">
                <a:solidFill>
                  <a:srgbClr val="BF1B79"/>
                </a:solidFill>
              </a:rPr>
              <a:t>Testing)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เป็นการนำโปรแกรมย่อยหรือโมดูลต่างๆ มาประกอบรวมเข้าด้วยกัน ระบบจะต้องทำงานโดยปราศจากข้อผิดพลาด และต้องมั่นใจว่าอินเตอร์</a:t>
            </a:r>
            <a:r>
              <a:rPr lang="th-TH" sz="3200" b="1" dirty="0" err="1" smtClean="0"/>
              <a:t>เฟซ</a:t>
            </a:r>
            <a:r>
              <a:rPr lang="th-TH" sz="3200" b="1" dirty="0" smtClean="0"/>
              <a:t>และการส่งผ่านข้อมูลไปมาระหว่างโมดูล จะต้องทำงานได้อย่างถูกต้องและครบถ้วน</a:t>
            </a:r>
            <a:endParaRPr lang="th-TH" sz="3200" b="1" dirty="0"/>
          </a:p>
          <a:p>
            <a:pPr marL="0" indent="0">
              <a:buNone/>
            </a:pP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9441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1118</TotalTime>
  <Words>432</Words>
  <Application>Microsoft Office PowerPoint</Application>
  <PresentationFormat>นำเสนอทางหน้าจอ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ความชัดเจน</vt:lpstr>
      <vt:lpstr>บทที่ 9</vt:lpstr>
      <vt:lpstr>การนำระบบไปใช้ (Systems Implementation)</vt:lpstr>
      <vt:lpstr>ระยะการนำไปใช้ เกี่ยวข้องกับการเขียนโปรแกรม ทดสอบ และการส่งมอบระบบ เพื่อนำไปใช้งานจริง</vt:lpstr>
      <vt:lpstr>การเขียนโปรแกรม</vt:lpstr>
      <vt:lpstr>การทดสอบระบบ</vt:lpstr>
      <vt:lpstr>กลยุทธ์การทดสอบ</vt:lpstr>
      <vt:lpstr>งานนำเสนอ PowerPoint</vt:lpstr>
      <vt:lpstr>งานนำเสนอ PowerPoint</vt:lpstr>
      <vt:lpstr>ขั้นตอนการทดสอบระบบ</vt:lpstr>
      <vt:lpstr>งานนำเสนอ PowerPoint</vt:lpstr>
      <vt:lpstr>การแปลงข้อมูล</vt:lpstr>
      <vt:lpstr>การติดตั้งระบบ (Installation)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การจัดทำเอกสาร (Documentation)</vt:lpstr>
      <vt:lpstr>งานนำเสนอ PowerPoint</vt:lpstr>
      <vt:lpstr>งานนำเสนอ PowerPoint</vt:lpstr>
      <vt:lpstr>งานนำเสนอ PowerPoint</vt:lpstr>
      <vt:lpstr>การฝึกอบรม (Training)</vt:lpstr>
      <vt:lpstr>วิธีการฝึกอบรม</vt:lpstr>
      <vt:lpstr>การประเมินผลระบบ (System Evaluation)</vt:lpstr>
      <vt:lpstr>งานนำเสนอ PowerPoint</vt:lpstr>
      <vt:lpstr>การบำรุงรักษาระบบ (System Maintenance)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Bert Bert</dc:creator>
  <cp:lastModifiedBy>lenovo</cp:lastModifiedBy>
  <cp:revision>181</cp:revision>
  <dcterms:created xsi:type="dcterms:W3CDTF">2021-10-19T07:54:09Z</dcterms:created>
  <dcterms:modified xsi:type="dcterms:W3CDTF">2022-02-02T04:47:51Z</dcterms:modified>
</cp:coreProperties>
</file>