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257" r:id="rId3"/>
    <p:sldId id="259" r:id="rId4"/>
    <p:sldId id="311" r:id="rId5"/>
    <p:sldId id="267" r:id="rId6"/>
    <p:sldId id="312" r:id="rId7"/>
    <p:sldId id="313" r:id="rId8"/>
    <p:sldId id="314" r:id="rId9"/>
    <p:sldId id="316" r:id="rId10"/>
    <p:sldId id="317" r:id="rId11"/>
    <p:sldId id="321" r:id="rId12"/>
    <p:sldId id="322" r:id="rId13"/>
    <p:sldId id="323" r:id="rId14"/>
    <p:sldId id="315" r:id="rId15"/>
    <p:sldId id="268" r:id="rId16"/>
    <p:sldId id="325" r:id="rId17"/>
    <p:sldId id="324" r:id="rId18"/>
    <p:sldId id="326" r:id="rId19"/>
    <p:sldId id="271" r:id="rId20"/>
    <p:sldId id="303" r:id="rId21"/>
    <p:sldId id="327" r:id="rId22"/>
    <p:sldId id="328" r:id="rId23"/>
    <p:sldId id="329" r:id="rId24"/>
    <p:sldId id="330" r:id="rId25"/>
    <p:sldId id="304" r:id="rId26"/>
    <p:sldId id="331" r:id="rId27"/>
    <p:sldId id="332" r:id="rId28"/>
    <p:sldId id="333" r:id="rId29"/>
    <p:sldId id="334" r:id="rId30"/>
    <p:sldId id="335" r:id="rId31"/>
    <p:sldId id="336" r:id="rId32"/>
    <p:sldId id="305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06" r:id="rId41"/>
    <p:sldId id="344" r:id="rId42"/>
    <p:sldId id="348" r:id="rId43"/>
    <p:sldId id="307" r:id="rId44"/>
    <p:sldId id="345" r:id="rId45"/>
    <p:sldId id="346" r:id="rId46"/>
    <p:sldId id="347" r:id="rId47"/>
    <p:sldId id="308" r:id="rId48"/>
    <p:sldId id="350" r:id="rId49"/>
    <p:sldId id="351" r:id="rId50"/>
    <p:sldId id="310" r:id="rId51"/>
    <p:sldId id="352" r:id="rId52"/>
    <p:sldId id="353" r:id="rId53"/>
    <p:sldId id="354" r:id="rId54"/>
    <p:sldId id="355" r:id="rId55"/>
    <p:sldId id="356" r:id="rId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A26"/>
    <a:srgbClr val="BF1B79"/>
    <a:srgbClr val="468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2B18-34B0-4F93-B4EF-C88EC2521F11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4E9B-C289-4726-B585-22DC39CC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96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4E9B-C289-4726-B585-22DC39CCC968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473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</a:rPr>
              <a:t>บทที่ 8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748464" cy="1752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cs typeface="+mj-cs"/>
              </a:rPr>
              <a:t>การออกแบบระบบ ตอนที่ 2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(System Design : Part II)</a:t>
            </a:r>
            <a:endParaRPr lang="th-TH" sz="4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619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ระยะที่ 3 การออกแบบ</a:t>
            </a:r>
            <a:r>
              <a:rPr lang="en-US" sz="3200" b="1" dirty="0"/>
              <a:t> </a:t>
            </a:r>
            <a:r>
              <a:rPr lang="en-US" sz="2400" b="1" dirty="0" smtClean="0"/>
              <a:t>(Design Phase)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4257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736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1A9A26"/>
                </a:solidFill>
              </a:rPr>
              <a:t>หัวข้อและการเก็บข้อมูล </a:t>
            </a:r>
            <a:r>
              <a:rPr lang="en-US" sz="3200" b="1" dirty="0" smtClean="0">
                <a:solidFill>
                  <a:srgbClr val="1A9A26"/>
                </a:solidFill>
              </a:rPr>
              <a:t>(Captions and Data Capture)</a:t>
            </a:r>
            <a:endParaRPr lang="th-TH" b="1" dirty="0">
              <a:solidFill>
                <a:srgbClr val="1A9A26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หัวข้อหรือรายการข้อมูลที่ปรากฏอยู่บนฟอร์มเอกสารต้นฉบับ เป็นสิ่งที่บอกให้ผู้กรอกรับรู้ว่าจะต้องกรอกข้อมูลอะไรลงไปในตำแหน่งนั้นๆ โดยหัวข้อเหล่านี้ ควรใช้คำสั้นๆ อ่านแล้วเข้าใจง่าย นอกจากนี้ยังอาจแสดงตัวอย่างข้อมูล เช่น รูปแบบวันที่ (</a:t>
            </a:r>
            <a:r>
              <a:rPr lang="en-US" sz="2000" b="1" dirty="0" smtClean="0"/>
              <a:t>DD/MM/25YY) </a:t>
            </a:r>
            <a:r>
              <a:rPr lang="th-TH" sz="3200" b="1" dirty="0" smtClean="0"/>
              <a:t>เพื่อให้ผู้กรอกรู้ว่าต้องกรอกวันที่รูปแบบใด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4624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th-TH" b="1" dirty="0" smtClean="0">
                <a:solidFill>
                  <a:srgbClr val="1A9A26"/>
                </a:solidFill>
              </a:rPr>
              <a:t>วิธีการลงรหัส </a:t>
            </a:r>
            <a:r>
              <a:rPr lang="en-US" sz="2800" b="1" dirty="0" smtClean="0">
                <a:solidFill>
                  <a:srgbClr val="1A9A26"/>
                </a:solidFill>
              </a:rPr>
              <a:t>(Coding Methods)</a:t>
            </a:r>
            <a:endParaRPr lang="th-TH" b="1" dirty="0">
              <a:solidFill>
                <a:srgbClr val="1A9A26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การลงรหัสให้กับข้อมูล เป็นแนวทางเพื่อลดจำนวนอินพุต ควบคุมข้อผิดพลาด และต้องการความรวดเร็วในการประมวลผล ตัวอย่าง เช่น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รหัสเพื่อจำแนกหมวดหมู่ </a:t>
            </a:r>
            <a:r>
              <a:rPr lang="th-TH" sz="3200" b="1" dirty="0" smtClean="0"/>
              <a:t>เช่น ธนาคารแห่งประเทศไทยได้กำหนดรหัสสถาบันทางการเงิน เพื่อจำแนกกลุ่มต่างๆ ดังนี้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1</a:t>
            </a:r>
            <a:r>
              <a:rPr lang="en-US" sz="3200" b="1" dirty="0" smtClean="0"/>
              <a:t> </a:t>
            </a:r>
            <a:r>
              <a:rPr lang="en-US" sz="2000" b="1" dirty="0" smtClean="0"/>
              <a:t>=</a:t>
            </a:r>
            <a:r>
              <a:rPr lang="en-US" sz="3200" b="1" dirty="0" smtClean="0"/>
              <a:t> </a:t>
            </a:r>
            <a:r>
              <a:rPr lang="th-TH" sz="3200" b="1" dirty="0" smtClean="0"/>
              <a:t>ธนาคาร</a:t>
            </a:r>
            <a:r>
              <a:rPr lang="th-TH" sz="3200" b="1" dirty="0" err="1" smtClean="0"/>
              <a:t>พานิชย์</a:t>
            </a:r>
            <a:r>
              <a:rPr lang="th-TH" sz="3200" b="1" dirty="0" smtClean="0"/>
              <a:t>จดทะเบียนในประเทศ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2</a:t>
            </a:r>
            <a:r>
              <a:rPr lang="en-US" sz="3200" b="1" dirty="0" smtClean="0"/>
              <a:t> </a:t>
            </a:r>
            <a:r>
              <a:rPr lang="en-US" b="1" dirty="0" smtClean="0"/>
              <a:t>=</a:t>
            </a:r>
            <a:r>
              <a:rPr lang="en-US" sz="3200" b="1" dirty="0" smtClean="0"/>
              <a:t> </a:t>
            </a:r>
            <a:r>
              <a:rPr lang="th-TH" sz="3200" b="1" dirty="0" smtClean="0"/>
              <a:t>สาขาธนาคารในต่างประเทศ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8 </a:t>
            </a:r>
            <a:r>
              <a:rPr lang="en-US" b="1" dirty="0" smtClean="0"/>
              <a:t>=</a:t>
            </a:r>
            <a:r>
              <a:rPr lang="th-TH" sz="3200" b="1" dirty="0" smtClean="0"/>
              <a:t> บริษัทสินทรัพย์สถาบันการเงิน</a:t>
            </a:r>
          </a:p>
          <a:p>
            <a:pPr marL="0" indent="0">
              <a:buNone/>
            </a:pPr>
            <a:r>
              <a:rPr lang="th-TH" sz="3200" b="1" dirty="0" smtClean="0"/>
              <a:t>	9 </a:t>
            </a:r>
            <a:r>
              <a:rPr lang="en-US" b="1" dirty="0" smtClean="0"/>
              <a:t>=</a:t>
            </a:r>
            <a:r>
              <a:rPr lang="en-US" sz="3200" b="1" dirty="0" smtClean="0"/>
              <a:t> </a:t>
            </a:r>
            <a:r>
              <a:rPr lang="th-TH" sz="3200" b="1" dirty="0" smtClean="0"/>
              <a:t>บริษัทผู้ประกอบธุรกิจบัตรเครดิตที่มิใช่สถาบันการเงิน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017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</a:rPr>
              <a:t>รหัสตามหน้าที่ </a:t>
            </a:r>
            <a:r>
              <a:rPr lang="th-TH" sz="3200" b="1" dirty="0" smtClean="0"/>
              <a:t>เช่น 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en-US" b="1" dirty="0" smtClean="0"/>
              <a:t>A</a:t>
            </a:r>
            <a:r>
              <a:rPr lang="en-US" sz="3200" b="1" dirty="0" smtClean="0"/>
              <a:t> </a:t>
            </a:r>
            <a:r>
              <a:rPr lang="th-TH" sz="3200" b="1" dirty="0" smtClean="0"/>
              <a:t>หรือ 1</a:t>
            </a:r>
            <a:r>
              <a:rPr lang="en-US" sz="3200" b="1" dirty="0" smtClean="0"/>
              <a:t> </a:t>
            </a:r>
            <a:r>
              <a:rPr lang="en-US" sz="2000" b="1" dirty="0" smtClean="0"/>
              <a:t>=</a:t>
            </a:r>
            <a:r>
              <a:rPr lang="en-US" sz="3200" b="1" dirty="0" smtClean="0"/>
              <a:t> </a:t>
            </a:r>
            <a:r>
              <a:rPr lang="th-TH" sz="3200" b="1" dirty="0" smtClean="0"/>
              <a:t>เป็นการ</a:t>
            </a:r>
            <a:r>
              <a:rPr lang="th-TH" sz="3200" b="1" dirty="0" err="1" smtClean="0"/>
              <a:t>เพิ่มเร</a:t>
            </a:r>
            <a:r>
              <a:rPr lang="th-TH" sz="3200" b="1" dirty="0" smtClean="0"/>
              <a:t>คอร์ดในแฟ้มข้อมูล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en-US" b="1" dirty="0" smtClean="0"/>
              <a:t>B</a:t>
            </a:r>
            <a:r>
              <a:rPr lang="en-US" sz="3200" b="1" dirty="0" smtClean="0"/>
              <a:t> </a:t>
            </a:r>
            <a:r>
              <a:rPr lang="th-TH" sz="3200" b="1" dirty="0" smtClean="0"/>
              <a:t>หรือ 2</a:t>
            </a:r>
            <a:r>
              <a:rPr lang="en-US" sz="3200" b="1" dirty="0" smtClean="0"/>
              <a:t> </a:t>
            </a:r>
            <a:r>
              <a:rPr lang="en-US" b="1" dirty="0" smtClean="0"/>
              <a:t>=</a:t>
            </a:r>
            <a:r>
              <a:rPr lang="en-US" sz="3200" b="1" dirty="0" smtClean="0"/>
              <a:t> </a:t>
            </a:r>
            <a:r>
              <a:rPr lang="th-TH" sz="3200" b="1" dirty="0" smtClean="0"/>
              <a:t>เป็นการ</a:t>
            </a:r>
            <a:r>
              <a:rPr lang="th-TH" sz="3200" b="1" dirty="0" err="1" smtClean="0"/>
              <a:t>ลบเร</a:t>
            </a:r>
            <a:r>
              <a:rPr lang="th-TH" sz="3200" b="1" dirty="0" smtClean="0"/>
              <a:t>คอร์ดจากแฟ้ม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en-US" sz="2800" b="1" dirty="0" smtClean="0"/>
              <a:t>C</a:t>
            </a:r>
            <a:r>
              <a:rPr lang="en-US" sz="3200" b="1" dirty="0" smtClean="0"/>
              <a:t> </a:t>
            </a:r>
            <a:r>
              <a:rPr lang="th-TH" sz="3200" b="1" dirty="0" smtClean="0"/>
              <a:t>หรือ 3 </a:t>
            </a:r>
            <a:r>
              <a:rPr lang="en-US" b="1" dirty="0" smtClean="0"/>
              <a:t>=</a:t>
            </a:r>
            <a:r>
              <a:rPr lang="th-TH" sz="3200" b="1" dirty="0" smtClean="0"/>
              <a:t> เป็นการ</a:t>
            </a:r>
            <a:r>
              <a:rPr lang="th-TH" sz="3200" b="1" dirty="0" err="1" smtClean="0"/>
              <a:t>แก้ไขเร</a:t>
            </a:r>
            <a:r>
              <a:rPr lang="th-TH" sz="3200" b="1" dirty="0" smtClean="0"/>
              <a:t>คอร์ด</a:t>
            </a:r>
          </a:p>
          <a:p>
            <a:pPr marL="0" indent="0">
              <a:buNone/>
            </a:pPr>
            <a:r>
              <a:rPr lang="th-TH" sz="3200" b="1" dirty="0" smtClean="0"/>
              <a:t>	</a:t>
            </a:r>
            <a:r>
              <a:rPr lang="en-US" b="1" dirty="0" smtClean="0"/>
              <a:t>D</a:t>
            </a:r>
            <a:r>
              <a:rPr lang="en-US" sz="3200" b="1" dirty="0" smtClean="0"/>
              <a:t> </a:t>
            </a:r>
            <a:r>
              <a:rPr lang="th-TH" sz="3200" b="1" dirty="0" smtClean="0"/>
              <a:t>หรือ 4 </a:t>
            </a:r>
            <a:r>
              <a:rPr lang="en-US" b="1" dirty="0" smtClean="0"/>
              <a:t>=</a:t>
            </a:r>
            <a:r>
              <a:rPr lang="en-US" sz="3200" b="1" dirty="0" smtClean="0"/>
              <a:t> </a:t>
            </a:r>
            <a:r>
              <a:rPr lang="th-TH" sz="3200" b="1" dirty="0" smtClean="0"/>
              <a:t>เป็น</a:t>
            </a:r>
            <a:r>
              <a:rPr lang="th-TH" sz="3200" b="1" dirty="0" err="1" smtClean="0"/>
              <a:t>การอัปเดต</a:t>
            </a:r>
            <a:r>
              <a:rPr lang="th-TH" sz="3200" b="1" dirty="0" smtClean="0"/>
              <a:t>ข้อมูล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รหัสจัดลำดับ </a:t>
            </a:r>
            <a:r>
              <a:rPr lang="th-TH" sz="3200" b="1" dirty="0" smtClean="0"/>
              <a:t>เป็นรหัสตัวเลขหรือตัวอักษรอย่างใดอย่างหนึ่ง ที่ถูกกำหนดขึ้นมาเพื่อบอกลำดับเหตุการณ์ที่เกิดขึ้น เช่น เมื่อลูกค้ามาทำธุรกรรมกับธนาคารระบบจะรันเลขที่อ้างอิงแล้วพิมพ์ลงในเอกสารฉบับนั้น ซึ่งหมายเลขอ้างอิงจะถูกรันตามลำดับหมายเลข หรือเลขที่ในบิลใบเสร็จรับเงิน</a:t>
            </a:r>
            <a:endParaRPr lang="th-TH" sz="3200" b="1" dirty="0"/>
          </a:p>
          <a:p>
            <a:pPr marL="0" indent="0">
              <a:buNone/>
            </a:pP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7052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</a:rPr>
              <a:t>รหัสแบบซับเซต </a:t>
            </a:r>
            <a:r>
              <a:rPr lang="th-TH" sz="3200" b="1" dirty="0" smtClean="0"/>
              <a:t>เช่น รหัสประจำตัวนักศึกษาที่ประกอบด้วยตัวเลข 10 หลัก โดย 2 หลักแรกจะบอกปีที่เข้าศึกษา 2 หลักถัดมาจะบอกประเภทนักศึกษา 2 หลักถัดมาจะบอกสาขาวิชา 1 หลักถัดมาบอกหมู่เรียนที่ และ 3 หลักสุดท้ายจะบอกเลขที่นักศึกษา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รหัสช่วยจำ </a:t>
            </a:r>
            <a:r>
              <a:rPr lang="th-TH" sz="3200" b="1" dirty="0" smtClean="0"/>
              <a:t>เป็นวิธีลงรหัสด้วยการใช้ชื่อย่อของสิ่งหนึ่งๆ เพื่อช่วยให้นึกถึงชื่อเต็มของคำนั้นๆ เช่น</a:t>
            </a:r>
          </a:p>
          <a:p>
            <a:pPr marL="274320" lvl="1" indent="0">
              <a:buNone/>
            </a:pPr>
            <a:r>
              <a:rPr lang="th-TH" sz="2800" b="1" dirty="0" smtClean="0"/>
              <a:t>	</a:t>
            </a:r>
            <a:r>
              <a:rPr lang="en-US" sz="2400" b="1" dirty="0" smtClean="0"/>
              <a:t>CS = Computer Science</a:t>
            </a:r>
          </a:p>
          <a:p>
            <a:pPr marL="27432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IT   = Information Technology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22482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9384"/>
            <a:ext cx="8229600" cy="807368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วิธีการป้อนข้อมูล </a:t>
            </a:r>
            <a:r>
              <a:rPr lang="en-US" sz="2800" b="1" dirty="0" smtClean="0">
                <a:solidFill>
                  <a:srgbClr val="0070C0"/>
                </a:solidFill>
              </a:rPr>
              <a:t>(Data Entry Methods)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1A9A26"/>
                </a:solidFill>
              </a:rPr>
              <a:t>1.การป้อนข้อมูลแบบ</a:t>
            </a:r>
            <a:r>
              <a:rPr lang="th-TH" sz="3200" b="1" dirty="0" err="1" smtClean="0">
                <a:solidFill>
                  <a:srgbClr val="1A9A26"/>
                </a:solidFill>
              </a:rPr>
              <a:t>แบตช์</a:t>
            </a:r>
            <a:r>
              <a:rPr lang="th-TH" sz="3200" b="1" dirty="0" smtClean="0">
                <a:solidFill>
                  <a:srgbClr val="1A9A26"/>
                </a:solidFill>
              </a:rPr>
              <a:t> </a:t>
            </a:r>
            <a:r>
              <a:rPr lang="en-US" b="1" dirty="0" smtClean="0">
                <a:solidFill>
                  <a:srgbClr val="1A9A26"/>
                </a:solidFill>
              </a:rPr>
              <a:t>(Batch Input) </a:t>
            </a:r>
            <a:r>
              <a:rPr lang="th-TH" sz="3200" b="1" dirty="0" smtClean="0"/>
              <a:t>วิธีนี้จะรวบรวมข้อมูลไว้เป็นชุดหรือเป็นกอง ตามกำหนดระยะเวลาหนึ่งๆ เช่น ทุกวัน ทุกสัปดาห์ หรือทุกเดือน แล้วนำมาป้อนข้อมูล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1A9A26"/>
                </a:solidFill>
              </a:rPr>
              <a:t>2.การป้อนข้อมูลแบบออนไลน์ </a:t>
            </a:r>
            <a:r>
              <a:rPr lang="en-US" b="1" dirty="0" smtClean="0">
                <a:solidFill>
                  <a:srgbClr val="1A9A26"/>
                </a:solidFill>
              </a:rPr>
              <a:t>(Online Input) </a:t>
            </a:r>
            <a:r>
              <a:rPr lang="th-TH" sz="3200" b="1" dirty="0" smtClean="0"/>
              <a:t>หลายๆ องค์กรหันมาใช้วิธีส่งข้อมูลเข้าสู่ระบบโดยตรงผ่านเครือข่ายที่มีประสิทธิภาพสูง เช่น </a:t>
            </a:r>
          </a:p>
          <a:p>
            <a:r>
              <a:rPr lang="th-TH" sz="3200" b="1" dirty="0" smtClean="0"/>
              <a:t>ธุรกิจหน้าร้าน </a:t>
            </a:r>
            <a:r>
              <a:rPr lang="en-US" sz="2000" b="1" dirty="0" smtClean="0"/>
              <a:t>(Point-Of-Sale : POS) </a:t>
            </a:r>
            <a:r>
              <a:rPr lang="th-TH" sz="3200" b="1" dirty="0" smtClean="0"/>
              <a:t>ใช้เครื่องอ่านบาร์โค้ดอ่านรหัสสินค้าเพื่อป้อนเข้าสู่ระบบโดยตรง และใช้เครื่องอ่านแถบแม่เหล็ก เพื่อป้อนข้อมูลบัตรเครดิตเข้าสู่ระบบ</a:t>
            </a:r>
          </a:p>
          <a:p>
            <a:r>
              <a:rPr lang="th-TH" sz="3200" b="1" dirty="0" smtClean="0"/>
              <a:t>เครื่องบริการเงินด่วน</a:t>
            </a:r>
            <a:r>
              <a:rPr lang="th-TH" sz="2600" b="1" dirty="0" smtClean="0"/>
              <a:t> </a:t>
            </a:r>
            <a:r>
              <a:rPr lang="en-US" sz="2600" b="1" dirty="0" smtClean="0"/>
              <a:t>(ATM) </a:t>
            </a:r>
            <a:r>
              <a:rPr lang="th-TH" sz="3200" b="1" dirty="0" smtClean="0"/>
              <a:t>จะมีช่องสอดบัตรเพื่ออ่านแถบแม่เหล็ก หรือชิ</a:t>
            </a:r>
            <a:r>
              <a:rPr lang="th-TH" sz="3200" b="1" dirty="0" err="1" smtClean="0"/>
              <a:t>ปบน</a:t>
            </a:r>
            <a:r>
              <a:rPr lang="th-TH" sz="3200" b="1" dirty="0" smtClean="0"/>
              <a:t>บัตรเอทีเอ็ม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1610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การตรวจสอบความถูกต้องจากการป้อนข้อมูล</a:t>
            </a:r>
            <a:br>
              <a:rPr lang="th-TH" sz="4800" b="1" dirty="0" smtClean="0"/>
            </a:br>
            <a:r>
              <a:rPr lang="en-US" sz="3200" b="1" dirty="0" smtClean="0"/>
              <a:t>(Input Validation)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dirty="0" smtClean="0"/>
              <a:t>	การตรวจสอบความถูกต้องของข้อมูลนำเข้า จะทำการตรวจสอบข้อมูลที่ป้อนเข้ามาและปฏิเสธรายการที่ป้อนผิดพลาดหรือไม่ตรงตามเงื่อนไข ซึ่งมีอยู่หลายวิธีด้วยกันคือ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1. การตรวจสอบลำดับ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เป็นการตรวจสอบความถูกต้องของข้อมูล โดยตรวจสอบว่าข้อมูลที่ป้อนเข้ามานั้นเรียงตามลำดับเลขที่เอกสารหรือไม่ เช่น หมายเลขใบสั่งซื้อ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2. การตรวจสอบว่ามีการป้อนข้อมูลหรือไม่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เป็นการตรวจสอบโดยที่จะไม่ยอมให้บันทึกข้อมูลเข้า ถ้าป้อนบางฟิลด์ไม่ครบถ้วน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3. การตรวจสอบชนิดข้อมูล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เป็นการตรวจสอบว่าข้อมูลที่ป้อนเข้าไปตรงกับชนิดข้อมูลที่ต้องการหรือไม่ เช่น ข้อมูลที่ป้อนต้องเป็นตัวเลขเท่านั้น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519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4. การตรวจสอบช่วงข้อมูล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เป็นการตรวจสอบว่าข้อมูลที่ป้อนอยู่ในช่วงที่กำหนดหรือไม่ เช่น ชั่วโมงการทำงานต้องอยู่ในช่วง 0 ถึง 24 เท่านั้น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5. การตรวจสอบความสมเหตุสมผล </a:t>
            </a:r>
            <a:r>
              <a:rPr lang="th-TH" sz="3200" b="1" dirty="0" smtClean="0">
                <a:solidFill>
                  <a:schemeClr val="tx1"/>
                </a:solidFill>
              </a:rPr>
              <a:t>เช่น ค่าอายุที่ป้อนเป็น 25 แต่ป้อนเลข 0 เกินไป 1 ตัว ค่าอายุจะเป็น 250 ซึ่งถือว่าไม่สมเหตุสมผล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6. การตรวจสอบความถูกต้อง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เป็นการตรวจสอบว่าข้อมูลที่ป้อนเข้าไป ว่าเป็นไปตามที่กำหนดหรือไม่ เช่น เพศต้องเป็น</a:t>
            </a:r>
            <a:r>
              <a:rPr lang="th-TH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‘M’ </a:t>
            </a:r>
            <a:r>
              <a:rPr lang="th-TH" sz="3200" b="1" dirty="0" smtClean="0">
                <a:solidFill>
                  <a:schemeClr val="tx1"/>
                </a:solidFill>
              </a:rPr>
              <a:t>หรือ </a:t>
            </a:r>
            <a:r>
              <a:rPr lang="en-US" b="1" dirty="0" smtClean="0">
                <a:solidFill>
                  <a:schemeClr val="tx1"/>
                </a:solidFill>
              </a:rPr>
              <a:t>‘F’</a:t>
            </a:r>
            <a:r>
              <a:rPr lang="th-TH" b="1" dirty="0" smtClean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เท่านั้น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7. การตรวจสอบความสัมพันธ์ของข้อมูล </a:t>
            </a:r>
            <a:r>
              <a:rPr lang="th-TH" sz="3200" b="1" dirty="0" smtClean="0">
                <a:solidFill>
                  <a:schemeClr val="tx1"/>
                </a:solidFill>
              </a:rPr>
              <a:t>โดยตรวจสอบอย่างน้อย 2 ฟิลด์ด้วยกัน เช่น นักศึกษาที่สังกัดคณะวิทยาการคอมพิวเตอร์ฯ จะต้องเลือกสาขาที่เปิดโดยคณะวิทยาการคอมพิวเตอร์ได้เท่านั้น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</a:rPr>
              <a:t>. การ</a:t>
            </a:r>
            <a:r>
              <a:rPr lang="th-TH" sz="3200" b="1" dirty="0">
                <a:solidFill>
                  <a:srgbClr val="0070C0"/>
                </a:solidFill>
              </a:rPr>
              <a:t>ประมวลผลซ้ำ </a:t>
            </a:r>
            <a:r>
              <a:rPr lang="th-TH" sz="3200" b="1" dirty="0">
                <a:solidFill>
                  <a:schemeClr val="tx1"/>
                </a:solidFill>
              </a:rPr>
              <a:t>เช่น มีการนำคอมพิวเตอร์หลายเครื่อง หลายระบบ มาประมวลผลข้อมูลที่เหมือนๆ กัน แล้งนำมาเปรียบผลลัพธ์ เพื่อให้แน่ใจว่าข้อมูลถูกต้อง</a:t>
            </a: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smtClean="0">
                <a:solidFill>
                  <a:srgbClr val="0070C0"/>
                </a:solidFill>
              </a:rPr>
              <a:t>9. การ</a:t>
            </a:r>
            <a:r>
              <a:rPr lang="th-TH" sz="3200" b="1" dirty="0">
                <a:solidFill>
                  <a:srgbClr val="0070C0"/>
                </a:solidFill>
              </a:rPr>
              <a:t>คุมชุดเอกสาร </a:t>
            </a:r>
            <a:r>
              <a:rPr lang="th-TH" sz="3200" b="1" dirty="0">
                <a:solidFill>
                  <a:schemeClr val="tx1"/>
                </a:solidFill>
              </a:rPr>
              <a:t>เป็นวิธีการตรวจสอบความถูกต้องของข้อมูล ที่เหมาะกับการประมวลผลแบบแบตซ์ วิธีการคือ จะเตรียมใบปะหน้าหรือเอกสารใบหนึ่ง ที่นำมาใช้คุมชุดเอกสารในแต่ละกอง เช่น เอกสารมีหมายเลข </a:t>
            </a:r>
            <a:r>
              <a:rPr lang="en-US" b="1" dirty="0">
                <a:solidFill>
                  <a:schemeClr val="tx1"/>
                </a:solidFill>
              </a:rPr>
              <a:t>Batch #4103 </a:t>
            </a:r>
            <a:r>
              <a:rPr lang="th-TH" sz="3200" b="1" dirty="0">
                <a:solidFill>
                  <a:schemeClr val="tx1"/>
                </a:solidFill>
              </a:rPr>
              <a:t>มีจำนวนเอกสาร 50 ฉบับ มียอดเงินรวม 2.59 ล้านบาท จากนั้นก็ให้เขียนข้อมูลบนใบปะหน้าว่า </a:t>
            </a:r>
            <a:r>
              <a:rPr lang="en-US" b="1" dirty="0">
                <a:solidFill>
                  <a:schemeClr val="tx1"/>
                </a:solidFill>
              </a:rPr>
              <a:t>“Batch #4103 </a:t>
            </a:r>
            <a:r>
              <a:rPr lang="th-TH" sz="3200" b="1" dirty="0">
                <a:solidFill>
                  <a:schemeClr val="tx1"/>
                </a:solidFill>
              </a:rPr>
              <a:t>มีจำนวนเอกสารอยู่ 50 ฉบับ และมียอดเงินรวม 2.59 ล้านบาท” เมื่อพนักงานป้อนข้อมูลแล้วจะต้องมีรายการ 50 รายการและมียอดเงินรวม 2.59 ล้านบาท จึงจะถือว่าข้อมูลถูกต้อง</a:t>
            </a: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การแก้ไขข้อมูลจากการทำธุรกรรม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จะกล่าวถึง 2 วิธี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1A9A26"/>
                </a:solidFill>
              </a:rPr>
              <a:t>1. การแก้ไขด้วยตนเอง</a:t>
            </a:r>
            <a:endParaRPr lang="th-TH" sz="3200" b="1" dirty="0">
              <a:solidFill>
                <a:srgbClr val="1A9A26"/>
              </a:solidFill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1A9A26"/>
                </a:solidFill>
              </a:rPr>
              <a:t>2. การแก้ไขแบบอัตโนมัติ </a:t>
            </a:r>
            <a:r>
              <a:rPr lang="th-TH" sz="3200" b="1" dirty="0" smtClean="0">
                <a:solidFill>
                  <a:schemeClr val="tx1"/>
                </a:solidFill>
              </a:rPr>
              <a:t>เช่น ค่าที่ป้อนจะต้องเป็นค่าลบเท่านั้น เมื่อผู้ใช้ป้อนค่าบวกเข้าไปโปรแกรมจะแก้เป็นค่าลบอัตโนมัติ หรืออีกตัวอย่างหนึ่งคือ หมายเลขอ้างอิง ที่ถูกกำหนดไว้เป็นตัวเลข 9 หลัก แต่ผู้ใช้กรอกไม่ครบ 9 หลัก โปรแกรมก็จะเติมเลข 0 ไปข้างหน้าจนครบ </a:t>
            </a:r>
            <a:r>
              <a:rPr lang="th-TH" sz="3200" b="1" smtClean="0">
                <a:solidFill>
                  <a:schemeClr val="tx1"/>
                </a:solidFill>
              </a:rPr>
              <a:t>9 หลัก</a:t>
            </a:r>
            <a:endParaRPr lang="th-TH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การออกแบบอินพุต </a:t>
            </a:r>
            <a:r>
              <a:rPr lang="en-US" sz="3600" b="1" dirty="0" smtClean="0"/>
              <a:t>(Input Design)</a:t>
            </a:r>
            <a:endParaRPr lang="th-TH" sz="2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ประเด็นสำคัญของการออกแบบอินพุตก็คือ ต้องการให้ข้อมูลที่อินพุตเข้าสู่ระบบนั้นมีคุณภาพเพียงพอ ถูกต้อง และผู้ใช้ต้องไม่รู้สึกสับสนกับกิจกรรมการป้อนข้อมูล นอกจากนี้แล้วอุปกรณ์นำเข้าข้อมูลก็จัดเป็นสิ่งสำคัญเช่นกัน  ที่ช่วยลดโอกาสในการป้อนข้อมูลผิดพลาดได้ เช่น การนำเครื่องอ่านบาร์โค้ดมาใช้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33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435280" cy="735360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</a:rPr>
              <a:t>การออกแบบหน้าจอและการควบคุมการป้อนข้อมูล</a:t>
            </a:r>
            <a:endParaRPr lang="th-TH" sz="44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สำหรับซอฟต์แวร์สมัยใหม่มักนำเสนอในรูปแบบกราฟิกโหมดเป็นสำคัญ ที่เรียกว่า </a:t>
            </a:r>
            <a:r>
              <a:rPr lang="en-US" b="1" dirty="0" smtClean="0"/>
              <a:t>GUI (Graphics User Interface)</a:t>
            </a:r>
            <a:r>
              <a:rPr lang="en-US" sz="3200" b="1" dirty="0" smtClean="0"/>
              <a:t> </a:t>
            </a:r>
            <a:r>
              <a:rPr lang="th-TH" sz="3200" b="1" dirty="0" smtClean="0"/>
              <a:t>การออกแบบหน้าจอเพื่อควบคุมการป้อนข้อมูลมีอยู่หลายรูปแบบด้วยกันดังต่อไปนี้</a:t>
            </a:r>
          </a:p>
          <a:p>
            <a:r>
              <a:rPr lang="th-TH" sz="3200" b="1" dirty="0" smtClean="0">
                <a:solidFill>
                  <a:srgbClr val="7030A0"/>
                </a:solidFill>
              </a:rPr>
              <a:t>เท็กซ์</a:t>
            </a:r>
            <a:r>
              <a:rPr lang="th-TH" sz="3200" b="1" dirty="0" err="1" smtClean="0">
                <a:solidFill>
                  <a:srgbClr val="7030A0"/>
                </a:solidFill>
              </a:rPr>
              <a:t>บ็อกซ์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(Text Box)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endParaRPr lang="th-TH" sz="3200" b="1" dirty="0" smtClean="0"/>
          </a:p>
          <a:p>
            <a:pPr marL="0" indent="0">
              <a:buNone/>
            </a:pPr>
            <a:endParaRPr lang="th-TH" sz="28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08" y="4005064"/>
            <a:ext cx="4310108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50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err="1" smtClean="0">
                <a:solidFill>
                  <a:srgbClr val="7030A0"/>
                </a:solidFill>
              </a:rPr>
              <a:t>เรดิโอบัต</a:t>
            </a:r>
            <a:r>
              <a:rPr lang="th-TH" sz="3200" b="1" dirty="0" smtClean="0">
                <a:solidFill>
                  <a:srgbClr val="7030A0"/>
                </a:solidFill>
              </a:rPr>
              <a:t>ทอน </a:t>
            </a:r>
            <a:r>
              <a:rPr lang="en-US" b="1" dirty="0" smtClean="0">
                <a:solidFill>
                  <a:srgbClr val="7030A0"/>
                </a:solidFill>
              </a:rPr>
              <a:t>(Radio Button)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endParaRPr lang="th-TH" sz="32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r>
              <a:rPr lang="th-TH" sz="3200" b="1" dirty="0" err="1" smtClean="0">
                <a:solidFill>
                  <a:srgbClr val="7030A0"/>
                </a:solidFill>
              </a:rPr>
              <a:t>เช็กบ็อกซ์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(Check Box)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344416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4149080"/>
            <a:ext cx="4314121" cy="1368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51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</a:rPr>
              <a:t>ลิสต์</a:t>
            </a:r>
            <a:r>
              <a:rPr lang="th-TH" sz="3200" b="1" dirty="0" err="1" smtClean="0">
                <a:solidFill>
                  <a:srgbClr val="7030A0"/>
                </a:solidFill>
              </a:rPr>
              <a:t>บ็อกซ์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(List Box)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endParaRPr lang="th-TH" sz="32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r>
              <a:rPr lang="th-TH" sz="3200" b="1" dirty="0" err="1" smtClean="0">
                <a:solidFill>
                  <a:srgbClr val="7030A0"/>
                </a:solidFill>
              </a:rPr>
              <a:t>ดร็</a:t>
            </a:r>
            <a:r>
              <a:rPr lang="th-TH" sz="3200" b="1" dirty="0" smtClean="0">
                <a:solidFill>
                  <a:srgbClr val="7030A0"/>
                </a:solidFill>
              </a:rPr>
              <a:t>อปดาวน์ลิสต์ </a:t>
            </a:r>
            <a:r>
              <a:rPr lang="en-US" b="1" dirty="0" smtClean="0">
                <a:solidFill>
                  <a:srgbClr val="7030A0"/>
                </a:solidFill>
              </a:rPr>
              <a:t>(Drop-Down List)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52706"/>
            <a:ext cx="4283968" cy="1788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4333017" cy="1368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0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err="1" smtClean="0">
                <a:solidFill>
                  <a:srgbClr val="7030A0"/>
                </a:solidFill>
              </a:rPr>
              <a:t>สปินบ็อกซ์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(Spin Box)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endParaRPr lang="th-TH" sz="32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r>
              <a:rPr lang="th-TH" sz="3200" b="1" dirty="0" err="1" smtClean="0">
                <a:solidFill>
                  <a:srgbClr val="7030A0"/>
                </a:solidFill>
              </a:rPr>
              <a:t>บัต</a:t>
            </a:r>
            <a:r>
              <a:rPr lang="th-TH" sz="3200" b="1" dirty="0" smtClean="0">
                <a:solidFill>
                  <a:srgbClr val="7030A0"/>
                </a:solidFill>
              </a:rPr>
              <a:t>ทอน </a:t>
            </a:r>
            <a:r>
              <a:rPr lang="en-US" b="1" dirty="0" smtClean="0">
                <a:solidFill>
                  <a:srgbClr val="7030A0"/>
                </a:solidFill>
              </a:rPr>
              <a:t>(Button)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4523"/>
            <a:ext cx="4824536" cy="1654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49081"/>
            <a:ext cx="5057422" cy="1512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59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Drop-Down </a:t>
            </a:r>
            <a:r>
              <a:rPr lang="en-US" b="1" dirty="0" err="1" smtClean="0">
                <a:solidFill>
                  <a:srgbClr val="7030A0"/>
                </a:solidFill>
              </a:rPr>
              <a:t>Carlendar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endParaRPr lang="th-TH" sz="32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b="1" dirty="0" smtClean="0">
                <a:solidFill>
                  <a:srgbClr val="7030A0"/>
                </a:solidFill>
              </a:rPr>
              <a:t>Slider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000306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97152"/>
            <a:ext cx="4111701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7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การออกแบบ</a:t>
            </a:r>
            <a:r>
              <a:rPr lang="th-TH" sz="4800" b="1" dirty="0" err="1" smtClean="0"/>
              <a:t>ยูสเซอร์</a:t>
            </a:r>
            <a:r>
              <a:rPr lang="th-TH" sz="4800" b="1" dirty="0" smtClean="0"/>
              <a:t>อินเตอร์</a:t>
            </a:r>
            <a:r>
              <a:rPr lang="th-TH" sz="4800" b="1" dirty="0" err="1" smtClean="0"/>
              <a:t>เฟซ</a:t>
            </a: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en-US" sz="3100" b="1" dirty="0" smtClean="0"/>
              <a:t>(User Interface Design)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	</a:t>
            </a:r>
            <a:r>
              <a:rPr lang="th-TH" sz="3200" b="1" dirty="0" err="1" smtClean="0">
                <a:solidFill>
                  <a:schemeClr val="tx1"/>
                </a:solidFill>
              </a:rPr>
              <a:t>ยูสเซอร์</a:t>
            </a:r>
            <a:r>
              <a:rPr lang="th-TH" sz="3200" b="1" dirty="0" smtClean="0">
                <a:solidFill>
                  <a:schemeClr val="tx1"/>
                </a:solidFill>
              </a:rPr>
              <a:t>อินเตอร์</a:t>
            </a:r>
            <a:r>
              <a:rPr lang="th-TH" sz="3200" b="1" dirty="0" err="1" smtClean="0">
                <a:solidFill>
                  <a:schemeClr val="tx1"/>
                </a:solidFill>
              </a:rPr>
              <a:t>เฟซ</a:t>
            </a:r>
            <a:r>
              <a:rPr lang="th-TH" sz="3200" b="1" dirty="0" smtClean="0">
                <a:solidFill>
                  <a:schemeClr val="tx1"/>
                </a:solidFill>
              </a:rPr>
              <a:t> ถือเป็นส่วนหนึ่งของระบบที่จัดเตรียมไว้เพื่อให้ผู้ใช้ได้โต้ตอบกับระบบผ่านทางหน้าจอและใช้เป็นเครื่องมือนำทางเข้าสู่ระบบได้ในที่สุด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จุดประสงค์ของการออกแบบ</a:t>
            </a:r>
            <a:r>
              <a:rPr lang="th-TH" sz="3200" b="1" dirty="0" err="1" smtClean="0">
                <a:solidFill>
                  <a:schemeClr val="tx1"/>
                </a:solidFill>
              </a:rPr>
              <a:t>ยูสเซอร์</a:t>
            </a:r>
            <a:r>
              <a:rPr lang="th-TH" sz="3200" b="1" dirty="0" smtClean="0">
                <a:solidFill>
                  <a:schemeClr val="tx1"/>
                </a:solidFill>
              </a:rPr>
              <a:t>อินเตอร์</a:t>
            </a:r>
            <a:r>
              <a:rPr lang="th-TH" sz="3200" b="1" dirty="0" err="1" smtClean="0">
                <a:solidFill>
                  <a:schemeClr val="tx1"/>
                </a:solidFill>
              </a:rPr>
              <a:t>เฟซ</a:t>
            </a: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</a:rPr>
              <a:t>	1. เพื่อบอกระบบให้รู้ว่าได้ทำกิจกรรมอะไรลงไป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</a:rPr>
              <a:t>	2. เพื่ออำนวยความสะดวกในการใช้งาน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</a:rPr>
              <a:t>	3. หลีกเลี่ยงข้อผิดพลาดที่เกิดจากผู้ใช้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หลักการเบื้องต้นของการออกแบบโดยคำนึงถึงผู้ใช้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1. ทำความเข้าใจเกี่ยวกับฟังก์ชันการทำงานทางธุรกิจต่างๆ ให้ดี</a:t>
            </a:r>
          </a:p>
          <a:p>
            <a:pPr marL="0" indent="0">
              <a:buNone/>
            </a:pPr>
            <a:r>
              <a:rPr lang="th-TH" sz="3200" b="1" dirty="0" smtClean="0"/>
              <a:t>2. นำอินเตอร์</a:t>
            </a:r>
            <a:r>
              <a:rPr lang="th-TH" sz="3200" b="1" dirty="0" err="1" smtClean="0"/>
              <a:t>เฟซแบบ</a:t>
            </a:r>
            <a:r>
              <a:rPr lang="th-TH" sz="3200" b="1" dirty="0" smtClean="0"/>
              <a:t> </a:t>
            </a:r>
            <a:r>
              <a:rPr lang="en-US" b="1" dirty="0" smtClean="0"/>
              <a:t>GUI</a:t>
            </a:r>
            <a:r>
              <a:rPr lang="en-US" sz="3200" b="1" dirty="0" smtClean="0"/>
              <a:t> </a:t>
            </a:r>
            <a:r>
              <a:rPr lang="th-TH" sz="3200" b="1" dirty="0" smtClean="0"/>
              <a:t>มาใช้</a:t>
            </a:r>
          </a:p>
          <a:p>
            <a:pPr marL="0" indent="0">
              <a:buNone/>
            </a:pPr>
            <a:r>
              <a:rPr lang="th-TH" sz="3200" b="1" dirty="0" smtClean="0"/>
              <a:t>3. รู้ระดับความสามารถและประสบการณ์ของผู้ใช้ระบบ</a:t>
            </a:r>
          </a:p>
          <a:p>
            <a:pPr marL="0" indent="0">
              <a:buNone/>
            </a:pPr>
            <a:r>
              <a:rPr lang="th-TH" sz="3200" b="1" dirty="0" smtClean="0"/>
              <a:t>4. ต้องคิดว่าตนเอง เสมือนเป็นผู้ใช้คนหนึ่ง</a:t>
            </a:r>
          </a:p>
          <a:p>
            <a:pPr marL="0" indent="0">
              <a:buNone/>
            </a:pPr>
            <a:r>
              <a:rPr lang="th-TH" sz="3200" b="1" dirty="0" smtClean="0"/>
              <a:t>5. นำต้นแบบมาใช้ให้เกิดประโยชน์</a:t>
            </a:r>
          </a:p>
          <a:p>
            <a:pPr marL="0" indent="0">
              <a:buNone/>
            </a:pPr>
            <a:r>
              <a:rPr lang="th-TH" sz="3200" b="1" dirty="0" smtClean="0"/>
              <a:t>6. ออกแบบอินเตอร์</a:t>
            </a:r>
            <a:r>
              <a:rPr lang="th-TH" sz="3200" b="1" dirty="0" err="1" smtClean="0"/>
              <a:t>เฟซด้วย</a:t>
            </a:r>
            <a:r>
              <a:rPr lang="th-TH" sz="3200" b="1" dirty="0" smtClean="0"/>
              <a:t>ความเข้าใจ</a:t>
            </a:r>
          </a:p>
          <a:p>
            <a:pPr marL="0" indent="0">
              <a:buNone/>
            </a:pPr>
            <a:r>
              <a:rPr lang="th-TH" sz="3200" b="1" dirty="0" smtClean="0"/>
              <a:t>7. นำความคิดเห็นที่ได้มาปรับใช้ เพื่อปรับปรุงให้ดียิ่งขึ้น</a:t>
            </a:r>
          </a:p>
          <a:p>
            <a:pPr marL="0" indent="0">
              <a:buNone/>
            </a:pPr>
            <a:r>
              <a:rPr lang="th-TH" sz="3200" b="1" dirty="0" smtClean="0"/>
              <a:t>8. จัดทำเอกสารออกแบบอินเตอร์</a:t>
            </a:r>
            <a:r>
              <a:rPr lang="th-TH" sz="3200" b="1" dirty="0" err="1" smtClean="0"/>
              <a:t>เฟซ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8428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คำแนะนำเกี่ยวกับการออกแบบ</a:t>
            </a:r>
            <a:r>
              <a:rPr lang="th-TH" b="1" dirty="0" err="1" smtClean="0">
                <a:solidFill>
                  <a:srgbClr val="0070C0"/>
                </a:solidFill>
              </a:rPr>
              <a:t>ยูสเซอร์</a:t>
            </a:r>
            <a:r>
              <a:rPr lang="th-TH" b="1" dirty="0" smtClean="0">
                <a:solidFill>
                  <a:srgbClr val="0070C0"/>
                </a:solidFill>
              </a:rPr>
              <a:t>อินเตอร์</a:t>
            </a:r>
            <a:r>
              <a:rPr lang="th-TH" b="1" dirty="0" err="1" smtClean="0">
                <a:solidFill>
                  <a:srgbClr val="0070C0"/>
                </a:solidFill>
              </a:rPr>
              <a:t>เฟซ</a:t>
            </a:r>
            <a:r>
              <a:rPr lang="th-TH" b="1" dirty="0" smtClean="0">
                <a:solidFill>
                  <a:srgbClr val="0070C0"/>
                </a:solidFill>
              </a:rPr>
              <a:t>ที่ดี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1. ผู้ใช้จะต้องรู้เสมอว่า สิ่งที่กำลังโต้ตอบกับระบบอยู่นั้น คืออะไร และจะต้องดำเนินการต่อไปอย่างไร ดังนั้น ระบบที่ดีจะต้องจัดเตรียมคำแนะนำให้กับผู้ใช้ทราบว่า จะต้องดำเนินการต่อไปอย่างไร ดังรายละเอียดต่อไปนี้</a:t>
            </a:r>
          </a:p>
          <a:p>
            <a:r>
              <a:rPr lang="th-TH" sz="3200" b="1" dirty="0" smtClean="0">
                <a:solidFill>
                  <a:srgbClr val="BF1B79"/>
                </a:solidFill>
              </a:rPr>
              <a:t>บอกให้ผู้ใช้ทราบว่าต้องทำอะไร </a:t>
            </a:r>
            <a:r>
              <a:rPr lang="th-TH" sz="3200" b="1" dirty="0" smtClean="0"/>
              <a:t>เช่น</a:t>
            </a:r>
          </a:p>
          <a:p>
            <a:pPr lvl="1"/>
            <a:r>
              <a:rPr lang="en-US" sz="2400" b="1" dirty="0" smtClean="0"/>
              <a:t>Please type data</a:t>
            </a:r>
          </a:p>
          <a:p>
            <a:pPr lvl="1"/>
            <a:r>
              <a:rPr lang="en-US" sz="2400" b="1" dirty="0" smtClean="0"/>
              <a:t>Select one or more options</a:t>
            </a:r>
          </a:p>
          <a:p>
            <a:r>
              <a:rPr lang="th-TH" sz="3200" b="1" dirty="0" smtClean="0">
                <a:solidFill>
                  <a:srgbClr val="BF1B79"/>
                </a:solidFill>
              </a:rPr>
              <a:t>บอกให้ผู้ใช้ทราบว่า สิ่งที่ป้อนเข้าไปนั้นถูกต้อง </a:t>
            </a:r>
            <a:r>
              <a:rPr lang="th-TH" sz="3200" b="1" dirty="0" smtClean="0"/>
              <a:t>เช่น </a:t>
            </a:r>
          </a:p>
          <a:p>
            <a:pPr lvl="1"/>
            <a:r>
              <a:rPr lang="en-US" sz="2400" b="1" dirty="0" smtClean="0"/>
              <a:t>Data OK</a:t>
            </a:r>
          </a:p>
        </p:txBody>
      </p:sp>
    </p:spTree>
    <p:extLst>
      <p:ext uri="{BB962C8B-B14F-4D97-AF65-F5344CB8AC3E}">
        <p14:creationId xmlns:p14="http://schemas.microsoft.com/office/powerpoint/2010/main" val="34694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BF1B79"/>
                </a:solidFill>
              </a:rPr>
              <a:t>บอกให้ผู้ใช้ทราบว่า สิ่งที่ป้อนเข้าไปนั้นไม่ถูกต้อง </a:t>
            </a:r>
            <a:r>
              <a:rPr lang="th-TH" sz="3200" b="1" dirty="0" smtClean="0"/>
              <a:t>เช่น </a:t>
            </a:r>
          </a:p>
          <a:p>
            <a:pPr lvl="1"/>
            <a:r>
              <a:rPr lang="en-US" sz="2400" b="1" dirty="0" smtClean="0"/>
              <a:t>Incorrect data!</a:t>
            </a:r>
          </a:p>
          <a:p>
            <a:pPr lvl="1"/>
            <a:r>
              <a:rPr lang="en-US" sz="2400" b="1" dirty="0" smtClean="0"/>
              <a:t>Please type data format </a:t>
            </a:r>
            <a:r>
              <a:rPr lang="en-US" sz="2400" b="1" dirty="0" err="1" smtClean="0"/>
              <a:t>dd</a:t>
            </a:r>
            <a:r>
              <a:rPr lang="en-US" sz="2400" b="1" dirty="0" smtClean="0"/>
              <a:t>/mm/</a:t>
            </a:r>
            <a:r>
              <a:rPr lang="en-US" sz="2400" b="1" dirty="0" err="1" smtClean="0"/>
              <a:t>yyyy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Digit must between 1-100</a:t>
            </a:r>
          </a:p>
          <a:p>
            <a:r>
              <a:rPr lang="th-TH" sz="3200" b="1" dirty="0" smtClean="0">
                <a:solidFill>
                  <a:srgbClr val="BF1B79"/>
                </a:solidFill>
              </a:rPr>
              <a:t>บอก</a:t>
            </a:r>
            <a:r>
              <a:rPr lang="th-TH" sz="3200" b="1" dirty="0">
                <a:solidFill>
                  <a:srgbClr val="BF1B79"/>
                </a:solidFill>
              </a:rPr>
              <a:t>ให้ผู้ใช้ทราบ</a:t>
            </a:r>
            <a:r>
              <a:rPr lang="th-TH" sz="3200" b="1" dirty="0" smtClean="0">
                <a:solidFill>
                  <a:srgbClr val="BF1B79"/>
                </a:solidFill>
              </a:rPr>
              <a:t>ว่า ระบบต้องใช้เวลาประมวลผลสักครู่หนึ่ง เช่น</a:t>
            </a:r>
          </a:p>
          <a:p>
            <a:pPr lvl="1"/>
            <a:r>
              <a:rPr lang="en-US" sz="2400" b="1" dirty="0" smtClean="0"/>
              <a:t>Please wait…</a:t>
            </a:r>
          </a:p>
          <a:p>
            <a:pPr lvl="1"/>
            <a:r>
              <a:rPr lang="en-US" sz="2400" b="1" dirty="0" smtClean="0"/>
              <a:t>This may take a few minutes…</a:t>
            </a:r>
          </a:p>
          <a:p>
            <a:pPr marL="274320" lvl="1" indent="0">
              <a:buNone/>
            </a:pPr>
            <a:r>
              <a:rPr lang="th-TH" sz="2400" b="1" dirty="0"/>
              <a:t>	</a:t>
            </a:r>
            <a:r>
              <a:rPr lang="th-TH" sz="3200" b="1" dirty="0" smtClean="0"/>
              <a:t>ในอินเตอร์</a:t>
            </a:r>
            <a:r>
              <a:rPr lang="th-TH" sz="3200" b="1" dirty="0" err="1" smtClean="0"/>
              <a:t>เฟซแบบ</a:t>
            </a:r>
            <a:r>
              <a:rPr lang="th-TH" sz="3200" b="1" dirty="0" smtClean="0"/>
              <a:t> </a:t>
            </a:r>
            <a:r>
              <a:rPr lang="en-US" sz="2400" b="1" dirty="0" smtClean="0"/>
              <a:t>GUI </a:t>
            </a:r>
            <a:r>
              <a:rPr lang="th-TH" sz="3200" b="1" dirty="0" smtClean="0"/>
              <a:t>อาจนำ </a:t>
            </a:r>
            <a:r>
              <a:rPr lang="en-US" sz="2400" b="1" dirty="0" smtClean="0"/>
              <a:t>Progress Bar </a:t>
            </a:r>
            <a:r>
              <a:rPr lang="th-TH" sz="3200" b="1" dirty="0" smtClean="0"/>
              <a:t>มาใช้</a:t>
            </a:r>
          </a:p>
          <a:p>
            <a:pPr marL="274320" lvl="1" indent="0">
              <a:buNone/>
            </a:pP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97152"/>
            <a:ext cx="4433167" cy="1368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3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BF1B79"/>
                </a:solidFill>
              </a:rPr>
              <a:t>บอกให้ผู้ใช้ทราบว่า งานที่ส่งไปประมวลผลนั้นเสร็จสมบูรณ์หรือไม่ </a:t>
            </a:r>
            <a:r>
              <a:rPr lang="th-TH" sz="3200" b="1" dirty="0" smtClean="0"/>
              <a:t>เช่น </a:t>
            </a:r>
          </a:p>
          <a:p>
            <a:pPr lvl="1"/>
            <a:r>
              <a:rPr lang="en-US" sz="2400" b="1" dirty="0" smtClean="0"/>
              <a:t>Printing completed</a:t>
            </a:r>
          </a:p>
          <a:p>
            <a:pPr lvl="1"/>
            <a:r>
              <a:rPr lang="en-US" sz="2400" b="1" dirty="0" smtClean="0"/>
              <a:t>Try again ..or contact your network </a:t>
            </a:r>
            <a:r>
              <a:rPr lang="en-US" sz="2400" b="1" dirty="0" err="1" smtClean="0"/>
              <a:t>administrato</a:t>
            </a:r>
            <a:endParaRPr lang="en-US" sz="2400" b="1" dirty="0"/>
          </a:p>
          <a:p>
            <a:pPr marL="0" indent="0">
              <a:buNone/>
            </a:pPr>
            <a:r>
              <a:rPr lang="th-TH" sz="3200" b="1" dirty="0" smtClean="0"/>
              <a:t>2. ควรจัดรูปแบบข้อมูลที่นำเสนออยู่บนหน้าจอ ให้สามารถแสดงสารสนเทศได้หลายรูแบบ เช่น นอกจากผู้ใช้จะรับรู้ถึงข้อมูลที่แสดงอยู่บนหน้าจอแล้ว ในกรณีที่ต้องการดูรายละเอียดข้อมูลเฉพาะส่วนระบบควรมี </a:t>
            </a:r>
            <a:r>
              <a:rPr lang="en-US" b="1" dirty="0" smtClean="0"/>
              <a:t>Pop-Up Dialog Windows </a:t>
            </a:r>
            <a:r>
              <a:rPr lang="th-TH" sz="3200" b="1" dirty="0" smtClean="0"/>
              <a:t>เพื่อให้ผู้ใช้สามารถ</a:t>
            </a:r>
            <a:r>
              <a:rPr lang="th-TH" sz="3200" b="1" dirty="0" err="1" smtClean="0"/>
              <a:t>ซูม</a:t>
            </a:r>
            <a:r>
              <a:rPr lang="th-TH" sz="3200" b="1" dirty="0" smtClean="0"/>
              <a:t>ดูรายละเอียดเฉพาะส่วนได้</a:t>
            </a:r>
          </a:p>
          <a:p>
            <a:pPr marL="0" indent="0">
              <a:buNone/>
            </a:pPr>
            <a:r>
              <a:rPr lang="th-TH" sz="3200" b="1" smtClean="0"/>
              <a:t>3. ข้อความ </a:t>
            </a:r>
            <a:r>
              <a:rPr lang="th-TH" sz="3200" b="1" dirty="0" smtClean="0"/>
              <a:t>คำอธิบาย หรือสารสนเทศที่แสดง จะต้องมีความยาวเพียงพอ ที่ผู้อ่านได้อ่านแล้วเกิดความเข้าใจทันที และยอมรับ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932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/>
              <a:t>วัตถุประสงค์ของการออกแบบอินพุต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1.การควบคุมปริมาณอินพุต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เนื่องจาก 1) การเตรียมข้อมูลและการป้อนข้อมูลใช้แรงงานมนุษย์ จะช่วยลดค่าใช้จ่าย และ 2) การอินพุตข้อมูลต้องใช้เวลา เมื่อควบคุมปริมาณข้อมูลที่จำเป็นจริงๆ จะช่วยให้การประมวลผลเร็วขึ้น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2.หลีกเลี่ยงความล่าช้า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การออกแบบการอินพุตที่ดีช่วยลดความล่าช้าจากการประมวลผล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3.หลีกเลี่ยงข้อผิดพลาดในข้อมูล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โดยมีการตรวจสอบความถูกต้องจากการป้อนข้อมูล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(Input Validation)</a:t>
            </a:r>
            <a:endParaRPr lang="th-TH" sz="3200" b="1" dirty="0" smtClean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84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/>
              <a:t>4</a:t>
            </a:r>
            <a:r>
              <a:rPr lang="th-TH" sz="3200" b="1" dirty="0" smtClean="0"/>
              <a:t>. การนำเสนอข้อความบนหน้าจอ ควรใช้เทคนิคและเฉดสีที่เหมาะสม เช่น การกำหนดข้อความเป็นแถบแสง </a:t>
            </a:r>
            <a:r>
              <a:rPr lang="en-US" b="1" dirty="0" smtClean="0"/>
              <a:t>(Reverse Video) </a:t>
            </a:r>
            <a:r>
              <a:rPr lang="th-TH" sz="3200" b="1" dirty="0" smtClean="0"/>
              <a:t>การกำหนดสีที่เน้นข้อความ หรือการกำหนดข้อความกระพริบ แต่ไม่ควรกำหนดมากเกิดความจำเป็น</a:t>
            </a:r>
          </a:p>
          <a:p>
            <a:pPr marL="0" indent="0">
              <a:buNone/>
            </a:pPr>
            <a:r>
              <a:rPr lang="th-TH" sz="3200" b="1" dirty="0" smtClean="0"/>
              <a:t>5. ระบบควรกำหนดค่าเบื้องต้นให้กับตัวแปรหรือสภาพแวดล้อมต่างๆ ที่ต้องใช้งานเป็นจำนวนมาก หรือค่า </a:t>
            </a:r>
            <a:r>
              <a:rPr lang="en-US" b="1" dirty="0" smtClean="0"/>
              <a:t>Default</a:t>
            </a:r>
            <a:endParaRPr lang="en-US" sz="3200" b="1" dirty="0" smtClean="0"/>
          </a:p>
          <a:p>
            <a:pPr marL="0" indent="0">
              <a:buNone/>
            </a:pPr>
            <a:r>
              <a:rPr lang="th-TH" sz="3200" b="1" dirty="0" smtClean="0"/>
              <a:t>6. ในกรณีที่ผู้ใช้มีการสั่งรันงานใดๆ ที่อาจส่งผลต่อความเสียหายในข้อมูลหรือความปลอดภัยต่อระบบ เช่น สั่งลบไฟล์ข้อมูล ก็ควรมีข้อความหรือ</a:t>
            </a:r>
            <a:r>
              <a:rPr lang="th-TH" sz="3200" b="1" dirty="0" err="1" smtClean="0"/>
              <a:t>ไดอะล็อกซ์</a:t>
            </a:r>
            <a:r>
              <a:rPr lang="th-TH" sz="3200" b="1" dirty="0" smtClean="0"/>
              <a:t>ยืนยันสิ่งที่จะทำก่อน เช่น 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Are you sure to delete this file?(Y/N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05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7. ควรเอาใจใส่ต่อข้อผิดพลาดที่เกิดขึ้น ด้วยการไม่อนุญาตให้มีการประมวลผลใดๆ จนกว่าจะดำเนินการแก้ไขข้อผิดพลาดในข้อมูลให้ถูกต้องเสียก่อน ตัวอย่างเช่น หากยังไม่ได้ลงบัญชีบางรายการ ระบบจะไม่อนุญาตให้ปิดงบดุล เป็นต้น</a:t>
            </a:r>
          </a:p>
          <a:p>
            <a:pPr marL="0" indent="0">
              <a:buNone/>
            </a:pPr>
            <a:r>
              <a:rPr lang="th-TH" sz="3200" b="1" dirty="0" smtClean="0"/>
              <a:t>8. ในกรณีที่ผู้ใช้ มีเจตนากระทำในบางสิ่ง ที่ส่งผลต่อความเสียหายของระบบ </a:t>
            </a:r>
            <a:r>
              <a:rPr lang="th-TH" sz="3200" b="1" dirty="0" err="1" smtClean="0"/>
              <a:t>วิธีล็</a:t>
            </a:r>
            <a:r>
              <a:rPr lang="th-TH" sz="3200" b="1" dirty="0" smtClean="0"/>
              <a:t>อกแป้นพิมพ์โดยไม่ให้สามารถสั่งการหรือป้อนข้อมูลใดๆ ได้อีกต่อไป จัดเป็นวิธีการป้องกันที่ดี จากนั้นก็แสดงข้อความให้รับทราบ เช่น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The keyboard should be locked to prevent any further input and an instruction to call the technical support should be displayed.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ชนิดของ</a:t>
            </a:r>
            <a:r>
              <a:rPr lang="th-TH" sz="4800" b="1" dirty="0" err="1" smtClean="0"/>
              <a:t>ยูสเซอร์</a:t>
            </a:r>
            <a:r>
              <a:rPr lang="th-TH" sz="4800" b="1" dirty="0" smtClean="0"/>
              <a:t>อินเตอร์</a:t>
            </a:r>
            <a:r>
              <a:rPr lang="th-TH" sz="4800" b="1" dirty="0" err="1" smtClean="0"/>
              <a:t>เฟซ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1. วินโดว์และเฟรม </a:t>
            </a:r>
            <a:r>
              <a:rPr lang="en-US" b="1" dirty="0" smtClean="0">
                <a:solidFill>
                  <a:srgbClr val="0070C0"/>
                </a:solidFill>
              </a:rPr>
              <a:t>(Windows and Frames)</a:t>
            </a: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ภายในวินโดว์จะแบ่งเป็นโซนเรียกว่า เฟรม(</a:t>
            </a:r>
            <a:r>
              <a:rPr lang="en-US" b="1" dirty="0" smtClean="0">
                <a:solidFill>
                  <a:schemeClr val="tx1"/>
                </a:solidFill>
              </a:rPr>
              <a:t>Frame) </a:t>
            </a:r>
            <a:r>
              <a:rPr lang="th-TH" sz="3200" b="1" dirty="0" smtClean="0">
                <a:solidFill>
                  <a:schemeClr val="tx1"/>
                </a:solidFill>
              </a:rPr>
              <a:t>แต่ละเฟรมสามารถดำเนินกิจกรรมต่างๆ ได้อย่างอิสระ พื้นที่วินโดว์สามารถนำ </a:t>
            </a:r>
            <a:r>
              <a:rPr lang="en-US" b="1" dirty="0" smtClean="0">
                <a:solidFill>
                  <a:schemeClr val="tx1"/>
                </a:solidFill>
              </a:rPr>
              <a:t>Text Box, Button,  List Box </a:t>
            </a:r>
            <a:r>
              <a:rPr lang="th-TH" sz="3200" b="1" dirty="0" smtClean="0">
                <a:solidFill>
                  <a:schemeClr val="tx1"/>
                </a:solidFill>
              </a:rPr>
              <a:t>ฯลฯ มาใช้งานได้ ด้านล่างจะมี </a:t>
            </a:r>
            <a:r>
              <a:rPr lang="en-US" b="1" dirty="0" smtClean="0">
                <a:solidFill>
                  <a:schemeClr val="tx1"/>
                </a:solidFill>
              </a:rPr>
              <a:t>Taskbar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ใช้แสดงข้อความหรือสถานะต่างๆ</a:t>
            </a:r>
            <a:endParaRPr lang="th-TH" sz="32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3894620" cy="289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30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2. อินเตอร์</a:t>
            </a:r>
            <a:r>
              <a:rPr lang="th-TH" sz="3200" b="1" dirty="0" err="1" smtClean="0">
                <a:solidFill>
                  <a:srgbClr val="0070C0"/>
                </a:solidFill>
              </a:rPr>
              <a:t>เฟซแบบ</a:t>
            </a:r>
            <a:r>
              <a:rPr lang="th-TH" sz="3200" b="1" dirty="0" smtClean="0">
                <a:solidFill>
                  <a:srgbClr val="0070C0"/>
                </a:solidFill>
              </a:rPr>
              <a:t>เมนู </a:t>
            </a:r>
            <a:r>
              <a:rPr lang="en-US" b="1" dirty="0" smtClean="0">
                <a:solidFill>
                  <a:srgbClr val="0070C0"/>
                </a:solidFill>
              </a:rPr>
              <a:t>(Menu Interface)</a:t>
            </a: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	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97" y="1556792"/>
            <a:ext cx="5196405" cy="3482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3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BF1B79"/>
                </a:solidFill>
              </a:rPr>
              <a:t>เมนูแบบ </a:t>
            </a:r>
            <a:r>
              <a:rPr lang="en-US" sz="2800" b="1" dirty="0" smtClean="0">
                <a:solidFill>
                  <a:srgbClr val="BF1B79"/>
                </a:solidFill>
              </a:rPr>
              <a:t>Pull-Down</a:t>
            </a:r>
          </a:p>
          <a:p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268942" cy="2100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49080"/>
            <a:ext cx="5123253" cy="1240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6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BF1B79"/>
                </a:solidFill>
              </a:rPr>
              <a:t>เมนูแบบ </a:t>
            </a:r>
            <a:r>
              <a:rPr lang="en-US" sz="2800" b="1" dirty="0" smtClean="0">
                <a:solidFill>
                  <a:srgbClr val="BF1B79"/>
                </a:solidFill>
              </a:rPr>
              <a:t>Pop-Up</a:t>
            </a:r>
          </a:p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คือ การคลิกขวาแล้วแสดงเมนูขึ้นมา</a:t>
            </a: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6" y="1988840"/>
            <a:ext cx="2910405" cy="3772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6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BF1B79"/>
                </a:solidFill>
              </a:rPr>
              <a:t>เมนูแบบ </a:t>
            </a:r>
            <a:r>
              <a:rPr lang="en-US" sz="2800" b="1" dirty="0" smtClean="0">
                <a:solidFill>
                  <a:srgbClr val="BF1B79"/>
                </a:solidFill>
              </a:rPr>
              <a:t>Toolbar </a:t>
            </a:r>
            <a:r>
              <a:rPr lang="th-TH" sz="2800" b="1" dirty="0" smtClean="0">
                <a:solidFill>
                  <a:srgbClr val="BF1B79"/>
                </a:solidFill>
              </a:rPr>
              <a:t>และ </a:t>
            </a:r>
            <a:r>
              <a:rPr lang="en-US" sz="2800" b="1" dirty="0" smtClean="0">
                <a:solidFill>
                  <a:srgbClr val="BF1B79"/>
                </a:solidFill>
              </a:rPr>
              <a:t>Iconic</a:t>
            </a:r>
          </a:p>
          <a:p>
            <a:pPr marL="0" indent="0">
              <a:buNone/>
            </a:pPr>
            <a:r>
              <a:rPr lang="en-US" sz="3200" b="1" dirty="0" smtClean="0"/>
              <a:t>	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237173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25251"/>
            <a:ext cx="5506002" cy="2424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85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BF1B79"/>
                </a:solidFill>
              </a:rPr>
              <a:t>เมนูแบบ </a:t>
            </a:r>
            <a:r>
              <a:rPr lang="en-US" sz="2800" b="1" dirty="0" smtClean="0">
                <a:solidFill>
                  <a:srgbClr val="BF1B79"/>
                </a:solidFill>
              </a:rPr>
              <a:t>Hypertext/Hyperlink</a:t>
            </a:r>
          </a:p>
          <a:p>
            <a:pPr marL="0" indent="0">
              <a:buNone/>
            </a:pPr>
            <a:r>
              <a:rPr lang="en-US" sz="3200" b="1" dirty="0" smtClean="0"/>
              <a:t>	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92" y="1542723"/>
            <a:ext cx="5115415" cy="3772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85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3. อินเตอร์</a:t>
            </a:r>
            <a:r>
              <a:rPr lang="th-TH" sz="3200" b="1" dirty="0" err="1" smtClean="0">
                <a:solidFill>
                  <a:srgbClr val="0070C0"/>
                </a:solidFill>
              </a:rPr>
              <a:t>เฟซแบบ</a:t>
            </a:r>
            <a:r>
              <a:rPr lang="th-TH" sz="3200" b="1" dirty="0" smtClean="0">
                <a:solidFill>
                  <a:srgbClr val="0070C0"/>
                </a:solidFill>
              </a:rPr>
              <a:t>ชุดคำสั่ง </a:t>
            </a:r>
            <a:r>
              <a:rPr lang="en-US" b="1" dirty="0" smtClean="0">
                <a:solidFill>
                  <a:srgbClr val="0070C0"/>
                </a:solidFill>
              </a:rPr>
              <a:t>(Command Language Interface)</a:t>
            </a: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	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029843" cy="1219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2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4. การโต้ตอบด้วยคำถามและคำตอบ </a:t>
            </a:r>
            <a:r>
              <a:rPr lang="en-US" sz="2000" b="1" dirty="0" smtClean="0">
                <a:solidFill>
                  <a:srgbClr val="0070C0"/>
                </a:solidFill>
              </a:rPr>
              <a:t>(Question-Answer Dialogues)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</a:rPr>
              <a:t>การโต้ตอบด้วยคำถามและคำตอบ ได้รับความนิยมสูงมากใน</a:t>
            </a:r>
            <a:r>
              <a:rPr lang="th-TH" sz="2800" b="1" dirty="0" err="1" smtClean="0">
                <a:solidFill>
                  <a:schemeClr val="tx1"/>
                </a:solidFill>
              </a:rPr>
              <a:t>แอปพลิเค</a:t>
            </a:r>
            <a:r>
              <a:rPr lang="th-TH" sz="2800" b="1" dirty="0" smtClean="0">
                <a:solidFill>
                  <a:schemeClr val="tx1"/>
                </a:solidFill>
              </a:rPr>
              <a:t>ชันที่ทำงานบนเว็บ ตัวอย่างเช่น การจองรถผ่านระบบเว็บ อาจมีการเตรียมกลุ่มคำถามขึ้นมา เพื่อให้ลูกค้าตอบทีละข้อ จนกระทั่งระบบได้นำคำตอบไปประมวลผลเพื่อเสนอข้อตกลงที่ลูกค้ายอมรับ ตัวอย่างเช่น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7030A0"/>
                </a:solidFill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Where do you want to pick up your rental vehicle?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Where do you plan to return your rental vehicle?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What is the pickup date and time?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What type and size of vehicle do you need?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Do you have any promotional coupons?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	</a:t>
            </a:r>
            <a:endParaRPr lang="th-TH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	</a:t>
            </a:r>
            <a:endParaRPr lang="th-TH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4.หลีกเลี่ยงขั้นตอนพิเศษ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งานประมวลผลที่ต้องทำกับปริมาณข้อมูลจำนวนมาก เช่น การ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ประมวลผลท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ราน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แซก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ชันของธนาคาร จะต้องมีประสิทธิภาพ ผิดพลาดไม่ได้ เพื่อหลีกเลี่ยงการมีขั้นตอนพิเศษเข้าไปรบกวนการประมวลผล จะทำให้การประมวลผลโดยรวมเร็วขึ้น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6.สงวนกระบวนการที่มีความเรียบง่าย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ระบบที่ดีควรได้รับการออกแบบอินพุตให้เหมาะสมกับผู้ใช้ด้วยการเน้นความสะดวกสบายให้กับเขา ในขณะเดียวกัน ก็ต้องตั้งอยู่บนการควบคุมข้อผิดพลาดที่มีความเรียบง่าย จะทำให้งานสำเร็จตามเป้าหมาย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19200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กฎ 8 ข้อสำหรับการออกแบบอินเตอร์</a:t>
            </a:r>
            <a:r>
              <a:rPr lang="th-TH" sz="4800" b="1" dirty="0" err="1" smtClean="0"/>
              <a:t>เฟซ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Ben </a:t>
            </a:r>
            <a:r>
              <a:rPr lang="en-US" sz="2800" b="1" dirty="0" err="1" smtClean="0">
                <a:solidFill>
                  <a:schemeClr val="tx1"/>
                </a:solidFill>
              </a:rPr>
              <a:t>Shneiderman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นักวิจัยชั้นนำในเรื่อง </a:t>
            </a:r>
            <a:r>
              <a:rPr lang="en-US" sz="2800" b="1" dirty="0" smtClean="0">
                <a:solidFill>
                  <a:schemeClr val="tx1"/>
                </a:solidFill>
              </a:rPr>
              <a:t>HCI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ได้เสนอหลักการพื้น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</a:rPr>
              <a:t>าน 8 ข้อ ที่มีประโยชน์ในการออกแบบ</a:t>
            </a:r>
            <a:r>
              <a:rPr lang="th-TH" sz="3200" b="1" dirty="0" err="1" smtClean="0">
                <a:solidFill>
                  <a:schemeClr val="tx1"/>
                </a:solidFill>
              </a:rPr>
              <a:t>ยูสเซอร์</a:t>
            </a:r>
            <a:r>
              <a:rPr lang="th-TH" sz="3200" b="1" dirty="0" smtClean="0">
                <a:solidFill>
                  <a:schemeClr val="tx1"/>
                </a:solidFill>
              </a:rPr>
              <a:t>อินเตอร์</a:t>
            </a:r>
            <a:r>
              <a:rPr lang="th-TH" sz="3200" b="1" dirty="0" err="1" smtClean="0">
                <a:solidFill>
                  <a:schemeClr val="tx1"/>
                </a:solidFill>
              </a:rPr>
              <a:t>เฟซ</a:t>
            </a:r>
            <a:r>
              <a:rPr lang="th-TH" sz="3200" b="1" dirty="0" smtClean="0">
                <a:solidFill>
                  <a:schemeClr val="tx1"/>
                </a:solidFill>
              </a:rPr>
              <a:t> ดังนี้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140968"/>
            <a:ext cx="8448147" cy="35394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Human-Computer Interactive (HCI) </a:t>
            </a:r>
            <a:r>
              <a:rPr lang="th-TH" sz="3200" b="1" dirty="0" smtClean="0"/>
              <a:t>เป็นการศึกษาในเรื่อง</a:t>
            </a:r>
          </a:p>
          <a:p>
            <a:r>
              <a:rPr lang="th-TH" sz="3200" b="1" dirty="0" smtClean="0"/>
              <a:t>“การโต้ตอบหรือการปฏิสัมพันธ์ระหว่างคอมพิวเตอร์กับผู้ใช้” </a:t>
            </a:r>
          </a:p>
          <a:p>
            <a:r>
              <a:rPr lang="th-TH" sz="3200" b="1" dirty="0" err="1" smtClean="0"/>
              <a:t>มึ</a:t>
            </a:r>
            <a:r>
              <a:rPr lang="th-TH" sz="3200" b="1" dirty="0" smtClean="0"/>
              <a:t>จุดประสงค์เพื่อให้ผู้ใช้สามารถใช้งานคอมพิวเตอร์ได้ง่าย มีความ</a:t>
            </a:r>
          </a:p>
          <a:p>
            <a:r>
              <a:rPr lang="th-TH" sz="3200" b="1" dirty="0" smtClean="0"/>
              <a:t>สุขสบายขณะใช้งาน ซึ่งสิ่งเหล่านี้จะส่งผลโดยตรงต่อการเพิ่มผลผลิต</a:t>
            </a:r>
          </a:p>
          <a:p>
            <a:r>
              <a:rPr lang="th-TH" sz="3200" b="1" dirty="0" smtClean="0"/>
              <a:t>ตามมา สำหรับการศึกษาในเรื่องดังกล่าว ยังครอบคลุมถึงความ</a:t>
            </a:r>
          </a:p>
          <a:p>
            <a:r>
              <a:rPr lang="th-TH" sz="3200" b="1" dirty="0" smtClean="0"/>
              <a:t>สามารถในการคาดเดาพฤติกรรมการใช้งานของผู้ใช้ เพื่อตอบสนอง</a:t>
            </a:r>
          </a:p>
          <a:p>
            <a:r>
              <a:rPr lang="th-TH" sz="3200" b="1" dirty="0" smtClean="0"/>
              <a:t>ให้ผู้ใช้สามารถเรียนรู้เพื่อใช้งานระบบได้ง่าย และครองใจผู้ใช้ในที่สุด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1204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712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1. มุ่งเน้นความสอดคล้อง </a:t>
            </a:r>
            <a:r>
              <a:rPr lang="th-TH" sz="3200" b="1" dirty="0" smtClean="0"/>
              <a:t>รูปแบบอินเตอร์</a:t>
            </a:r>
            <a:r>
              <a:rPr lang="th-TH" sz="3200" b="1" dirty="0" err="1" smtClean="0"/>
              <a:t>เฟซข</a:t>
            </a:r>
            <a:r>
              <a:rPr lang="th-TH" sz="3200" b="1" dirty="0" smtClean="0"/>
              <a:t>องระบบ ที่นำมาใช้ทั้งอินพุตและเอาต์พุต ควรเป็นไปในทิศทางเดียวกันทั้งหมด ไม่ว่าจะเป็นรูปแบบของเมนู ไอคอน การใช้เฉดสี แบบและขนาดตัวอักษร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2. สร้างทางลัดการใช้งานให้กับผู้ใช้ </a:t>
            </a:r>
            <a:r>
              <a:rPr lang="th-TH" sz="3200" b="1" dirty="0" smtClean="0"/>
              <a:t>เช่น ในการพิมพ์รายงานมีปุ่มลัดด้วยการกด </a:t>
            </a:r>
            <a:r>
              <a:rPr lang="en-US" b="1" dirty="0" smtClean="0"/>
              <a:t>“ALT+P”</a:t>
            </a:r>
            <a:endParaRPr lang="th-TH" sz="3200" b="1" dirty="0" smtClean="0"/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3. ในระหว่างการโต้ตอบ </a:t>
            </a:r>
            <a:r>
              <a:rPr lang="th-TH" sz="3200" b="1" dirty="0" smtClean="0"/>
              <a:t>จะต้องมีผลป้อนกลับ ทุกๆ กิจกรรมของผู้ใช้ที่มีการโต้ตอบกับระบบ ผู้ใช้ควรรู้ในสิ่งที่ตนกระทำอยู่เสมอ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4. ออกแบบการโต้ตอบให้จบเป็นเรื่องๆ </a:t>
            </a:r>
            <a:r>
              <a:rPr lang="th-TH" sz="3200" b="1" dirty="0" smtClean="0"/>
              <a:t>เช่น หากผู้ใช้ต้องการส่งข่าวสาร ระบบก็จะเตรียม</a:t>
            </a:r>
            <a:r>
              <a:rPr lang="th-TH" sz="3200" b="1" dirty="0" err="1" smtClean="0"/>
              <a:t>ไดอะล็อก</a:t>
            </a:r>
            <a:r>
              <a:rPr lang="th-TH" sz="3200" b="1" dirty="0" smtClean="0"/>
              <a:t>เพื่อการโต้ตอบในครั้งนี้ด้วย 3 จุดสำคัญ คือ  “ร้องขอเพื่อส่งข่าวสาร” </a:t>
            </a:r>
            <a:r>
              <a:rPr lang="en-US" sz="2000" b="1" dirty="0" smtClean="0"/>
              <a:t>=&gt;</a:t>
            </a:r>
            <a:r>
              <a:rPr lang="en-US" sz="3200" b="1" dirty="0" smtClean="0"/>
              <a:t> </a:t>
            </a:r>
            <a:r>
              <a:rPr lang="th-TH" sz="3200" b="1" dirty="0" smtClean="0"/>
              <a:t>“ส่งข่าวสาร” </a:t>
            </a:r>
            <a:r>
              <a:rPr lang="en-US" sz="2000" b="1" dirty="0" smtClean="0"/>
              <a:t>=&gt;</a:t>
            </a:r>
            <a:r>
              <a:rPr lang="en-US" sz="3200" b="1" dirty="0" smtClean="0"/>
              <a:t> </a:t>
            </a:r>
            <a:r>
              <a:rPr lang="th-TH" sz="3200" b="1" dirty="0" smtClean="0"/>
              <a:t>“สิ้นสุดการส่งข่าวสาร” เพื่อเป็นสิ่งยืนยันว่างานดังกล่าวเสร็จสมบูรณ์แล้ว</a:t>
            </a:r>
          </a:p>
        </p:txBody>
      </p:sp>
    </p:spTree>
    <p:extLst>
      <p:ext uri="{BB962C8B-B14F-4D97-AF65-F5344CB8AC3E}">
        <p14:creationId xmlns:p14="http://schemas.microsoft.com/office/powerpoint/2010/main" val="39001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5. ป้องกันข้อผิดพลาด </a:t>
            </a:r>
            <a:r>
              <a:rPr lang="th-TH" sz="3200" b="1" dirty="0" smtClean="0"/>
              <a:t>เช่น เมื่อผู้ใช้ป้อนข้อมูลผิดพลาด หรือป้อนรูปแบบวันที่ผิดรูปแบบ ฯลฯ ระบบต้องให้คำแนะนำ  หรือช่วยผู้ใช้แก้ข้อผิดพลาดเหล่านั้นด้วย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6. อนุญาตให้ย้อนการกระทำในสิ่งที่เคยทำลงไป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7. สนับสนุนให้ผู้ใช้เป็นผู้ควบคุมการทำงาน </a:t>
            </a:r>
            <a:r>
              <a:rPr lang="th-TH" sz="3200" b="1" dirty="0" smtClean="0"/>
              <a:t>สำหรับผู้ใช้ที่มีประสบการณ์สูง ระบบอาจมี</a:t>
            </a:r>
            <a:r>
              <a:rPr lang="th-TH" sz="3200" b="1" dirty="0" err="1" smtClean="0"/>
              <a:t>ไดอะล็อก</a:t>
            </a:r>
            <a:r>
              <a:rPr lang="th-TH" sz="3200" b="1" dirty="0" smtClean="0"/>
              <a:t>ที่ให้ผู้ใช้สามารถใช้คำสั่งควบคุมการทำงานโดยการพิมพ์คำสั่งที่เครื่องหมายพร้อมรับคำสั่ง </a:t>
            </a:r>
            <a:r>
              <a:rPr lang="en-US" b="1" dirty="0" smtClean="0"/>
              <a:t>(prompt)</a:t>
            </a:r>
            <a:endParaRPr lang="th-TH" sz="3200" b="1" dirty="0" smtClean="0"/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8. ลดภาระในการจดจำ </a:t>
            </a:r>
            <a:r>
              <a:rPr lang="th-TH" sz="3200" b="1" dirty="0" smtClean="0"/>
              <a:t>คือ การแสดงร่องรอยของกิจกรรมที่ได้ดำเนินผ่านมา เพื่อให้ผู้ใช้ไม่ต้องหยุดชะงักเพื่อรื้นฟื้นความจำ เช่น การเปลี่ยนจากฟอร์มหนึ่งไปยังอีกฟอร์มหนึ่งที่ต้องใช้ค่าเดิมจากฟอร์มที่แล้ว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2982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/>
              <a:t>ตัวอย่าง</a:t>
            </a:r>
            <a:r>
              <a:rPr lang="th-TH" b="1" dirty="0" err="1" smtClean="0"/>
              <a:t>ยูสเซอร์</a:t>
            </a:r>
            <a:r>
              <a:rPr lang="th-TH" b="1" dirty="0" smtClean="0"/>
              <a:t>อินเตอร์</a:t>
            </a:r>
            <a:r>
              <a:rPr lang="th-TH" b="1" dirty="0" err="1" smtClean="0"/>
              <a:t>เฟซข</a:t>
            </a:r>
            <a:r>
              <a:rPr lang="th-TH" b="1" dirty="0" smtClean="0"/>
              <a:t>องระบบศูนย์บริการรถเช่า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642084"/>
            <a:ext cx="4483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ลำดับชั้นเมนูของระบบศูนย์บริการรถเช่า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396149" cy="424847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7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70256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Pull-Down</a:t>
            </a:r>
            <a:r>
              <a:rPr lang="en-US" sz="2800" b="1" dirty="0" smtClean="0">
                <a:solidFill>
                  <a:srgbClr val="7030A0"/>
                </a:solidFill>
              </a:rPr>
              <a:t> Menu </a:t>
            </a:r>
            <a:r>
              <a:rPr lang="th-TH" sz="3200" b="1" dirty="0" smtClean="0">
                <a:solidFill>
                  <a:srgbClr val="7030A0"/>
                </a:solidFill>
              </a:rPr>
              <a:t>ของระบบศูนย์บริการรถเช่า</a:t>
            </a:r>
            <a:endParaRPr lang="th-TH" sz="2800" b="1" dirty="0">
              <a:solidFill>
                <a:srgbClr val="7030A0"/>
              </a:solidFill>
            </a:endParaRPr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365504" cy="4002911"/>
          </a:xfrm>
        </p:spPr>
      </p:pic>
    </p:spTree>
    <p:extLst>
      <p:ext uri="{BB962C8B-B14F-4D97-AF65-F5344CB8AC3E}">
        <p14:creationId xmlns:p14="http://schemas.microsoft.com/office/powerpoint/2010/main" val="11035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6038800"/>
            <a:ext cx="8229600" cy="702568"/>
          </a:xfrm>
        </p:spPr>
        <p:txBody>
          <a:bodyPr>
            <a:normAutofit/>
          </a:bodyPr>
          <a:lstStyle/>
          <a:p>
            <a:pPr algn="ctr"/>
            <a:r>
              <a:rPr lang="th-TH" sz="2800" b="1" dirty="0" smtClean="0">
                <a:solidFill>
                  <a:srgbClr val="7030A0"/>
                </a:solidFill>
              </a:rPr>
              <a:t>ตัวอย่างการโต้ตอบระหว่างผู้ใช้กับระบบ เพื่อบันทึกรายการเช่ารถ</a:t>
            </a:r>
            <a:endParaRPr lang="th-TH" sz="2400" b="1" dirty="0">
              <a:solidFill>
                <a:srgbClr val="7030A0"/>
              </a:solidFill>
            </a:endParaRPr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644374" cy="5400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91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445624" cy="70256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อินเตอร์</a:t>
            </a:r>
            <a:r>
              <a:rPr lang="th-TH" sz="3200" b="1" dirty="0" err="1" smtClean="0">
                <a:solidFill>
                  <a:srgbClr val="7030A0"/>
                </a:solidFill>
              </a:rPr>
              <a:t>เฟซ</a:t>
            </a:r>
            <a:r>
              <a:rPr lang="th-TH" sz="3200" b="1" dirty="0" smtClean="0">
                <a:solidFill>
                  <a:srgbClr val="7030A0"/>
                </a:solidFill>
              </a:rPr>
              <a:t>การจองรถที่นำเสนออยู่บนเว็บไซต์ของระบบศูนย์บริการรถเช่า</a:t>
            </a:r>
            <a:endParaRPr lang="th-TH" sz="2800" b="1" dirty="0">
              <a:solidFill>
                <a:srgbClr val="7030A0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/>
          <a:stretch/>
        </p:blipFill>
        <p:spPr>
          <a:xfrm>
            <a:off x="971600" y="901493"/>
            <a:ext cx="7313653" cy="44717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82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300" b="1" dirty="0" smtClean="0"/>
              <a:t>การจัดทำต้นแบบ </a:t>
            </a:r>
            <a:r>
              <a:rPr lang="en-US" sz="3600" b="1" dirty="0" smtClean="0"/>
              <a:t>(Prototyping)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ต้นแบบหรือ</a:t>
            </a:r>
            <a:r>
              <a:rPr lang="th-TH" sz="3200" b="1" dirty="0" err="1" smtClean="0">
                <a:solidFill>
                  <a:schemeClr val="tx1"/>
                </a:solidFill>
              </a:rPr>
              <a:t>โปร</a:t>
            </a:r>
            <a:r>
              <a:rPr lang="th-TH" sz="3200" b="1" dirty="0" smtClean="0">
                <a:solidFill>
                  <a:schemeClr val="tx1"/>
                </a:solidFill>
              </a:rPr>
              <a:t>โตไทป์ของระบบงาน เป็นการจัดทำต้นแบบผลิตภัณฑ์ชนิดหนึ่ง เพื่อให้ผู้ใช้หรือลูกค้าได้เห็นภาพและแนวทางของระบบใหม่ ว่าเป็นไปตามความต้องการหรือไม่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ในความเป็นจริงแล้ว โครงการพั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</a:rPr>
              <a:t>นาระบบสารสนเทศไม่มีความจำเป็นต้องจัดทำต้นแบบในทุกโครงการเสมอไป แต่การที่นักวิเคราะห์ระบบได้ตัดสินใจทำต้นแบบ ก็เพราะว่า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1.ระบบงานจะได้รับการปรับปรุง เปลี่ยนแปลง ก่อนที่จะดำเนินการพั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</a:rPr>
              <a:t>นาระบบจริง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2.สามารถกำจัดความต้องการบางส่วนที่ไม่ต้องการออกไป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3.เพื่อให้ระบบที่ออกแบบมา ตรงตามความต้องการของผู้ใช้มากที่สุด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การจัดทำต้นแบบ มีอยู่ 2 ประเภทด้วยกัน สามารถเลือกทำได้ตามความเหมาะสม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1.ต้นแบบที่ทำแล้วโยนทิ้ง </a:t>
            </a:r>
            <a:r>
              <a:rPr lang="th-TH" sz="3200" b="1" dirty="0" smtClean="0"/>
              <a:t>เป็นเทคนิคการสร้างผลิตภัณฑ์ต้นแบบ โดยเน้นที่ความรวดเร็ว เหมาะกับระบบงานที่มีความไม่แน่นอน หรือเปลี่ยนแปลงบ่อย การจัดทำต้นแบบวิธีนี้ อย่างน้อยก็ช่วยลดความเสี่ยงลงได้บ้างเพื่อเตรียมลงมือดำเนินงานในขั้นตอนต่อไป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2.ต้นแบบที่มีพั</a:t>
            </a:r>
            <a:r>
              <a:rPr lang="th-TH" sz="3200" b="1" dirty="0" smtClean="0">
                <a:solidFill>
                  <a:srgbClr val="BF1B7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rgbClr val="BF1B79"/>
                </a:solidFill>
              </a:rPr>
              <a:t>นาการ </a:t>
            </a:r>
            <a:r>
              <a:rPr lang="th-TH" sz="3200" b="1" dirty="0" smtClean="0"/>
              <a:t>ต้นแบบประเภทนี้ จะเป็นการสร้างผลิตภัณฑ์ที่ตั้งอยู่บนราก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/>
              <a:t>านที่มีความมั่นคงขึ้นเรื่อยๆ ตรงตามความต้องการของผู้ใช้ จนกระทั่ง ท้ายสุดก็จะกลายเป็นระบบงานจริงขึ้นมา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ปัจจุบันมีซอฟต์แวร์ที่ช่วยสร้างต้นแบบให้เลือกใช้มากมาย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5233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61392"/>
            <a:ext cx="8229600" cy="663352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</a:rPr>
              <a:t>กลยุทธ์การจัดทำต้นแบบ</a:t>
            </a:r>
            <a:endParaRPr lang="th-TH" sz="44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1A9A26"/>
                </a:solidFill>
              </a:rPr>
              <a:t>1. ต้นแบบเฉพาะหน้าจอเท่านั้น </a:t>
            </a:r>
            <a:r>
              <a:rPr lang="th-TH" sz="3200" b="1" dirty="0" smtClean="0"/>
              <a:t>ข้อมูลที่แลกเปลี่ยนกันบนหน้าจอ ควรมีเฉพาะส่วนที่จำเป็นเท่านั้น และควรออกแบบต้นแบบหน้าจอให้เป็นไปตามหลักการออกแบบหน้าจอที่ดี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1A9A26"/>
                </a:solidFill>
              </a:rPr>
              <a:t>2. สร้างต้นแบบเฉพาะส่วนประมวลผลเท่านั้น </a:t>
            </a:r>
            <a:r>
              <a:rPr lang="th-TH" sz="3200" b="1" dirty="0" smtClean="0"/>
              <a:t>หน้าที่การประมวลผลประกอบด้วย การนำข้อมูลเข้า การคำนวณ การเรียกดู และการแสดงผล ซึ่งต้นแบบเฉพาะส่วนประมวลผล จะมุ่งประเด็นในเรื่องกิจกรรมที่กำลังดำเนินอยู่ในขณะนั้นว่า ภายหลังการประมวลผลแล้วจะมีผลลัพธ์ออกมาอย่างไร โดยจะจำลองข้อมูลนำเข้าแล้วดูผลลัพธ์ที่ได้ว่าถูกต้องหรือไม่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1A9A26"/>
                </a:solidFill>
              </a:rPr>
              <a:t>3. สร้างต้นแบบเฉพาะส่วนงานที่เป็น</a:t>
            </a:r>
            <a:r>
              <a:rPr lang="th-TH" sz="3200" b="1" smtClean="0">
                <a:solidFill>
                  <a:srgbClr val="1A9A26"/>
                </a:solidFill>
              </a:rPr>
              <a:t>สายงานหลัก</a:t>
            </a:r>
            <a:r>
              <a:rPr lang="th-TH" sz="3200" b="1" dirty="0" smtClean="0">
                <a:solidFill>
                  <a:srgbClr val="1A9A26"/>
                </a:solidFill>
              </a:rPr>
              <a:t>เท่านั้น </a:t>
            </a:r>
            <a:r>
              <a:rPr lang="th-TH" sz="3200" b="1" dirty="0" smtClean="0"/>
              <a:t>คือการเลือกทำต้นแบบเฉพาะฟังก์ชันที่เป็นสายงานหลักเท่านั้น เพื่อประหยัดค่าใช้จ่ายและแรงงาน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9009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การจับใจความสำคัญข้อมูลเพื่อใช้เป็นข้อมูลนำเข้า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ในส่วนนี้จะกล่าวถึงแหล่งที่มาของข้อมูลเพื่อนำไปสู่การอินพุตข้อมูลเข้าสู่ระบบการประมวลผล ซึ่งประกอบด้วย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คำแนะนำเกี่ยวกับข้อมูลที่จะป้อนเข้าสู่ระบบ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การออกแบบเอกสารต้นฉบับ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 วิธีการป้อนข้อมูล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300" b="1" dirty="0" smtClean="0"/>
              <a:t>การออกแบบโปรแกรม </a:t>
            </a:r>
            <a:r>
              <a:rPr lang="en-US" sz="3600" b="1" dirty="0" smtClean="0"/>
              <a:t>(Program Design)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การโปรแกรมเชิงโครงสร้าง จะเกี่ยวข้องกับวิธีการพัฒนาโปรแกรมแบบบนลงล่าง ด้วยการออกแบบโปรแกรมในภาพรวมก่อน แล้วจึงออกแบบในระดับรายละเอียด ซึ่งภายหลังจากนักวิเคราะห์ระบบได้รับเอกสารความต้องการของระบบมาแล้ว ก็จะแบ่งระบบเป็นระบบย่อยหรือโมดูลต่างๆ ซึ่งมีข้อดีคือ ช่วยลดความซับซ้อนและทำให้การบำรุงรักษาง่ายขึ้น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31304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ผังโครงสร้าง </a:t>
            </a:r>
            <a:r>
              <a:rPr lang="en-US" sz="2800" b="1" dirty="0" smtClean="0">
                <a:solidFill>
                  <a:srgbClr val="0070C0"/>
                </a:solidFill>
              </a:rPr>
              <a:t>(Structure Charts)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ผังโครงสร้างเป็นแบบจำลองชนิดหนึ่ง ที่แสดงให้เห็นถึงโมดูลภายในโปรแกรม รวมถึงความสัมพันธ์ของแต่ละโมดูล สำหรับโมดูลระดับบนสุดจะเรียกว่า “โมดูลควบคุม” ทำหน้าที่สั่งการโมดูลที่อยู่ในระดับต่ำลงมา หรือที่เรียกว่า “โมดูลใต้บังคับบัญชา” 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8218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สัญลักษณ์พื้น</a:t>
            </a:r>
            <a:r>
              <a:rPr lang="th-TH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b="1" dirty="0" smtClean="0">
                <a:solidFill>
                  <a:srgbClr val="7030A0"/>
                </a:solidFill>
              </a:rPr>
              <a:t>านที่ใช้งานในผังงานโครงสร้าง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52" y="1315695"/>
            <a:ext cx="5343036" cy="441756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80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ตัวอย่างผังงานโครงสร้างของการคำนวณค่าแรง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492240" cy="30880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56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th-TH" b="1" dirty="0" err="1" smtClean="0">
                <a:solidFill>
                  <a:srgbClr val="7030A0"/>
                </a:solidFill>
              </a:rPr>
              <a:t>ตัวอย่างซู</a:t>
            </a:r>
            <a:r>
              <a:rPr lang="th-TH" b="1" dirty="0" smtClean="0">
                <a:solidFill>
                  <a:srgbClr val="7030A0"/>
                </a:solidFill>
              </a:rPr>
              <a:t>โดโค้ดโมดูลคำนวณค่าแรง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06" y="1260230"/>
            <a:ext cx="4828466" cy="526511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78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ผังโครงสร้างโปรแกรม</a:t>
            </a:r>
            <a:r>
              <a:rPr lang="th-TH" b="1" smtClean="0">
                <a:solidFill>
                  <a:srgbClr val="7030A0"/>
                </a:solidFill>
              </a:rPr>
              <a:t>เช่ารถ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95022" cy="422452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94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73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คำแนะนำเกี่ยวกับข้อมูลที่จะป้อนเข้าสู่</a:t>
            </a:r>
            <a:r>
              <a:rPr lang="th-TH" b="1" dirty="0" smtClean="0">
                <a:solidFill>
                  <a:srgbClr val="0070C0"/>
                </a:solidFill>
              </a:rPr>
              <a:t>ระบบ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52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ขั้นตอนแรก เราต้องรู้ว่าธุรกรรมนั้นๆ จะต้องมีข้อมูลสำคัญๆ อะไรบ้างที่จะต้องเก็บรวบรวมแล้วป้อนเข้าสู่ระบบเพื่อนำไปประมวลผล 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ให้นักวิเคราะห์ระบบเริ่มจากการจับใจความสำคัญของข้อมูลที่จำเป็นต้องป้อนเข้าไปจริงๆ โดยจะมีข้อมูลอยู่ 2 ประเภท ที่ต้องป้อนเข้าสู่ระบบเพื่อนำไปประมวลผล อันได้แก่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 ข้อมูลแบบตัวแปร </a:t>
            </a:r>
            <a:r>
              <a:rPr lang="th-TH" sz="3200" b="1" dirty="0" smtClean="0"/>
              <a:t>เป็นรายการข้อมูลที่มีการเปลี่ยนแปลงไปตามแต่</a:t>
            </a:r>
            <a:r>
              <a:rPr lang="th-TH" sz="3200" b="1" dirty="0" err="1" smtClean="0"/>
              <a:t>ละท</a:t>
            </a:r>
            <a:r>
              <a:rPr lang="th-TH" sz="3200" b="1" dirty="0" smtClean="0"/>
              <a:t>ราน</a:t>
            </a:r>
            <a:r>
              <a:rPr lang="th-TH" sz="3200" b="1" dirty="0" err="1" smtClean="0"/>
              <a:t>แซก</a:t>
            </a:r>
            <a:r>
              <a:rPr lang="th-TH" sz="3200" b="1" dirty="0" smtClean="0"/>
              <a:t>ชัน เช่น จำนวนวันที่ลูกค้าเช่ารถ พนักงานต้องป้อนเข้าไป แต่ค่าเช่าต่อวัน ไม่ต้องป้อนเพราะดึงจากระบบที่บันทึกไว้ได้เลย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 ข้อมูลประจำตัว </a:t>
            </a:r>
            <a:r>
              <a:rPr lang="th-TH" sz="3200" b="1" dirty="0" smtClean="0"/>
              <a:t>เช่น ข้อมูลลูกค้า ข้อมูลสินค้า เป็นต้น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5301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และสิ่ง</a:t>
            </a:r>
            <a:r>
              <a:rPr lang="th-TH" sz="3200" b="1" dirty="0" smtClean="0">
                <a:solidFill>
                  <a:srgbClr val="C00000"/>
                </a:solidFill>
              </a:rPr>
              <a:t>ที่ไม่ต้องป้อน</a:t>
            </a:r>
            <a:r>
              <a:rPr lang="th-TH" sz="3200" b="1" dirty="0" smtClean="0"/>
              <a:t>เข้าสู่ระบบ ได้แก่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1.ข้อมูลค่าคงที่ </a:t>
            </a:r>
            <a:r>
              <a:rPr lang="th-TH" sz="3200" b="1" dirty="0" smtClean="0"/>
              <a:t>คือ ข้อมูลที่เป็นค่าคงที่ ไม่เปลี่ยนแปลง เช่น วันที่ปัจจุบัน สามารถดึงจากระบบขึ้นมาได้เลย หรือค่าคงที่อื่นๆ ที่บันทึกไว้ในตัวแปร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 ข้อมูลที่ระบบดึงขึ้นมา </a:t>
            </a:r>
            <a:r>
              <a:rPr lang="th-TH" sz="3200" b="1" dirty="0" smtClean="0"/>
              <a:t>สามารถระบุคีย์เพื่อ</a:t>
            </a:r>
            <a:r>
              <a:rPr lang="th-TH" sz="3200" b="1" dirty="0" err="1" smtClean="0"/>
              <a:t>ดึงเร</a:t>
            </a:r>
            <a:r>
              <a:rPr lang="th-TH" sz="3200" b="1" dirty="0" smtClean="0"/>
              <a:t>คอร์ดนั้นขึ้นมาได้ เช่น ใช้รหัสสินค้าค้น ชื่อสินค้า ราคา/หน่วย จำนวน</a:t>
            </a:r>
            <a:r>
              <a:rPr lang="th-TH" sz="3200" b="1" dirty="0" err="1" smtClean="0"/>
              <a:t>ในส</a:t>
            </a:r>
            <a:r>
              <a:rPr lang="th-TH" sz="3200" b="1" dirty="0" smtClean="0"/>
              <a:t>ต๊อก ขึ้นมา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 รายละเอียดต่างๆ ที่ถูกคำนวณโดยระบบ </a:t>
            </a:r>
            <a:r>
              <a:rPr lang="th-TH" sz="3200" b="1" dirty="0" smtClean="0"/>
              <a:t>คือผลลัพธ์ที่เกิดจากการนำข้อมูลมาผ่านการประมวลผล เช่น คำนวณราคาขายสุทธิ เป็นต้น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742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7368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การออกแบบฟอร์มเอกสารต้นฉบับ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52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ฟอร์มเอกสารต้นฉบับ</a:t>
            </a:r>
            <a:r>
              <a:rPr lang="th-TH" b="1" dirty="0" smtClean="0"/>
              <a:t> </a:t>
            </a:r>
            <a:r>
              <a:rPr lang="en-US" sz="2000" b="1" dirty="0" smtClean="0"/>
              <a:t>(Source Document)  </a:t>
            </a:r>
            <a:r>
              <a:rPr lang="th-TH" sz="3200" b="1" dirty="0" smtClean="0"/>
              <a:t>เป็นแบบฟอร์มซึ่งปกติมักถูกออกแบบและถูกพิมพ์ออกมาล่วงหน้า ครั้นเมื่อต้องการใช้ ผู้ใช้ก็เพียงกรอกข้อมูลลงไปในแบบฟอร์มดังกล่าว จากนั้นพนักงานป้อนข้อมูลก็จะรวบรวมแบบฟอร์มเหล่านั้นมาป้อนเข้าสู่ระบบต่อไป รายละเอียดของการออกแบบฟอร์มเอกสารมีดัง</a:t>
            </a:r>
            <a:r>
              <a:rPr lang="th-TH" sz="3200" b="1" dirty="0" err="1" smtClean="0"/>
              <a:t>ต่อป</a:t>
            </a:r>
            <a:r>
              <a:rPr lang="th-TH" sz="3200" b="1" dirty="0" smtClean="0"/>
              <a:t>นี้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1) รูปแบบฟอร์ม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2) หัวข้อและการเก็บข้อมูล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3) วิธีการลงรหัส</a:t>
            </a:r>
          </a:p>
        </p:txBody>
      </p:sp>
    </p:spTree>
    <p:extLst>
      <p:ext uri="{BB962C8B-B14F-4D97-AF65-F5344CB8AC3E}">
        <p14:creationId xmlns:p14="http://schemas.microsoft.com/office/powerpoint/2010/main" val="31119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th-TH" b="1" dirty="0" smtClean="0">
                <a:solidFill>
                  <a:srgbClr val="1A9A26"/>
                </a:solidFill>
              </a:rPr>
              <a:t>รูปแบบฟอร์ม</a:t>
            </a:r>
            <a:r>
              <a:rPr lang="th-TH" sz="3200" b="1" dirty="0" smtClean="0">
                <a:solidFill>
                  <a:srgbClr val="1A9A26"/>
                </a:solidFill>
              </a:rPr>
              <a:t> </a:t>
            </a:r>
            <a:r>
              <a:rPr lang="en-US" sz="3200" b="1" dirty="0" smtClean="0">
                <a:solidFill>
                  <a:srgbClr val="1A9A26"/>
                </a:solidFill>
              </a:rPr>
              <a:t>(Form Layout)</a:t>
            </a:r>
            <a:endParaRPr lang="th-TH" b="1" dirty="0">
              <a:solidFill>
                <a:srgbClr val="1A9A26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" y="1196752"/>
            <a:ext cx="4069507" cy="5040560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1505" y="6237312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</a:rPr>
              <a:t>ตำแหบ่งโซนต่างๆ ของฟอร์มเอกสาร</a:t>
            </a:r>
            <a:r>
              <a:rPr lang="th-TH" sz="2400" b="1" dirty="0" err="1" smtClean="0">
                <a:solidFill>
                  <a:srgbClr val="7030A0"/>
                </a:solidFill>
              </a:rPr>
              <a:t>ต้นบับ</a:t>
            </a:r>
            <a:endParaRPr lang="th-TH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179" y="630932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</a:rPr>
              <a:t>ตัวอย่างเอกสาร</a:t>
            </a:r>
            <a:r>
              <a:rPr lang="th-TH" sz="2400" b="1" dirty="0" err="1" smtClean="0">
                <a:solidFill>
                  <a:srgbClr val="7030A0"/>
                </a:solidFill>
              </a:rPr>
              <a:t>ต้นบับ</a:t>
            </a:r>
            <a:r>
              <a:rPr lang="th-TH" sz="2400" b="1" dirty="0" smtClean="0">
                <a:solidFill>
                  <a:srgbClr val="7030A0"/>
                </a:solidFill>
              </a:rPr>
              <a:t> แบบฟอร์มใบสั่งซื้อ</a:t>
            </a:r>
            <a:endParaRPr lang="th-TH" sz="2400" b="1" dirty="0">
              <a:solidFill>
                <a:srgbClr val="7030A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196753"/>
            <a:ext cx="3883158" cy="5112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45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3096</TotalTime>
  <Words>2093</Words>
  <Application>Microsoft Office PowerPoint</Application>
  <PresentationFormat>นำเสนอทางหน้าจอ (4:3)</PresentationFormat>
  <Paragraphs>250</Paragraphs>
  <Slides>55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55</vt:i4>
      </vt:variant>
    </vt:vector>
  </HeadingPairs>
  <TitlesOfParts>
    <vt:vector size="56" baseType="lpstr">
      <vt:lpstr>ความชัดเจน</vt:lpstr>
      <vt:lpstr>บทที่ 8</vt:lpstr>
      <vt:lpstr>การออกแบบอินพุต (Input Design)</vt:lpstr>
      <vt:lpstr>วัตถุประสงค์ของการออกแบบอินพุต</vt:lpstr>
      <vt:lpstr>งานนำเสนอ PowerPoint</vt:lpstr>
      <vt:lpstr>การจับใจความสำคัญข้อมูลเพื่อใช้เป็นข้อมูลนำเข้า</vt:lpstr>
      <vt:lpstr>คำแนะนำเกี่ยวกับข้อมูลที่จะป้อนเข้าสู่ระบบ</vt:lpstr>
      <vt:lpstr>งานนำเสนอ PowerPoint</vt:lpstr>
      <vt:lpstr>การออกแบบฟอร์มเอกสารต้นฉบับ</vt:lpstr>
      <vt:lpstr>รูปแบบฟอร์ม (Form Layout)</vt:lpstr>
      <vt:lpstr>หัวข้อและการเก็บข้อมูล (Captions and Data Capture)</vt:lpstr>
      <vt:lpstr>วิธีการลงรหัส (Coding Methods)</vt:lpstr>
      <vt:lpstr>งานนำเสนอ PowerPoint</vt:lpstr>
      <vt:lpstr>งานนำเสนอ PowerPoint</vt:lpstr>
      <vt:lpstr>วิธีการป้อนข้อมูล (Data Entry Methods)</vt:lpstr>
      <vt:lpstr>การตรวจสอบความถูกต้องจากการป้อนข้อมูล (Input Validation)</vt:lpstr>
      <vt:lpstr>งานนำเสนอ PowerPoint</vt:lpstr>
      <vt:lpstr>งานนำเสนอ PowerPoint</vt:lpstr>
      <vt:lpstr>งานนำเสนอ PowerPoint</vt:lpstr>
      <vt:lpstr>การแก้ไขข้อมูลจากการทำธุรกรรม</vt:lpstr>
      <vt:lpstr>การออกแบบหน้าจอและการควบคุมการป้อนข้อมูล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การออกแบบยูสเซอร์อินเตอร์เฟซ (User Interface Design)</vt:lpstr>
      <vt:lpstr>หลักการเบื้องต้นของการออกแบบโดยคำนึงถึงผู้ใช้</vt:lpstr>
      <vt:lpstr>คำแนะนำเกี่ยวกับการออกแบบยูสเซอร์อินเตอร์เฟซที่ดี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ชนิดของยูสเซอร์อินเตอร์เฟซ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กฎ 8 ข้อสำหรับการออกแบบอินเตอร์เฟซ</vt:lpstr>
      <vt:lpstr>งานนำเสนอ PowerPoint</vt:lpstr>
      <vt:lpstr>งานนำเสนอ PowerPoint</vt:lpstr>
      <vt:lpstr>ตัวอย่างยูสเซอร์อินเตอร์เฟซของระบบศูนย์บริการรถเช่า</vt:lpstr>
      <vt:lpstr>Pull-Down Menu ของระบบศูนย์บริการรถเช่า</vt:lpstr>
      <vt:lpstr>ตัวอย่างการโต้ตอบระหว่างผู้ใช้กับระบบ เพื่อบันทึกรายการเช่ารถ</vt:lpstr>
      <vt:lpstr>อินเตอร์เฟซการจองรถที่นำเสนออยู่บนเว็บไซต์ของระบบศูนย์บริการรถเช่า</vt:lpstr>
      <vt:lpstr>การจัดทำต้นแบบ (Prototyping)</vt:lpstr>
      <vt:lpstr>การจัดทำต้นแบบ มีอยู่ 2 ประเภทด้วยกัน สามารถเลือกทำได้ตามความเหมาะสม</vt:lpstr>
      <vt:lpstr>กลยุทธ์การจัดทำต้นแบบ</vt:lpstr>
      <vt:lpstr>การออกแบบโปรแกรม (Program Design)</vt:lpstr>
      <vt:lpstr>ผังโครงสร้าง (Structure Charts)</vt:lpstr>
      <vt:lpstr>สัญลักษณ์พื้นฐานที่ใช้งานในผังงานโครงสร้าง</vt:lpstr>
      <vt:lpstr>ตัวอย่างผังงานโครงสร้างของการคำนวณค่าแรง</vt:lpstr>
      <vt:lpstr>ตัวอย่างซูโดโค้ดโมดูลคำนวณค่าแรง</vt:lpstr>
      <vt:lpstr>ผังโครงสร้างโปรแกรมเช่ารถ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Bert Bert</dc:creator>
  <cp:lastModifiedBy>admin</cp:lastModifiedBy>
  <cp:revision>403</cp:revision>
  <dcterms:created xsi:type="dcterms:W3CDTF">2021-10-19T07:54:09Z</dcterms:created>
  <dcterms:modified xsi:type="dcterms:W3CDTF">2023-01-30T15:59:54Z</dcterms:modified>
</cp:coreProperties>
</file>