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2" r:id="rId5"/>
    <p:sldId id="259" r:id="rId6"/>
    <p:sldId id="281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67" r:id="rId19"/>
    <p:sldId id="268" r:id="rId20"/>
    <p:sldId id="294" r:id="rId21"/>
    <p:sldId id="297" r:id="rId22"/>
    <p:sldId id="319" r:id="rId23"/>
    <p:sldId id="298" r:id="rId24"/>
    <p:sldId id="299" r:id="rId25"/>
    <p:sldId id="300" r:id="rId26"/>
    <p:sldId id="301" r:id="rId27"/>
    <p:sldId id="302" r:id="rId28"/>
    <p:sldId id="269" r:id="rId29"/>
    <p:sldId id="270" r:id="rId30"/>
    <p:sldId id="271" r:id="rId31"/>
    <p:sldId id="303" r:id="rId32"/>
    <p:sldId id="304" r:id="rId33"/>
    <p:sldId id="305" r:id="rId34"/>
    <p:sldId id="306" r:id="rId35"/>
    <p:sldId id="273" r:id="rId36"/>
    <p:sldId id="274" r:id="rId37"/>
    <p:sldId id="275" r:id="rId38"/>
    <p:sldId id="307" r:id="rId39"/>
    <p:sldId id="308" r:id="rId40"/>
    <p:sldId id="309" r:id="rId41"/>
    <p:sldId id="276" r:id="rId42"/>
    <p:sldId id="318" r:id="rId43"/>
    <p:sldId id="277" r:id="rId44"/>
    <p:sldId id="310" r:id="rId45"/>
    <p:sldId id="278" r:id="rId46"/>
    <p:sldId id="311" r:id="rId47"/>
    <p:sldId id="312" r:id="rId48"/>
    <p:sldId id="279" r:id="rId49"/>
    <p:sldId id="313" r:id="rId50"/>
    <p:sldId id="315" r:id="rId51"/>
    <p:sldId id="316" r:id="rId52"/>
    <p:sldId id="317" r:id="rId5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1B79"/>
    <a:srgbClr val="468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17/01/66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17/01/66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17/01/66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17/01/66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17/01/66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17/01/66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17/01/66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17/01/66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17/01/66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17/01/66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17/01/66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5F293D-20BF-487A-BFA7-792ABC73B8A5}" type="datetimeFigureOut">
              <a:rPr lang="th-TH" smtClean="0"/>
              <a:t>17/01/66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/>
          <a:p>
            <a:pPr algn="ctr"/>
            <a:r>
              <a:rPr lang="th-TH" sz="6000" b="1" dirty="0" smtClean="0">
                <a:solidFill>
                  <a:srgbClr val="002060"/>
                </a:solidFill>
              </a:rPr>
              <a:t>บทที่ 7</a:t>
            </a:r>
            <a:endParaRPr lang="th-TH" b="1" dirty="0">
              <a:solidFill>
                <a:srgbClr val="002060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3573016"/>
            <a:ext cx="8748464" cy="1752600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 smtClean="0">
                <a:solidFill>
                  <a:srgbClr val="0070C0"/>
                </a:solidFill>
                <a:cs typeface="+mj-cs"/>
              </a:rPr>
              <a:t>การออกแบบระบบ ตอนที่ 1</a:t>
            </a:r>
          </a:p>
          <a:p>
            <a:pPr algn="ctr"/>
            <a:r>
              <a:rPr lang="en-US" sz="3600" b="1" dirty="0" smtClean="0">
                <a:solidFill>
                  <a:srgbClr val="0070C0"/>
                </a:solidFill>
                <a:cs typeface="+mj-cs"/>
              </a:rPr>
              <a:t>(System Design : Part I)</a:t>
            </a:r>
            <a:endParaRPr lang="th-TH" sz="4400" b="1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404664"/>
            <a:ext cx="6192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ระยะที่ 3 การออกแบบ</a:t>
            </a:r>
            <a:r>
              <a:rPr lang="en-US" sz="3200" b="1" dirty="0"/>
              <a:t> </a:t>
            </a:r>
            <a:r>
              <a:rPr lang="en-US" sz="2400" b="1" dirty="0" smtClean="0"/>
              <a:t>(Design Phase)</a:t>
            </a:r>
            <a:endParaRPr lang="th-TH" sz="2400" b="1" dirty="0"/>
          </a:p>
        </p:txBody>
      </p:sp>
    </p:spTree>
    <p:extLst>
      <p:ext uri="{BB962C8B-B14F-4D97-AF65-F5344CB8AC3E}">
        <p14:creationId xmlns:p14="http://schemas.microsoft.com/office/powerpoint/2010/main" val="425701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766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0070C0"/>
                </a:solidFill>
                <a:cs typeface="+mj-cs"/>
              </a:rPr>
              <a:t>3.การใช้ซอฟต์แวร์ระบบ </a:t>
            </a:r>
            <a:r>
              <a:rPr lang="en-US" b="1" dirty="0" smtClean="0">
                <a:solidFill>
                  <a:srgbClr val="0070C0"/>
                </a:solidFill>
                <a:cs typeface="+mj-cs"/>
              </a:rPr>
              <a:t>ERP</a:t>
            </a:r>
            <a:endParaRPr lang="en-US" sz="3200" b="1" dirty="0" smtClean="0">
              <a:cs typeface="+mj-cs"/>
            </a:endParaRPr>
          </a:p>
          <a:p>
            <a:pPr marL="0" indent="0">
              <a:buNone/>
            </a:pPr>
            <a:r>
              <a:rPr lang="th-TH" sz="3200" b="1" dirty="0" smtClean="0">
                <a:solidFill>
                  <a:srgbClr val="BF1B79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ระบบ </a:t>
            </a:r>
            <a:r>
              <a:rPr lang="en-US" b="1" dirty="0" smtClean="0">
                <a:solidFill>
                  <a:schemeClr val="tx1"/>
                </a:solidFill>
                <a:cs typeface="+mj-cs"/>
              </a:rPr>
              <a:t>ERP</a:t>
            </a:r>
            <a:r>
              <a:rPr lang="en-US" sz="3200" b="1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เป็นการบูร</a:t>
            </a:r>
            <a:r>
              <a:rPr lang="th-TH" sz="3200" b="1" dirty="0" err="1" smtClean="0">
                <a:solidFill>
                  <a:schemeClr val="tx1"/>
                </a:solidFill>
                <a:cs typeface="+mj-cs"/>
              </a:rPr>
              <a:t>ณา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การชุดซอฟต์แวร์ที่นำมาใช้เพื่อสนับสนุนกระบวนการทางธุรกิจขององค์กร ด้วยการรวมงานหลักต่างๆ ที่เกี่ยวข้องกับการปฏิบัติงานทางธุรกิจในทุกส่วนขององค์กรเข้าด้วยกัน เช่น ระบบการผลิต ระบบการขาย ระบบขนส่ง ระบบบัญชี ระบบการเงิน ระบบการตลาดและระบบงานด้านทรัพยากรมนุษย์ ยังสามารถเชื่อมโยงระหว่างองค์กร ไม่ว่าจะเป็นลูกค้า คู่ค้าทางธุรกิจ และผู้ขายปัจจัยการผลิต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BF1B79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rgbClr val="468C58"/>
                </a:solidFill>
                <a:cs typeface="+mj-cs"/>
              </a:rPr>
              <a:t>ข้อดี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BF1B79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1.มีคุณภาพและประสิทธิภาพสูง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2.ช่วยลดต้นทุนโดยเฉพาะองค์กรขนาดใหญ่</a:t>
            </a:r>
            <a:endParaRPr lang="th-TH" sz="3200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180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766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3.ช่วยสนับสนุนการตัดสินใจของผู้บริหาร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4.ทำให้องค์กรมีความ</a:t>
            </a:r>
            <a:r>
              <a:rPr lang="th-TH" sz="3200" b="1" smtClean="0">
                <a:solidFill>
                  <a:schemeClr val="tx1"/>
                </a:solidFill>
                <a:cs typeface="+mj-cs"/>
              </a:rPr>
              <a:t>คล่องตัวสูง 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และมีโครงสร้างที่ยืดหยุ่นและตอบสนองต่อการเปลี่ยนแปลงที่เกิดขึ้นจากปัจจัยด้านสภาพแวดล้อมทั้งภายในและภายนอกองค์กร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C00000"/>
                </a:solidFill>
              </a:rPr>
              <a:t>	ข้อเสีย</a:t>
            </a:r>
            <a:endParaRPr lang="th-TH" sz="32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h-TH" sz="3200" b="1" dirty="0">
                <a:solidFill>
                  <a:srgbClr val="BF1B79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1.มีความซับซ้อนสูง กว่าระบบจะติดตั้งเสร็จอาจใช้เวลา </a:t>
            </a:r>
            <a:br>
              <a:rPr lang="th-TH" sz="3200" b="1" dirty="0" smtClean="0">
                <a:solidFill>
                  <a:schemeClr val="tx1"/>
                </a:solidFill>
              </a:rPr>
            </a:br>
            <a:r>
              <a:rPr lang="th-TH" sz="3200" b="1" dirty="0" smtClean="0">
                <a:solidFill>
                  <a:schemeClr val="tx1"/>
                </a:solidFill>
              </a:rPr>
              <a:t>6-12 เดือน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2.ต้องปรับการทำงานให้เข้ากับการใช้งานระบบ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3.มีราคาสูงมาก โมดูลหนึ่งๆ อาจมีราคานับสิบล้านบาท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4.ภาพรวมจะเสียหาย หากมีบางกระบวนการด้อยประสิทธิภาพ เนื่องจากระบบ </a:t>
            </a:r>
            <a:r>
              <a:rPr lang="en-US" b="1" dirty="0" smtClean="0">
                <a:solidFill>
                  <a:schemeClr val="tx1"/>
                </a:solidFill>
                <a:cs typeface="+mj-cs"/>
              </a:rPr>
              <a:t>ERP</a:t>
            </a:r>
            <a:r>
              <a:rPr lang="en-US" sz="3200" b="1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มีการเชื่อมโยงทั่วทั้งองค์กร</a:t>
            </a:r>
            <a:endParaRPr lang="th-TH" sz="3200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6297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766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5.ต้องพึ่งพาผู้เชี่ยวชาญในการติดตั้งและการทดสอบระบบ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6.ยากต่อการบูร</a:t>
            </a:r>
            <a:r>
              <a:rPr lang="th-TH" sz="3200" b="1" dirty="0" err="1" smtClean="0">
                <a:solidFill>
                  <a:schemeClr val="tx1"/>
                </a:solidFill>
                <a:cs typeface="+mj-cs"/>
              </a:rPr>
              <a:t>ณา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การเข้ากับระบบอื่นๆ โดยเฉพาะการเขื่อมโยงกับระบบที่ไม่ใช่ของผู้ผลิต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7.ความเสี่ยงจากการใช้บริการจากผู้ผลิตรายเดียว ถ้าเกิดผู้ผลิตปิดกิจการ จะไม่ได้รับการสนับสนุนอีกต่อไป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8.ความเสี่ยงจากการใช้งานที่ล้มเหลว แต่ปัจจุบันธุรกิจขนาดใหญ่ มีแนวโน้มมีความสำเร็จมากขึ้น</a:t>
            </a:r>
            <a:endParaRPr lang="th-TH" sz="3200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763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766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0070C0"/>
                </a:solidFill>
                <a:cs typeface="+mj-cs"/>
              </a:rPr>
              <a:t>4.การว่าจ้างหน่วยงานภายนอก </a:t>
            </a:r>
            <a:r>
              <a:rPr lang="en-US" sz="2800" b="1" dirty="0" smtClean="0">
                <a:solidFill>
                  <a:schemeClr val="tx1"/>
                </a:solidFill>
                <a:cs typeface="+mj-cs"/>
              </a:rPr>
              <a:t>(Outsourcing)</a:t>
            </a:r>
            <a:endParaRPr lang="en-US" sz="3200" b="1" dirty="0" smtClean="0">
              <a:solidFill>
                <a:schemeClr val="tx1"/>
              </a:solidFill>
              <a:cs typeface="+mj-cs"/>
            </a:endParaRPr>
          </a:p>
          <a:p>
            <a:pPr marL="0" indent="0">
              <a:buNone/>
            </a:pPr>
            <a:r>
              <a:rPr lang="th-TH" sz="3200" b="1" dirty="0" smtClean="0">
                <a:solidFill>
                  <a:srgbClr val="BF1B79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การ</a:t>
            </a:r>
            <a:r>
              <a:rPr lang="th-TH" sz="3200" b="1" dirty="0" err="1" smtClean="0">
                <a:solidFill>
                  <a:schemeClr val="tx1"/>
                </a:solidFill>
                <a:cs typeface="+mj-cs"/>
              </a:rPr>
              <a:t>เอาต์ซอร์ส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 เป็นการว่าจ้างหน่วยงานภายนอกเข้ามาดูแลและพั</a:t>
            </a:r>
            <a:r>
              <a:rPr lang="th-TH" sz="3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ฒ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นาระบบให้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BF1B79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rgbClr val="468C58"/>
                </a:solidFill>
                <a:cs typeface="+mj-cs"/>
              </a:rPr>
              <a:t>ข้อดี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BF1B79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1.เหมาะสำหรับองค์กรที่ไม่มีความพร้อมด้านการพั</a:t>
            </a:r>
            <a:r>
              <a:rPr lang="th-TH" sz="3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ฒ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นาระบบ หรือองค์กรที่ไม่อยากลงทุนเองเกี่ยวกับทรัพยากร และบุคลากรทางไอที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2.หน่วยงานได้ใช้ระบบงานที่ทันสมัย มีเทคโนโลยีใหม่ๆ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3.มั่นใจได้ว่าจะได้ระบบตามความต้องการ และส่งมอบระบบตรงเวลา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4.สามารถควบคุมค่าใช้จ่ายได้ แล้วแต่เงื่อนไขที่ตกลงกัน</a:t>
            </a:r>
            <a:endParaRPr lang="th-TH" sz="3200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4685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620688"/>
            <a:ext cx="8496944" cy="59766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5.การปรับปรุงระบบให้ทันสมัยตามเทคโนโลยีที่เปลี่ยนแปลงไป สามารถทำได้ง่าย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6.เอกสารเกี่ยวกับระบบงาน มีครบถ้วน เป็นระบบ และมีมาตร</a:t>
            </a:r>
            <a:r>
              <a:rPr lang="th-TH" sz="3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ฐ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าน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C00000"/>
                </a:solidFill>
              </a:rPr>
              <a:t>	ข้อเสีย</a:t>
            </a:r>
            <a:endParaRPr lang="th-TH" sz="32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h-TH" sz="3200" b="1" dirty="0">
                <a:solidFill>
                  <a:srgbClr val="BF1B79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1.บริษัท</a:t>
            </a:r>
            <a:r>
              <a:rPr lang="th-TH" sz="3200" b="1" dirty="0" err="1" smtClean="0">
                <a:solidFill>
                  <a:schemeClr val="tx1"/>
                </a:solidFill>
              </a:rPr>
              <a:t>เอาต์ซอร์สที่</a:t>
            </a:r>
            <a:r>
              <a:rPr lang="th-TH" sz="3200" b="1" dirty="0" smtClean="0">
                <a:solidFill>
                  <a:schemeClr val="tx1"/>
                </a:solidFill>
              </a:rPr>
              <a:t>มีศักยภาพสูงในประเทศไทยยังคงมีน้อย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2.องค์กรสูญเสียความลับ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3.องค์กรจำเป็นต้องพึ่งพาบริษัท</a:t>
            </a:r>
            <a:r>
              <a:rPr lang="th-TH" sz="3200" b="1" dirty="0" err="1" smtClean="0">
                <a:solidFill>
                  <a:schemeClr val="tx1"/>
                </a:solidFill>
              </a:rPr>
              <a:t>เอาต์ซอร์ส</a:t>
            </a:r>
            <a:r>
              <a:rPr lang="th-TH" sz="3200" b="1" dirty="0" smtClean="0">
                <a:solidFill>
                  <a:schemeClr val="tx1"/>
                </a:solidFill>
              </a:rPr>
              <a:t>เพื่อดูแลระบบให้ดี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4.ค่าใช้จ่ายสูง</a:t>
            </a:r>
            <a:endParaRPr lang="th-TH" sz="3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h-TH" sz="3200" b="1" dirty="0" smtClean="0">
              <a:solidFill>
                <a:schemeClr val="tx1"/>
              </a:solidFill>
              <a:cs typeface="+mj-cs"/>
            </a:endParaRP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  <a:cs typeface="+mj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943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766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  <a:cs typeface="+mj-cs"/>
              </a:rPr>
              <a:t>5</a:t>
            </a:r>
            <a:r>
              <a:rPr lang="th-TH" sz="3200" b="1" dirty="0" smtClean="0">
                <a:solidFill>
                  <a:srgbClr val="0070C0"/>
                </a:solidFill>
                <a:cs typeface="+mj-cs"/>
              </a:rPr>
              <a:t>.การใช้เทคโนโลยี</a:t>
            </a:r>
            <a:r>
              <a:rPr lang="th-TH" sz="3200" b="1" dirty="0" err="1" smtClean="0">
                <a:solidFill>
                  <a:srgbClr val="0070C0"/>
                </a:solidFill>
                <a:cs typeface="+mj-cs"/>
              </a:rPr>
              <a:t>คลาวด์คอมพิวติ้ง</a:t>
            </a:r>
            <a:r>
              <a:rPr lang="th-TH" sz="3200" b="1" dirty="0" smtClean="0">
                <a:solidFill>
                  <a:srgbClr val="0070C0"/>
                </a:solidFill>
                <a:cs typeface="+mj-cs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cs typeface="+mj-cs"/>
              </a:rPr>
              <a:t>(Cloud Computing)</a:t>
            </a:r>
            <a:endParaRPr lang="en-US" sz="3200" b="1" dirty="0" smtClean="0">
              <a:solidFill>
                <a:schemeClr val="tx1"/>
              </a:solidFill>
              <a:cs typeface="+mj-cs"/>
            </a:endParaRPr>
          </a:p>
          <a:p>
            <a:pPr marL="0" indent="0">
              <a:buNone/>
            </a:pPr>
            <a:r>
              <a:rPr lang="th-TH" sz="3200" b="1" dirty="0" smtClean="0">
                <a:solidFill>
                  <a:srgbClr val="BF1B79"/>
                </a:solidFill>
                <a:cs typeface="+mj-cs"/>
              </a:rPr>
              <a:t>	</a:t>
            </a:r>
            <a:r>
              <a:rPr lang="th-TH" sz="3200" b="1" dirty="0" err="1" smtClean="0">
                <a:solidFill>
                  <a:schemeClr val="tx1"/>
                </a:solidFill>
                <a:cs typeface="+mj-cs"/>
              </a:rPr>
              <a:t>คลาวด์คอมพิวติ้ง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 หรือการประมวลผลกลุ่มเมฆ เป็นการนำทรัพยากรทางคอมพิวเตอร์ขนาดใหญ่มาบริการให้กับ</a:t>
            </a:r>
            <a:r>
              <a:rPr lang="th-TH" sz="3200" b="1" dirty="0" err="1" smtClean="0">
                <a:solidFill>
                  <a:schemeClr val="tx1"/>
                </a:solidFill>
                <a:cs typeface="+mj-cs"/>
              </a:rPr>
              <a:t>โฮสต์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เพื่อรันโปรแกรมต่างๆ ได้อย่างมีประสิทธิภาพตามความต้องการที่ผู้ใช้เป็นผู้กำหนด เป็นเทคโนโลยีที่พั</a:t>
            </a:r>
            <a:r>
              <a:rPr lang="th-TH" sz="3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ฒ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นาบนพื้น</a:t>
            </a:r>
            <a:r>
              <a:rPr lang="th-TH" sz="3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ฐ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านของเครือข่ายอินเทอร์เน็ต สำหรับลูกค้าที่ใช้บริการ</a:t>
            </a:r>
            <a:r>
              <a:rPr lang="th-TH" sz="3200" b="1" dirty="0" err="1" smtClean="0">
                <a:solidFill>
                  <a:schemeClr val="tx1"/>
                </a:solidFill>
                <a:cs typeface="+mj-cs"/>
              </a:rPr>
              <a:t>คลาวด์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 จะสามารถเข้าถึงศูนย์ข้อมูลหรือเซิร์ฟเวอร์จากระยะไกล และสามารถเชื่อมต่อได้หลากหลายแพลตฟอร์ม เช่น พีซี โน้ตบุ๊ก </a:t>
            </a:r>
            <a:r>
              <a:rPr lang="th-TH" sz="3200" b="1" dirty="0" err="1" smtClean="0">
                <a:solidFill>
                  <a:schemeClr val="tx1"/>
                </a:solidFill>
                <a:cs typeface="+mj-cs"/>
              </a:rPr>
              <a:t>สมาร์ทโฟน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th-TH" sz="3200" b="1" dirty="0" err="1" smtClean="0">
                <a:solidFill>
                  <a:schemeClr val="tx1"/>
                </a:solidFill>
                <a:cs typeface="+mj-cs"/>
              </a:rPr>
              <a:t>แท็บเล็ต</a:t>
            </a:r>
            <a:endParaRPr lang="th-TH" sz="3200" b="1" dirty="0" smtClean="0">
              <a:solidFill>
                <a:schemeClr val="tx1"/>
              </a:solidFill>
              <a:cs typeface="+mj-cs"/>
            </a:endParaRP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ผู้ให้บริการจะเตรียมโปรแกรม</a:t>
            </a:r>
            <a:r>
              <a:rPr lang="th-TH" sz="3200" b="1" smtClean="0">
                <a:solidFill>
                  <a:schemeClr val="tx1"/>
                </a:solidFill>
                <a:cs typeface="+mj-cs"/>
              </a:rPr>
              <a:t>แอปพลิเค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ชันต่างๆ รวมไปถึงการติดตั้ง การบำรุงรักษา และ</a:t>
            </a:r>
            <a:r>
              <a:rPr lang="th-TH" sz="3200" b="1" dirty="0" err="1" smtClean="0">
                <a:solidFill>
                  <a:schemeClr val="tx1"/>
                </a:solidFill>
                <a:cs typeface="+mj-cs"/>
              </a:rPr>
              <a:t>การอัป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เกรดโปรแกรม ผู้ใช้เพียงชำระเงินเพื่อได้สิทธิ์ในการใช้ซอฟต์แวร์ต่อบุคคล ซึ่งปกติมักชำระเป็นรายเดือน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BF1B79"/>
                </a:solidFill>
                <a:cs typeface="+mj-cs"/>
              </a:rPr>
              <a:t>	</a:t>
            </a:r>
            <a:endParaRPr lang="th-TH" sz="3200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9685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766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rgbClr val="BF1B79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rgbClr val="468C58"/>
                </a:solidFill>
                <a:cs typeface="+mj-cs"/>
              </a:rPr>
              <a:t>ข้อดี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BF1B79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1.องค์กรไม่ต้องลงทุนด้านไอทีเอง ไม่ต้องกังวลเกี่ยวกับ</a:t>
            </a:r>
            <a:r>
              <a:rPr lang="th-TH" sz="3200" b="1" dirty="0" err="1" smtClean="0">
                <a:solidFill>
                  <a:schemeClr val="tx1"/>
                </a:solidFill>
                <a:cs typeface="+mj-cs"/>
              </a:rPr>
              <a:t>การอัป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เกรดซอฟต์แวร์ใหม่ๆ รวมถึงการบำรุงรักษาระบบ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2.สามารถเชื่อมต่อเข้าถึงระบบได้ตลอดเวลา ขอเพียงสามารถเชื่อมต่ออินเทอร์เน็ตได้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3.วัดปริมาณการใช้งานได้ ใครใช้มากก็จ่ายมาก ใครใช้น้อยก็จ่ายน้อย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	4.</a:t>
            </a:r>
            <a:r>
              <a:rPr lang="th-TH" sz="3200" b="1" dirty="0">
                <a:solidFill>
                  <a:schemeClr val="tx1"/>
                </a:solidFill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</a:rPr>
              <a:t>สามารถเข้าถึงระบบได้</a:t>
            </a:r>
            <a:r>
              <a:rPr lang="th-TH" sz="3200" b="1" dirty="0">
                <a:solidFill>
                  <a:schemeClr val="tx1"/>
                </a:solidFill>
              </a:rPr>
              <a:t>หลากหลายแพลตฟอร์ม เช่น พีซี โน้ตบุ๊ก </a:t>
            </a:r>
            <a:r>
              <a:rPr lang="th-TH" sz="3200" b="1" dirty="0" err="1">
                <a:solidFill>
                  <a:schemeClr val="tx1"/>
                </a:solidFill>
              </a:rPr>
              <a:t>สมาร์ทโฟน</a:t>
            </a:r>
            <a:r>
              <a:rPr lang="th-TH" sz="3200" b="1" dirty="0">
                <a:solidFill>
                  <a:schemeClr val="tx1"/>
                </a:solidFill>
              </a:rPr>
              <a:t> </a:t>
            </a:r>
            <a:r>
              <a:rPr lang="th-TH" sz="3200" b="1" dirty="0" err="1">
                <a:solidFill>
                  <a:schemeClr val="tx1"/>
                </a:solidFill>
              </a:rPr>
              <a:t>แท็บ</a:t>
            </a:r>
            <a:r>
              <a:rPr lang="th-TH" sz="3200" b="1" dirty="0" err="1" smtClean="0">
                <a:solidFill>
                  <a:schemeClr val="tx1"/>
                </a:solidFill>
              </a:rPr>
              <a:t>เล็ต</a:t>
            </a:r>
            <a:endParaRPr lang="th-TH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endParaRPr lang="th-TH" sz="3200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0319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620688"/>
            <a:ext cx="8291264" cy="59766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rgbClr val="BF1B79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rgbClr val="C00000"/>
                </a:solidFill>
                <a:cs typeface="+mj-cs"/>
              </a:rPr>
              <a:t>ข้อเสีย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BF1B79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1.โดยพื้น</a:t>
            </a:r>
            <a:r>
              <a:rPr lang="th-TH" sz="3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ฐ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านของเทคโนโลยี</a:t>
            </a:r>
            <a:r>
              <a:rPr lang="th-TH" sz="3200" b="1" dirty="0" err="1" smtClean="0">
                <a:solidFill>
                  <a:schemeClr val="tx1"/>
                </a:solidFill>
                <a:cs typeface="+mj-cs"/>
              </a:rPr>
              <a:t>คลาวด์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 เราจะไม่รู้เลยว่า ข้อมูลขององค์กรถูกจัดเก็บไว้ที่</a:t>
            </a:r>
            <a:r>
              <a:rPr lang="th-TH" sz="3200" b="1" dirty="0" err="1" smtClean="0">
                <a:solidFill>
                  <a:schemeClr val="tx1"/>
                </a:solidFill>
                <a:cs typeface="+mj-cs"/>
              </a:rPr>
              <a:t>โฮสต์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ใด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2.ความไม่ชัดเจนในเรื่องการรักษาความปลอดภัยของข้อมูลที่ส่งผ่านไปยังเครือข่ายต่างๆ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3.หากเครือข่ายอินเทอร์เน็ตล่ม จะไม่สามารถเข้าถึงระบบได้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	4.</a:t>
            </a:r>
            <a:r>
              <a:rPr lang="th-TH" sz="3200" b="1" dirty="0" smtClean="0">
                <a:solidFill>
                  <a:schemeClr val="tx1"/>
                </a:solidFill>
              </a:rPr>
              <a:t>ระบบงานที่เปิดให้บริการยังคงมีให้เลือกน้อย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5.หลายๆ องค์กรยังคงมองเทคโนโลยีนี้เป็นเรื่องใหม่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endParaRPr lang="th-TH" sz="3200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8282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800" b="1" dirty="0" smtClean="0"/>
              <a:t>แนวทางการคัดเลือกผู้ขายที่มีศักยภาพ</a:t>
            </a:r>
            <a:endParaRPr lang="th-TH" sz="48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1196752"/>
            <a:ext cx="8507288" cy="54726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3200" b="1" dirty="0" smtClean="0"/>
              <a:t>	ทีมงานสามารถใช้วิธีต่างๆ หลายวิธีด้วยกัน ในการรวบรวมข้อมูลเพิ่มเติมเพื่อพิจารณาผู้ขาย </a:t>
            </a:r>
            <a:r>
              <a:rPr lang="th-TH" sz="3200" b="1" dirty="0" smtClean="0">
                <a:solidFill>
                  <a:srgbClr val="002060"/>
                </a:solidFill>
              </a:rPr>
              <a:t>โดยหนึ่งในเครื่องมือที่มีประโยชน์คือเอกสาร </a:t>
            </a:r>
            <a:r>
              <a:rPr lang="en-US" b="1" dirty="0" smtClean="0">
                <a:solidFill>
                  <a:srgbClr val="002060"/>
                </a:solidFill>
              </a:rPr>
              <a:t>Request for Proposal (RFP</a:t>
            </a:r>
            <a:r>
              <a:rPr lang="en-US" sz="3200" b="1" dirty="0" smtClean="0">
                <a:solidFill>
                  <a:srgbClr val="002060"/>
                </a:solidFill>
              </a:rPr>
              <a:t>) </a:t>
            </a:r>
            <a:r>
              <a:rPr lang="th-TH" sz="3200" b="1" dirty="0" smtClean="0">
                <a:solidFill>
                  <a:srgbClr val="002060"/>
                </a:solidFill>
              </a:rPr>
              <a:t>ซึ่งเป็นการร่างข้อเสนออย่างเป็นทางการ </a:t>
            </a:r>
            <a:r>
              <a:rPr lang="th-TH" sz="3200" b="1" dirty="0" smtClean="0"/>
              <a:t>โดยภายในจะแสดงข้อมูลและความต้องการของทีมงาน และแจกจ่ายไปถึงผู้ขาย หรือผู้ให้บริการรายต่างๆ</a:t>
            </a:r>
          </a:p>
          <a:p>
            <a:pPr marL="0" indent="0">
              <a:buNone/>
            </a:pPr>
            <a:r>
              <a:rPr lang="th-TH" sz="3200" b="1" dirty="0"/>
              <a:t>	</a:t>
            </a:r>
            <a:r>
              <a:rPr lang="th-TH" sz="3200" b="1" dirty="0" smtClean="0"/>
              <a:t>ภายในเอกสาร </a:t>
            </a:r>
            <a:r>
              <a:rPr lang="en-US" b="1" dirty="0" smtClean="0"/>
              <a:t>RFP</a:t>
            </a:r>
            <a:r>
              <a:rPr lang="en-US" sz="3200" b="1" dirty="0" smtClean="0"/>
              <a:t> </a:t>
            </a:r>
            <a:r>
              <a:rPr lang="th-TH" sz="3200" b="1" dirty="0" smtClean="0"/>
              <a:t>ควรมีรายละเอียดต่างๆ เช่น รายละเอียดเกี่ยวกับความต้องการ ความต้องการทางด้านเทคนิค เกณฑ์การประเมิน วิธีปฏิบัติ และตารางเวลา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องค์กรใน</a:t>
            </a:r>
            <a:r>
              <a:rPr lang="th-TH" sz="3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ฐ</a:t>
            </a:r>
            <a:r>
              <a:rPr lang="th-TH" sz="3200" b="1" dirty="0" smtClean="0">
                <a:solidFill>
                  <a:schemeClr val="tx1"/>
                </a:solidFill>
              </a:rPr>
              <a:t>านะผู้ซื้อจะระบุรายการอุปกรณ์ที่ตนต้องการจากนั้นจะให้ผู้ขายทำใบเสนอราคาพร้อมเงื่อนไขและงานบริการมาให้เพื่อพิจารณาเลือกซื้อต่อไป</a:t>
            </a:r>
            <a:endParaRPr lang="th-TH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9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800" b="1" dirty="0" smtClean="0"/>
              <a:t>การออกแบบสถาปัตยกรรมระบบ</a:t>
            </a:r>
            <a:br>
              <a:rPr lang="th-TH" sz="4800" b="1" dirty="0" smtClean="0"/>
            </a:br>
            <a:r>
              <a:rPr lang="en-US" sz="3200" b="1" dirty="0" smtClean="0"/>
              <a:t>(Architecture Design)</a:t>
            </a:r>
            <a:endParaRPr lang="th-TH" sz="48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642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/>
              <a:t>	การออกแบบสถาปัตยกรรมระบบ จะอธิบายถึงสภาพแวดล้อมทางเทคนิคของระบบใหม่ โดยจะประกอบไปด้วยการวางแผนด้านฮาร์ดแวร์ ซอฟต์แวร์</a:t>
            </a:r>
            <a:r>
              <a:rPr lang="th-TH" sz="3200" b="1" dirty="0"/>
              <a:t> </a:t>
            </a:r>
            <a:r>
              <a:rPr lang="th-TH" sz="3200" b="1" dirty="0" smtClean="0"/>
              <a:t>ระบบสื่อสาร และระบบความปลอดภัยเพื่อสนับสนุนระบบใหม่ ในปัจจุบันระบบสารสนเทศส่วนใหญ่ล้วนพั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ฒ</a:t>
            </a:r>
            <a:r>
              <a:rPr lang="th-TH" sz="3200" b="1" dirty="0" smtClean="0"/>
              <a:t>นาขึ้นมาเพื่อใช้งานบนระบบเครือข่ายทั้งสิ้น ในที่นี้จะขอกล่าวถึงการออกแบบสถาปัตยกรรมเครือข่ายใน 2 รูปแบบด้วยกัน คือ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</a:rPr>
              <a:t>	</a:t>
            </a:r>
            <a:r>
              <a:rPr lang="th-TH" sz="3200" b="1" dirty="0" smtClean="0">
                <a:solidFill>
                  <a:srgbClr val="0070C0"/>
                </a:solidFill>
              </a:rPr>
              <a:t>1.สถาปัตยกรรมเครือข่ายแบบเซิร์ฟเวอร์เบส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</a:rPr>
              <a:t>	</a:t>
            </a:r>
            <a:r>
              <a:rPr lang="th-TH" sz="3200" b="1" dirty="0" smtClean="0">
                <a:solidFill>
                  <a:srgbClr val="0070C0"/>
                </a:solidFill>
              </a:rPr>
              <a:t>2.สถาปัตยกรรมเครือข่ายแบบไคลเอนต์/เซิร์ฟเวอร์</a:t>
            </a:r>
            <a:endParaRPr lang="th-TH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5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 smtClean="0"/>
              <a:t>กิจกรรมในระยะการออกแบบ</a:t>
            </a:r>
            <a:endParaRPr lang="th-TH" sz="28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>
                <a:cs typeface="+mj-cs"/>
              </a:rPr>
              <a:t>	วัตถุประสงค์หลักของระยะการวิเคราะห์คือ ต้องการรู้ให้ได้ว่า อะไรคือความต้องการทางธุรกิจที่แท้จริง ในขณะที่</a:t>
            </a:r>
            <a:r>
              <a:rPr lang="th-TH" sz="3200" b="1" dirty="0" smtClean="0">
                <a:solidFill>
                  <a:srgbClr val="002060"/>
                </a:solidFill>
                <a:cs typeface="+mj-cs"/>
              </a:rPr>
              <a:t>วัตถุประสงค์ของระยะการออกแบบคือ เป็นการตัดสินใจว่าจะสร้างระบบเหล่านั้นขึ้นมาได้อย่างไร เพื่อนำมาใช้แก้ปัญหาในทางธุรกิจให้ได้เชิงรูปธรรม</a:t>
            </a:r>
          </a:p>
          <a:p>
            <a:pPr marL="0" indent="0">
              <a:buNone/>
            </a:pPr>
            <a:r>
              <a:rPr lang="th-TH" sz="3200" b="1" dirty="0">
                <a:cs typeface="+mj-cs"/>
              </a:rPr>
              <a:t>	</a:t>
            </a:r>
            <a:r>
              <a:rPr lang="th-TH" sz="3200" b="1" dirty="0" smtClean="0">
                <a:cs typeface="+mj-cs"/>
              </a:rPr>
              <a:t>การออกแบบระบบ เป็นการกำหนดสถาปัตยกรรมของระบบโดยรวม ซึ่งประกอบด้วยชุดองค์ประกอบต่างๆ เพื่ออำนวยความสะดวกต่องานประมวลผลทางกายภาพ ไม่ว่าจะเป็นฮาร์ดแวร์ ซอฟต์แวร์ บุคลากร และระบบการสื่อสาร ระยะนี้จะมีการพิจารณารายละเอียดเกี่ยวกับเทคโนโลยีที่นำมาใช้ในการสร้างระบบ</a:t>
            </a:r>
            <a:endParaRPr lang="th-TH" sz="32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2339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56984" cy="879376"/>
          </a:xfrm>
        </p:spPr>
        <p:txBody>
          <a:bodyPr>
            <a:noAutofit/>
          </a:bodyPr>
          <a:lstStyle/>
          <a:p>
            <a:r>
              <a:rPr lang="th-TH" sz="3600" b="1" dirty="0" smtClean="0">
                <a:solidFill>
                  <a:srgbClr val="0070C0"/>
                </a:solidFill>
              </a:rPr>
              <a:t>สถาปัตยกรรมแบบเซิร์ฟเวอร์เบส</a:t>
            </a:r>
            <a:r>
              <a:rPr lang="th-TH" sz="32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(Server-Based Architectures)</a:t>
            </a:r>
            <a:endParaRPr lang="th-TH" sz="2400" b="1" dirty="0">
              <a:solidFill>
                <a:srgbClr val="0070C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 smtClean="0"/>
              <a:t>	</a:t>
            </a:r>
            <a:r>
              <a:rPr lang="th-TH" sz="3200" b="1" dirty="0" smtClean="0"/>
              <a:t>สถาปัตยกรรมแบบเซิร์ฟเวอร์เบส ภาระงานบริการต่างๆ จะรวมอยู่ที่เซิร์ฟเวอร์ทั้งหมด เป็นเครือข่ายแบบรวมศูนย์</a:t>
            </a:r>
          </a:p>
          <a:p>
            <a:pPr marL="0" indent="0">
              <a:buNone/>
            </a:pPr>
            <a:endParaRPr lang="th-TH" sz="3200" b="1" dirty="0"/>
          </a:p>
          <a:p>
            <a:pPr marL="0" indent="0">
              <a:buNone/>
            </a:pPr>
            <a:endParaRPr lang="th-TH" sz="3200" b="1" dirty="0" smtClean="0"/>
          </a:p>
          <a:p>
            <a:pPr marL="0" indent="0">
              <a:buNone/>
            </a:pPr>
            <a:endParaRPr lang="th-TH" sz="3200" b="1" dirty="0" smtClean="0"/>
          </a:p>
          <a:p>
            <a:pPr marL="0" indent="0">
              <a:buNone/>
            </a:pPr>
            <a:endParaRPr lang="th-TH" sz="3200" b="1" dirty="0" smtClean="0"/>
          </a:p>
          <a:p>
            <a:pPr marL="0" indent="0">
              <a:buNone/>
            </a:pPr>
            <a:endParaRPr lang="th-TH" sz="3200" b="1" dirty="0" smtClean="0"/>
          </a:p>
          <a:p>
            <a:pPr marL="0" indent="0" algn="ctr">
              <a:buNone/>
            </a:pPr>
            <a:r>
              <a:rPr lang="th-TH" sz="3000" b="1" dirty="0" smtClean="0">
                <a:solidFill>
                  <a:srgbClr val="7030A0"/>
                </a:solidFill>
              </a:rPr>
              <a:t>สถาปัตยกรรมเครือข่ายแบบ </a:t>
            </a:r>
            <a:r>
              <a:rPr lang="en-US" sz="2200" b="1" dirty="0" smtClean="0">
                <a:solidFill>
                  <a:srgbClr val="7030A0"/>
                </a:solidFill>
              </a:rPr>
              <a:t>Server-Based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	</a:t>
            </a:r>
            <a:r>
              <a:rPr lang="th-TH" sz="3200" b="1" dirty="0" err="1" smtClean="0"/>
              <a:t>สถาปัยกรรม</a:t>
            </a:r>
            <a:r>
              <a:rPr lang="th-TH" sz="3200" b="1" dirty="0" smtClean="0"/>
              <a:t>แบบเซิร์ฟเวอร์เบส หรือเมนเฟรม ยังคงมีใช้กันอยู่มากโดยเฉพาะการประมวลผลแบบ</a:t>
            </a:r>
            <a:r>
              <a:rPr lang="th-TH" sz="3200" b="1" dirty="0" err="1" smtClean="0"/>
              <a:t>แบตช์</a:t>
            </a:r>
            <a:r>
              <a:rPr lang="th-TH" sz="3200" b="1" dirty="0" smtClean="0"/>
              <a:t> </a:t>
            </a:r>
            <a:r>
              <a:rPr lang="en-US" b="1" dirty="0" smtClean="0"/>
              <a:t>(</a:t>
            </a:r>
            <a:r>
              <a:rPr lang="en-US" sz="2200" b="1" dirty="0" smtClean="0"/>
              <a:t>Batch Processing</a:t>
            </a:r>
            <a:r>
              <a:rPr lang="en-US" sz="3000" b="1" dirty="0" smtClean="0"/>
              <a:t>) </a:t>
            </a:r>
            <a:r>
              <a:rPr lang="th-TH" sz="3200" b="1" dirty="0" smtClean="0"/>
              <a:t>โดยเฉพาะงานธนาคาร</a:t>
            </a:r>
            <a:endParaRPr lang="th-TH" sz="3200" b="1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127057"/>
            <a:ext cx="3870121" cy="23820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45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928992" cy="879376"/>
          </a:xfrm>
        </p:spPr>
        <p:txBody>
          <a:bodyPr>
            <a:noAutofit/>
          </a:bodyPr>
          <a:lstStyle/>
          <a:p>
            <a:r>
              <a:rPr lang="th-TH" sz="3600" b="1" dirty="0" smtClean="0">
                <a:solidFill>
                  <a:srgbClr val="0070C0"/>
                </a:solidFill>
              </a:rPr>
              <a:t>สถาปัตยกรรมแบบไคลเอนต์เซิร์ฟเวอร์</a:t>
            </a:r>
            <a:r>
              <a:rPr lang="en-US" sz="2400" b="1" dirty="0" smtClean="0">
                <a:solidFill>
                  <a:srgbClr val="0070C0"/>
                </a:solidFill>
              </a:rPr>
              <a:t>(Client-Server Architectures)</a:t>
            </a:r>
            <a:endParaRPr lang="th-TH" sz="2400" b="1" dirty="0">
              <a:solidFill>
                <a:srgbClr val="0070C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 smtClean="0"/>
              <a:t>	</a:t>
            </a:r>
            <a:r>
              <a:rPr lang="th-TH" sz="3200" b="1" dirty="0" smtClean="0"/>
              <a:t>สถาปัตยกรรมแบบไคลเอนต์เซิร์ฟเวอร์ซึ่งเป็นที่นิยมมากในปัจจุบัน ภาระงานบริการต่างๆ จะกระจายอยู่ทั้งฝั่ง</a:t>
            </a:r>
            <a:r>
              <a:rPr lang="th-TH" sz="3200" b="1" dirty="0" err="1" smtClean="0"/>
              <a:t>เครือง</a:t>
            </a:r>
            <a:r>
              <a:rPr lang="th-TH" sz="3200" b="1" dirty="0" smtClean="0"/>
              <a:t>ไคลเอนต์และเซิร์ฟเวอร์ ฝั่งละ</a:t>
            </a:r>
            <a:r>
              <a:rPr lang="th-TH" sz="3200" b="1" smtClean="0"/>
              <a:t>เท่าๆ กัน แต่</a:t>
            </a:r>
            <a:r>
              <a:rPr lang="th-TH" sz="3200" b="1" dirty="0" smtClean="0"/>
              <a:t>ส่วนใหญ่ฝั่งเครื่องไคลเอนต์จะรับผิดชอบงาน </a:t>
            </a:r>
            <a:r>
              <a:rPr lang="en-US" sz="2200" b="1" dirty="0" smtClean="0"/>
              <a:t>Presentation Logic </a:t>
            </a:r>
            <a:r>
              <a:rPr lang="th-TH" sz="3200" b="1" dirty="0" smtClean="0"/>
              <a:t>ส่วยฝั่งเซิร์ฟเวอร์จะรับผิดชอบงาน </a:t>
            </a:r>
            <a:r>
              <a:rPr lang="en-US" sz="2200" b="1" dirty="0" smtClean="0"/>
              <a:t>Application Logic, Data Access Logic </a:t>
            </a:r>
            <a:r>
              <a:rPr lang="th-TH" sz="3200" b="1" dirty="0" smtClean="0"/>
              <a:t>และ </a:t>
            </a:r>
            <a:r>
              <a:rPr lang="en-US" sz="2200" b="1" dirty="0" smtClean="0"/>
              <a:t>Data Storage</a:t>
            </a:r>
            <a:endParaRPr lang="th-TH" sz="2200" b="1" dirty="0" smtClean="0"/>
          </a:p>
          <a:p>
            <a:pPr marL="0" indent="0">
              <a:buNone/>
            </a:pPr>
            <a:endParaRPr lang="th-TH" sz="3200" b="1" dirty="0"/>
          </a:p>
          <a:p>
            <a:pPr marL="0" indent="0">
              <a:buNone/>
            </a:pPr>
            <a:endParaRPr lang="th-TH" sz="3200" b="1" dirty="0" smtClean="0"/>
          </a:p>
          <a:p>
            <a:pPr marL="0" indent="0">
              <a:buNone/>
            </a:pPr>
            <a:endParaRPr lang="th-TH" sz="3200" b="1" dirty="0" smtClean="0"/>
          </a:p>
          <a:p>
            <a:pPr marL="0" indent="0">
              <a:buNone/>
            </a:pPr>
            <a:endParaRPr lang="th-TH" sz="3200" b="1" dirty="0" smtClean="0"/>
          </a:p>
          <a:p>
            <a:pPr marL="0" indent="0">
              <a:buNone/>
            </a:pPr>
            <a:endParaRPr lang="th-TH" sz="3200" b="1" dirty="0" smtClean="0"/>
          </a:p>
          <a:p>
            <a:pPr marL="0" indent="0">
              <a:buNone/>
            </a:pPr>
            <a:endParaRPr lang="th-TH" sz="3200" b="1" dirty="0" smtClean="0"/>
          </a:p>
          <a:p>
            <a:pPr marL="0" indent="0" algn="ctr">
              <a:buNone/>
            </a:pPr>
            <a:r>
              <a:rPr lang="th-TH" sz="3200" b="1" dirty="0" smtClean="0">
                <a:solidFill>
                  <a:srgbClr val="7030A0"/>
                </a:solidFill>
              </a:rPr>
              <a:t>สถาปัตยกรรมเครือข่ายแบบ </a:t>
            </a:r>
            <a:r>
              <a:rPr lang="en-US" b="1" dirty="0" smtClean="0">
                <a:solidFill>
                  <a:srgbClr val="7030A0"/>
                </a:solidFill>
              </a:rPr>
              <a:t>Client-Server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	</a:t>
            </a:r>
            <a:endParaRPr lang="th-TH" sz="3000" b="1" dirty="0">
              <a:solidFill>
                <a:srgbClr val="468C58"/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12976"/>
            <a:ext cx="6602860" cy="2520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202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63367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 smtClean="0"/>
              <a:t>	</a:t>
            </a:r>
            <a:r>
              <a:rPr lang="th-TH" sz="2800" b="1" dirty="0" smtClean="0">
                <a:solidFill>
                  <a:srgbClr val="7030A0"/>
                </a:solidFill>
              </a:rPr>
              <a:t>เทคโนโลยี</a:t>
            </a:r>
            <a:r>
              <a:rPr lang="th-TH" sz="2800" b="1" dirty="0">
                <a:solidFill>
                  <a:srgbClr val="7030A0"/>
                </a:solidFill>
              </a:rPr>
              <a:t>แบบไคลเอนต์เซิร์ฟเวอร์ซึ่งเป็นแบบ</a:t>
            </a:r>
            <a:r>
              <a:rPr lang="th-TH" sz="2800" b="1" dirty="0" smtClean="0">
                <a:solidFill>
                  <a:srgbClr val="7030A0"/>
                </a:solidFill>
              </a:rPr>
              <a:t>กระจาย</a:t>
            </a:r>
            <a:r>
              <a:rPr lang="th-TH" sz="2800" b="1" dirty="0" smtClean="0"/>
              <a:t>นั้น ได้รับความนิยมในปัจจุบัน จะมีการแบ่งงานกันทำระหว่างเซิร์ฟเวอร์กับเครื่องลูกข่าย งานบริการทาง</a:t>
            </a:r>
            <a:r>
              <a:rPr lang="th-TH" sz="2800" b="1" dirty="0" err="1" smtClean="0"/>
              <a:t>แอปพลิเค</a:t>
            </a:r>
            <a:r>
              <a:rPr lang="th-TH" sz="2800" b="1" dirty="0" smtClean="0"/>
              <a:t>ชันจึงถูกแบ่งออกเป็นส่วนสำคัญๆ อยู่ 4 ส่วนด้วยกัน คือ</a:t>
            </a:r>
          </a:p>
          <a:p>
            <a:pPr marL="0" indent="0">
              <a:buNone/>
            </a:pPr>
            <a:r>
              <a:rPr lang="th-TH" sz="2800" b="1" dirty="0" smtClean="0">
                <a:solidFill>
                  <a:srgbClr val="468C58"/>
                </a:solidFill>
              </a:rPr>
              <a:t>1.</a:t>
            </a:r>
            <a:r>
              <a:rPr lang="en-US" sz="2000" b="1" dirty="0" smtClean="0">
                <a:solidFill>
                  <a:srgbClr val="468C58"/>
                </a:solidFill>
              </a:rPr>
              <a:t>Presentation Logic </a:t>
            </a:r>
            <a:r>
              <a:rPr lang="th-TH" sz="2800" b="1" dirty="0" smtClean="0"/>
              <a:t>เป็นส่วนที่เกี่ยวข้องกับวิธีการติดต่อหรือโต้ตอบระหว่างผู้ใช้กับระบบ เช่น การรับจากผู้ใช้ผ่านแป้นพิมพ์ แล้วนำมาแสดงผลทางจอภาพ (นำผลลัพธ์ที่ได้จากการประมวลผลของ </a:t>
            </a:r>
            <a:r>
              <a:rPr lang="en-US" sz="2000" b="1" dirty="0" smtClean="0"/>
              <a:t>Application Logic </a:t>
            </a:r>
            <a:r>
              <a:rPr lang="th-TH" sz="2800" b="1" dirty="0" smtClean="0"/>
              <a:t>มาแสดงผล)</a:t>
            </a:r>
          </a:p>
          <a:p>
            <a:pPr marL="0" indent="0">
              <a:buNone/>
            </a:pPr>
            <a:r>
              <a:rPr lang="th-TH" sz="2800" b="1" dirty="0" smtClean="0">
                <a:solidFill>
                  <a:srgbClr val="468C58"/>
                </a:solidFill>
              </a:rPr>
              <a:t>2.</a:t>
            </a:r>
            <a:r>
              <a:rPr lang="en-US" sz="2000" b="1" dirty="0" smtClean="0">
                <a:solidFill>
                  <a:srgbClr val="468C58"/>
                </a:solidFill>
              </a:rPr>
              <a:t>Application Logic </a:t>
            </a:r>
            <a:r>
              <a:rPr lang="th-TH" sz="2800" b="1" dirty="0" smtClean="0"/>
              <a:t>เป็นส่วนของโปรแกรมที่นำมาใช้ประมวลผลงานต่างๆ ตามที่กำหนด เพื่อสนับสนุนระบบงานทางธุรกิจ</a:t>
            </a:r>
          </a:p>
          <a:p>
            <a:pPr marL="0" indent="0">
              <a:buNone/>
            </a:pPr>
            <a:r>
              <a:rPr lang="th-TH" sz="2800" b="1" dirty="0" smtClean="0">
                <a:solidFill>
                  <a:srgbClr val="468C58"/>
                </a:solidFill>
              </a:rPr>
              <a:t>3.</a:t>
            </a:r>
            <a:r>
              <a:rPr lang="en-US" sz="2000" b="1" dirty="0" smtClean="0">
                <a:solidFill>
                  <a:srgbClr val="468C58"/>
                </a:solidFill>
              </a:rPr>
              <a:t>Data Access Logic </a:t>
            </a:r>
            <a:r>
              <a:rPr lang="th-TH" sz="2800" b="1" dirty="0" smtClean="0"/>
              <a:t>เป็นส่วนงานบริการและจัดการเกี่ยวกับการเข้าใช้ข้อมูล เช่น ซอฟต์แวร์จัดการ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ฐ</a:t>
            </a:r>
            <a:r>
              <a:rPr lang="th-TH" sz="2800" b="1" dirty="0" smtClean="0"/>
              <a:t>านข้อมูล</a:t>
            </a:r>
            <a:r>
              <a:rPr lang="en-US" sz="2000" b="1" dirty="0" smtClean="0"/>
              <a:t>(DBMS) </a:t>
            </a:r>
            <a:r>
              <a:rPr lang="th-TH" sz="2800" b="1" dirty="0" smtClean="0"/>
              <a:t>ที่ได้จัดเตรียมชุดคำสั่งต่างๆ ในการจัดการกับข้อมูล (ภาษา</a:t>
            </a:r>
            <a:r>
              <a:rPr lang="th-TH" sz="2000" b="1" dirty="0" smtClean="0"/>
              <a:t> </a:t>
            </a:r>
            <a:r>
              <a:rPr lang="en-US" sz="2000" b="1" dirty="0" smtClean="0"/>
              <a:t>SQL</a:t>
            </a:r>
            <a:r>
              <a:rPr lang="th-TH" sz="2800" b="1" dirty="0" smtClean="0"/>
              <a:t>) เช่น การสืบค้น การปรับปรุง การเพิ่ม และการลบ รวมถึงการควบคุมสภาวะการทำงานพร้อมกัน</a:t>
            </a:r>
          </a:p>
          <a:p>
            <a:pPr marL="0" indent="0">
              <a:buNone/>
            </a:pPr>
            <a:r>
              <a:rPr lang="th-TH" sz="2800" b="1" dirty="0" smtClean="0">
                <a:solidFill>
                  <a:srgbClr val="468C58"/>
                </a:solidFill>
              </a:rPr>
              <a:t>4.</a:t>
            </a:r>
            <a:r>
              <a:rPr lang="en-US" sz="2000" b="1" dirty="0" smtClean="0">
                <a:solidFill>
                  <a:srgbClr val="468C58"/>
                </a:solidFill>
              </a:rPr>
              <a:t>Data Storage </a:t>
            </a:r>
            <a:r>
              <a:rPr lang="th-TH" sz="2800" b="1" dirty="0" smtClean="0"/>
              <a:t>เป็นส่วนงานบริการที่ทำหน้าที่จัดการแฟ้มข้อมูลลงในสื่ออุปกรณ์ทางกายภาพที่ใช้จัดเก็บข้อมูลจริงๆ</a:t>
            </a:r>
            <a:endParaRPr lang="th-TH" sz="2800" b="1" dirty="0"/>
          </a:p>
        </p:txBody>
      </p:sp>
    </p:spTree>
    <p:extLst>
      <p:ext uri="{BB962C8B-B14F-4D97-AF65-F5344CB8AC3E}">
        <p14:creationId xmlns:p14="http://schemas.microsoft.com/office/powerpoint/2010/main" val="110815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447328"/>
          </a:xfrm>
        </p:spPr>
        <p:txBody>
          <a:bodyPr>
            <a:noAutofit/>
          </a:bodyPr>
          <a:lstStyle/>
          <a:p>
            <a:pPr algn="ctr"/>
            <a:r>
              <a:rPr lang="th-TH" sz="3200" b="1" dirty="0" smtClean="0">
                <a:solidFill>
                  <a:srgbClr val="7030A0"/>
                </a:solidFill>
              </a:rPr>
              <a:t>สถาปัตยกรรมเครือข่ายแบบ </a:t>
            </a:r>
            <a:r>
              <a:rPr lang="en-US" sz="2400" b="1" dirty="0" smtClean="0">
                <a:solidFill>
                  <a:srgbClr val="7030A0"/>
                </a:solidFill>
              </a:rPr>
              <a:t>Three-Tiered </a:t>
            </a:r>
            <a:r>
              <a:rPr lang="en-US" sz="2400" b="1" dirty="0" smtClean="0">
                <a:solidFill>
                  <a:srgbClr val="7030A0"/>
                </a:solidFill>
              </a:rPr>
              <a:t>Client-Server</a:t>
            </a:r>
            <a:endParaRPr lang="th-TH" sz="3200" b="1" dirty="0">
              <a:solidFill>
                <a:srgbClr val="7030A0"/>
              </a:solidFill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539552" y="6021288"/>
            <a:ext cx="8229600" cy="447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h-TH" dirty="0"/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395536" y="5589240"/>
            <a:ext cx="8229600" cy="447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200" b="1" dirty="0" smtClean="0">
                <a:solidFill>
                  <a:srgbClr val="7030A0"/>
                </a:solidFill>
              </a:rPr>
              <a:t>สถาปัตยกรรมเครือข่ายแบบ </a:t>
            </a:r>
            <a:r>
              <a:rPr lang="en-US" sz="2400" b="1" dirty="0" smtClean="0">
                <a:solidFill>
                  <a:srgbClr val="7030A0"/>
                </a:solidFill>
              </a:rPr>
              <a:t>n-Tiered </a:t>
            </a:r>
            <a:r>
              <a:rPr lang="en-US" sz="2400" b="1" dirty="0" smtClean="0">
                <a:solidFill>
                  <a:srgbClr val="7030A0"/>
                </a:solidFill>
              </a:rPr>
              <a:t>Client-Server</a:t>
            </a:r>
            <a:endParaRPr lang="th-TH" sz="3200" b="1" dirty="0">
              <a:solidFill>
                <a:srgbClr val="7030A0"/>
              </a:solidFill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7" y="692696"/>
            <a:ext cx="7411865" cy="1985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05" y="3460328"/>
            <a:ext cx="7499119" cy="20162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780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</a:rPr>
              <a:t>การวางแผนด้านความปลอดภัยให้กับระบบ</a:t>
            </a:r>
            <a:endParaRPr lang="th-TH" b="1" dirty="0">
              <a:solidFill>
                <a:srgbClr val="0070C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8024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/>
              <a:t>	</a:t>
            </a:r>
            <a:r>
              <a:rPr lang="th-TH" sz="3200" b="1" dirty="0" smtClean="0"/>
              <a:t>งานชิ้นสุดท้ายของการออกแบบสถาปัตยกรรมระบบก็คือ จะวางแผนด้านความปลอดภัยอย่างไร เพื่อให้ระบบมีความปลอดภัยทั้งในเรื่องของอุปกรณ์และข้อมูล ซึ่งข้อมูลด้านความปลอดภัยเหล่านี้ จะได้มาจากความต้องการที่ไม่ใช่ฟังก์ชันของการทำงาน ที่รวบรวมมาในระยะวิเคราะห์ ไม่ใช่เป็นการจัดทำขึ้นมาใหม่ในขั้นตอนนี้แต่อย่างใด สำหรับมาตรการพื้น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ฐ</a:t>
            </a:r>
            <a:r>
              <a:rPr lang="th-TH" sz="3200" b="1" dirty="0" smtClean="0"/>
              <a:t>านด้านการวางแผนความปลอดภัยระบบ จะมีอยู่ด้วยกันหลายวิธีคือ</a:t>
            </a:r>
          </a:p>
        </p:txBody>
      </p:sp>
    </p:spTree>
    <p:extLst>
      <p:ext uri="{BB962C8B-B14F-4D97-AF65-F5344CB8AC3E}">
        <p14:creationId xmlns:p14="http://schemas.microsoft.com/office/powerpoint/2010/main" val="13786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04867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rgbClr val="BF1B79"/>
                </a:solidFill>
              </a:rPr>
              <a:t>1. ความปลอดภัยบนสภาพแวดล้อมภายนอก </a:t>
            </a:r>
            <a:r>
              <a:rPr lang="en-US" sz="2000" b="1" dirty="0">
                <a:solidFill>
                  <a:srgbClr val="BF1B79"/>
                </a:solidFill>
              </a:rPr>
              <a:t>(</a:t>
            </a:r>
            <a:r>
              <a:rPr lang="en-US" sz="2000" b="1" dirty="0" smtClean="0">
                <a:solidFill>
                  <a:srgbClr val="BF1B79"/>
                </a:solidFill>
              </a:rPr>
              <a:t>External Security)</a:t>
            </a:r>
            <a:endParaRPr lang="en-US" sz="3200" b="1" dirty="0" smtClean="0">
              <a:solidFill>
                <a:srgbClr val="BF1B79"/>
              </a:solidFill>
            </a:endParaRPr>
          </a:p>
          <a:p>
            <a:pPr marL="548640" lvl="2" indent="0">
              <a:buNone/>
            </a:pPr>
            <a:r>
              <a:rPr lang="th-TH" sz="2400" b="1" dirty="0" smtClean="0">
                <a:solidFill>
                  <a:srgbClr val="002060"/>
                </a:solidFill>
                <a:sym typeface="Wingdings"/>
              </a:rPr>
              <a:t></a:t>
            </a:r>
            <a:r>
              <a:rPr lang="th-TH" sz="3200" b="1" dirty="0" smtClean="0"/>
              <a:t>กรณีศูนย์คอมพิวเตอร์ เมื่อถึงเวลาปิดบริการ ควรปิดประตูและใส่กลอนเสมอ</a:t>
            </a:r>
            <a:r>
              <a:rPr lang="th-TH" sz="3200" b="1" dirty="0" err="1" smtClean="0"/>
              <a:t>เพือ</a:t>
            </a:r>
            <a:r>
              <a:rPr lang="th-TH" sz="3200" b="1" dirty="0" smtClean="0"/>
              <a:t>ป้องกันบุคคลภายนอกเข้ามา</a:t>
            </a:r>
          </a:p>
          <a:p>
            <a:pPr marL="548640" lvl="2" indent="0">
              <a:buNone/>
            </a:pPr>
            <a:r>
              <a:rPr lang="th-TH" sz="2400" b="1" dirty="0" smtClean="0">
                <a:solidFill>
                  <a:srgbClr val="002060"/>
                </a:solidFill>
                <a:sym typeface="Wingdings"/>
              </a:rPr>
              <a:t></a:t>
            </a:r>
            <a:r>
              <a:rPr lang="th-TH" sz="3200" b="1" dirty="0" smtClean="0"/>
              <a:t>การจัดวางสายเคเบิลต่างๆ จะต้องมิดชิด เรียบร้อยและปลอดภัย</a:t>
            </a:r>
          </a:p>
          <a:p>
            <a:pPr marL="548640" lvl="2" indent="0">
              <a:buNone/>
            </a:pPr>
            <a:r>
              <a:rPr lang="th-TH" sz="2400" b="1" dirty="0" smtClean="0">
                <a:solidFill>
                  <a:srgbClr val="002060"/>
                </a:solidFill>
                <a:sym typeface="Wingdings"/>
              </a:rPr>
              <a:t></a:t>
            </a:r>
            <a:r>
              <a:rPr lang="th-TH" sz="3200" b="1" dirty="0" smtClean="0">
                <a:sym typeface="Wingdings"/>
              </a:rPr>
              <a:t>การยึดอุปกรณ์ให้อยู่กับที่ ไม่ว่าจะเป็นโต๊ะคอมพิวเตอร์ เครื่องพิมพ์ หรืออุปกรณ์อื่นๆ โดยยึดติดกับโต๊ะสำนักงาน</a:t>
            </a:r>
            <a:r>
              <a:rPr lang="th-TH" sz="3200" b="1" dirty="0" smtClean="0"/>
              <a:t> เพื่อป้องกันการเคลื่อนย้ายและการลักขโมย</a:t>
            </a:r>
          </a:p>
          <a:p>
            <a:pPr marL="548640" lvl="2" indent="0">
              <a:buNone/>
            </a:pPr>
            <a:r>
              <a:rPr lang="th-TH" sz="2400" b="1" dirty="0" smtClean="0">
                <a:solidFill>
                  <a:srgbClr val="002060"/>
                </a:solidFill>
                <a:sym typeface="Wingdings"/>
              </a:rPr>
              <a:t></a:t>
            </a:r>
            <a:r>
              <a:rPr lang="th-TH" sz="3200" b="1" dirty="0" smtClean="0">
                <a:sym typeface="Wingdings"/>
              </a:rPr>
              <a:t>ศูนย์คอมพิวเตอร์จำเป็นจะต้องติดตั้งเครื่องปรับอากาศ</a:t>
            </a:r>
          </a:p>
          <a:p>
            <a:pPr marL="548640" lvl="2" indent="0">
              <a:buNone/>
            </a:pPr>
            <a:r>
              <a:rPr lang="th-TH" sz="2400" b="1" dirty="0" smtClean="0">
                <a:solidFill>
                  <a:srgbClr val="002060"/>
                </a:solidFill>
                <a:sym typeface="Wingdings"/>
              </a:rPr>
              <a:t></a:t>
            </a:r>
            <a:r>
              <a:rPr lang="th-TH" sz="3200" b="1" dirty="0" smtClean="0">
                <a:sym typeface="Wingdings"/>
              </a:rPr>
              <a:t>ควรมีระบบป้องกันทางไฟฟ้า เช่น ไฟตก ไฟเกิน และควรมีอุปกรณ์รองไฟ </a:t>
            </a:r>
            <a:r>
              <a:rPr lang="en-US" sz="3200" b="1" dirty="0" smtClean="0">
                <a:sym typeface="Wingdings"/>
              </a:rPr>
              <a:t>(UPS)</a:t>
            </a:r>
          </a:p>
          <a:p>
            <a:pPr marL="548640" lvl="2" indent="0">
              <a:buNone/>
            </a:pPr>
            <a:r>
              <a:rPr lang="th-TH" sz="2200" b="1" dirty="0" smtClean="0">
                <a:solidFill>
                  <a:srgbClr val="002060"/>
                </a:solidFill>
                <a:sym typeface="Wingdings"/>
              </a:rPr>
              <a:t></a:t>
            </a:r>
            <a:r>
              <a:rPr lang="th-TH" sz="3200" b="1" dirty="0" smtClean="0">
                <a:sym typeface="Wingdings"/>
              </a:rPr>
              <a:t>ควรออกแบบเครือข่ายให้มีระบบสำรองข้อมูล ซึ่งตั้งอยู่คนละที่เพื่อป้องกันเหตุจากภัยธรรมชาติ เช่น แผ่นดินไหว อุทกภัย อัคคีภัย</a:t>
            </a:r>
            <a:endParaRPr lang="th-TH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72361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548680"/>
            <a:ext cx="8568952" cy="604867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BF1B79"/>
                </a:solidFill>
              </a:rPr>
              <a:t>2. </a:t>
            </a:r>
            <a:r>
              <a:rPr lang="th-TH" sz="3200" b="1" dirty="0">
                <a:solidFill>
                  <a:srgbClr val="BF1B79"/>
                </a:solidFill>
              </a:rPr>
              <a:t>ความ</a:t>
            </a:r>
            <a:r>
              <a:rPr lang="th-TH" sz="3200" b="1" dirty="0" smtClean="0">
                <a:solidFill>
                  <a:srgbClr val="BF1B79"/>
                </a:solidFill>
              </a:rPr>
              <a:t>ปลอดภัยด้านการปฏิบัติงาน </a:t>
            </a:r>
            <a:r>
              <a:rPr lang="en-US" sz="2000" b="1" dirty="0" smtClean="0">
                <a:solidFill>
                  <a:srgbClr val="BF1B79"/>
                </a:solidFill>
              </a:rPr>
              <a:t>(Operational Security)</a:t>
            </a:r>
            <a:endParaRPr lang="en-US" sz="3200" b="1" dirty="0" smtClean="0">
              <a:solidFill>
                <a:srgbClr val="BF1B79"/>
              </a:solidFill>
            </a:endParaRPr>
          </a:p>
          <a:p>
            <a:pPr marL="548640" lvl="2" indent="0">
              <a:buNone/>
            </a:pPr>
            <a:r>
              <a:rPr lang="th-TH" sz="2400" b="1" dirty="0" smtClean="0">
                <a:solidFill>
                  <a:srgbClr val="002060"/>
                </a:solidFill>
                <a:sym typeface="Wingdings"/>
              </a:rPr>
              <a:t></a:t>
            </a:r>
            <a:r>
              <a:rPr lang="th-TH" sz="3200" b="1" dirty="0" smtClean="0"/>
              <a:t>การกำหนดสิทธิ์ให้กับบุคคลในการเข้าใช้ระบบ ให้ใช้งานได้ในส่วนที่เกี่ยวข้อง หรือตามวัน/เวลาที่กำหนดไว้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BF1B79"/>
                </a:solidFill>
              </a:rPr>
              <a:t>3. การตรวจตราเฝ้าระวัง </a:t>
            </a:r>
            <a:r>
              <a:rPr lang="en-US" sz="2000" b="1" dirty="0" smtClean="0">
                <a:solidFill>
                  <a:srgbClr val="BF1B79"/>
                </a:solidFill>
              </a:rPr>
              <a:t>(Surveillance)</a:t>
            </a:r>
            <a:endParaRPr lang="en-US" sz="3200" b="1" dirty="0">
              <a:solidFill>
                <a:srgbClr val="BF1B79"/>
              </a:solidFill>
            </a:endParaRPr>
          </a:p>
          <a:p>
            <a:pPr marL="548640" lvl="2" indent="0">
              <a:buNone/>
            </a:pPr>
            <a:r>
              <a:rPr lang="th-TH" sz="2400" b="1" dirty="0" smtClean="0">
                <a:solidFill>
                  <a:srgbClr val="002060"/>
                </a:solidFill>
                <a:sym typeface="Wingdings"/>
              </a:rPr>
              <a:t></a:t>
            </a:r>
            <a:r>
              <a:rPr lang="th-TH" sz="3200" b="1" dirty="0" smtClean="0"/>
              <a:t>มีการตัดตั้งกล้องวงจรปิดตามจุดสำคัญๆ ต่างๆ</a:t>
            </a:r>
          </a:p>
          <a:p>
            <a:pPr marL="548640" lvl="2" indent="0">
              <a:buNone/>
            </a:pPr>
            <a:r>
              <a:rPr lang="th-TH" sz="2400" b="1" dirty="0" smtClean="0">
                <a:solidFill>
                  <a:srgbClr val="002060"/>
                </a:solidFill>
                <a:sym typeface="Wingdings"/>
              </a:rPr>
              <a:t></a:t>
            </a:r>
            <a:r>
              <a:rPr lang="th-TH" sz="3200" b="1" dirty="0" smtClean="0">
                <a:sym typeface="Wingdings"/>
              </a:rPr>
              <a:t>กรณีศูนย์คอมพิวเตอร์อาจมีการติดตั้งเครื่องส่งสัญญาณรายงานเหตุการณ์ไปยังเจ้าหน้าที่</a:t>
            </a:r>
          </a:p>
          <a:p>
            <a:pPr marL="0" lvl="2" indent="0">
              <a:buNone/>
            </a:pPr>
            <a:r>
              <a:rPr lang="th-TH" sz="3200" b="1" dirty="0" smtClean="0">
                <a:solidFill>
                  <a:srgbClr val="BF1B79"/>
                </a:solidFill>
              </a:rPr>
              <a:t>3. การใช้รหัสผ่านและระบบแสดงตัวตน </a:t>
            </a:r>
            <a:r>
              <a:rPr lang="en-US" sz="2000" b="1" dirty="0" smtClean="0">
                <a:solidFill>
                  <a:srgbClr val="BF1B79"/>
                </a:solidFill>
              </a:rPr>
              <a:t>(Passwords and ID Systems)</a:t>
            </a:r>
            <a:endParaRPr lang="en-US" sz="3200" b="1" dirty="0">
              <a:solidFill>
                <a:srgbClr val="BF1B79"/>
              </a:solidFill>
            </a:endParaRPr>
          </a:p>
          <a:p>
            <a:pPr marL="548640" lvl="2" indent="0">
              <a:buNone/>
            </a:pPr>
            <a:r>
              <a:rPr lang="th-TH" sz="2400" b="1" dirty="0" smtClean="0">
                <a:solidFill>
                  <a:srgbClr val="002060"/>
                </a:solidFill>
                <a:sym typeface="Wingdings"/>
              </a:rPr>
              <a:t></a:t>
            </a:r>
            <a:r>
              <a:rPr lang="th-TH" sz="3200" b="1" dirty="0" smtClean="0">
                <a:sym typeface="Wingdings"/>
              </a:rPr>
              <a:t>มีการกำหนดบัญชีผู้ใช้และรหัสผ่านสำหรับเข้าสู่ระบบ</a:t>
            </a:r>
          </a:p>
          <a:p>
            <a:pPr marL="548640" lvl="2" indent="0">
              <a:buNone/>
            </a:pPr>
            <a:r>
              <a:rPr lang="th-TH" sz="2400" b="1" dirty="0" smtClean="0">
                <a:solidFill>
                  <a:srgbClr val="002060"/>
                </a:solidFill>
                <a:sym typeface="Wingdings"/>
              </a:rPr>
              <a:t></a:t>
            </a:r>
            <a:r>
              <a:rPr lang="th-TH" sz="3200" b="1" dirty="0" smtClean="0">
                <a:sym typeface="Wingdings"/>
              </a:rPr>
              <a:t>หากต้องการความปลอดภัยระดับสูง อาจใช้เครื่องสแกนลายนิ้วมือ หรือเครื่องสแกนม่านตา</a:t>
            </a:r>
            <a:endParaRPr lang="th-TH" sz="3200" b="1" dirty="0"/>
          </a:p>
          <a:p>
            <a:pPr marL="548640" lvl="2" indent="0">
              <a:buNone/>
            </a:pPr>
            <a:endParaRPr lang="th-TH" sz="3200" b="1" dirty="0" smtClean="0"/>
          </a:p>
          <a:p>
            <a:pPr marL="548640" lvl="2" indent="0">
              <a:buNone/>
            </a:pPr>
            <a:endParaRPr lang="th-TH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92414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620688"/>
            <a:ext cx="8568952" cy="604867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BF1B79"/>
                </a:solidFill>
              </a:rPr>
              <a:t>4. การตรวจสอบ</a:t>
            </a:r>
            <a:r>
              <a:rPr lang="en-US" sz="2000" b="1" dirty="0" smtClean="0">
                <a:solidFill>
                  <a:srgbClr val="BF1B79"/>
                </a:solidFill>
              </a:rPr>
              <a:t>(Auditing)</a:t>
            </a:r>
            <a:endParaRPr lang="en-US" sz="3200" b="1" dirty="0" smtClean="0">
              <a:solidFill>
                <a:srgbClr val="BF1B79"/>
              </a:solidFill>
            </a:endParaRPr>
          </a:p>
          <a:p>
            <a:pPr marL="548640" lvl="2" indent="0">
              <a:buNone/>
            </a:pPr>
            <a:r>
              <a:rPr lang="th-TH" sz="2400" b="1" dirty="0" smtClean="0">
                <a:solidFill>
                  <a:srgbClr val="002060"/>
                </a:solidFill>
                <a:sym typeface="Wingdings"/>
              </a:rPr>
              <a:t></a:t>
            </a:r>
            <a:r>
              <a:rPr lang="th-TH" sz="3200" b="1" dirty="0" smtClean="0"/>
              <a:t>การตรวจสอบพฤติกรรมของผู้ที่พยายามเข้าถึงระบบ โดยมีการบันทึกวัน/เวลาการเข้า-ออกระบบใน </a:t>
            </a:r>
            <a:r>
              <a:rPr lang="en-US" sz="2400" b="1" dirty="0"/>
              <a:t>L</a:t>
            </a:r>
            <a:r>
              <a:rPr lang="en-US" sz="2400" b="1" dirty="0" smtClean="0"/>
              <a:t>og </a:t>
            </a:r>
            <a:r>
              <a:rPr lang="en-US" sz="2400" b="1" dirty="0"/>
              <a:t>F</a:t>
            </a:r>
            <a:r>
              <a:rPr lang="en-US" sz="2400" b="1" dirty="0" smtClean="0"/>
              <a:t>ile</a:t>
            </a:r>
            <a:r>
              <a:rPr lang="en-US" sz="3200" b="1" dirty="0" smtClean="0"/>
              <a:t> </a:t>
            </a:r>
            <a:r>
              <a:rPr lang="th-TH" sz="3200" b="1" dirty="0" smtClean="0"/>
              <a:t>เพื่อใช้ตรวจสอบ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BF1B79"/>
                </a:solidFill>
              </a:rPr>
              <a:t>5</a:t>
            </a:r>
            <a:r>
              <a:rPr lang="th-TH" sz="3200" b="1" dirty="0" smtClean="0">
                <a:solidFill>
                  <a:srgbClr val="BF1B79"/>
                </a:solidFill>
              </a:rPr>
              <a:t>. การกำหนดสิทธิ์ในการเข้าถึง </a:t>
            </a:r>
            <a:r>
              <a:rPr lang="en-US" sz="2000" b="1" dirty="0" smtClean="0">
                <a:solidFill>
                  <a:srgbClr val="BF1B79"/>
                </a:solidFill>
              </a:rPr>
              <a:t>(Access Rights)</a:t>
            </a:r>
            <a:endParaRPr lang="en-US" sz="3200" b="1" dirty="0">
              <a:solidFill>
                <a:srgbClr val="BF1B79"/>
              </a:solidFill>
            </a:endParaRPr>
          </a:p>
          <a:p>
            <a:pPr marL="548640" lvl="2" indent="0">
              <a:buNone/>
            </a:pPr>
            <a:r>
              <a:rPr lang="th-TH" sz="2400" b="1" dirty="0" smtClean="0">
                <a:solidFill>
                  <a:srgbClr val="002060"/>
                </a:solidFill>
                <a:sym typeface="Wingdings"/>
              </a:rPr>
              <a:t></a:t>
            </a:r>
            <a:r>
              <a:rPr lang="th-TH" sz="3200" b="1" dirty="0" smtClean="0">
                <a:sym typeface="Wingdings"/>
              </a:rPr>
              <a:t>การกำหนดสิทธิ์การใช้ทรัพยากรเครือข่าย เช่น เครื่องพิมพ์ แฟ้มข้อมูล อุปกรณ์จัดเก็บข้อมูล หรืออุปกรณ์ต่อพ่วงอื่นๆ </a:t>
            </a:r>
            <a:endParaRPr lang="th-TH" sz="4000" b="1" dirty="0">
              <a:sym typeface="Wingdings"/>
            </a:endParaRPr>
          </a:p>
          <a:p>
            <a:pPr marL="0" lvl="2" indent="0">
              <a:buNone/>
            </a:pPr>
            <a:r>
              <a:rPr lang="th-TH" sz="3200" b="1" dirty="0" smtClean="0">
                <a:solidFill>
                  <a:srgbClr val="BF1B79"/>
                </a:solidFill>
              </a:rPr>
              <a:t>6. การป้องกันโปรแกรมประสงค์ร้าย </a:t>
            </a:r>
            <a:r>
              <a:rPr lang="en-US" sz="2000" b="1" dirty="0" smtClean="0">
                <a:solidFill>
                  <a:srgbClr val="BF1B79"/>
                </a:solidFill>
              </a:rPr>
              <a:t>(Malicious Code) </a:t>
            </a:r>
            <a:r>
              <a:rPr lang="th-TH" sz="3200" b="1" dirty="0" err="1" smtClean="0">
                <a:solidFill>
                  <a:srgbClr val="BF1B79"/>
                </a:solidFill>
              </a:rPr>
              <a:t>หรือมัลแวร์</a:t>
            </a:r>
            <a:endParaRPr lang="en-US" sz="3200" b="1" dirty="0">
              <a:solidFill>
                <a:srgbClr val="BF1B79"/>
              </a:solidFill>
            </a:endParaRPr>
          </a:p>
          <a:p>
            <a:pPr marL="548640" lvl="2" indent="0">
              <a:buNone/>
            </a:pPr>
            <a:r>
              <a:rPr lang="th-TH" sz="2400" b="1" dirty="0" smtClean="0">
                <a:solidFill>
                  <a:srgbClr val="002060"/>
                </a:solidFill>
                <a:sym typeface="Wingdings"/>
              </a:rPr>
              <a:t></a:t>
            </a:r>
            <a:r>
              <a:rPr lang="th-TH" sz="3200" b="1" dirty="0" smtClean="0">
                <a:sym typeface="Wingdings"/>
              </a:rPr>
              <a:t>มีการติดตั้งโปรแกรมป้องกัน</a:t>
            </a:r>
            <a:r>
              <a:rPr lang="th-TH" sz="3200" b="1" dirty="0" err="1" smtClean="0">
                <a:sym typeface="Wingdings"/>
              </a:rPr>
              <a:t>ไวรัส</a:t>
            </a:r>
            <a:endParaRPr lang="th-TH" sz="3200" b="1" dirty="0" smtClean="0">
              <a:sym typeface="Wingdings"/>
            </a:endParaRPr>
          </a:p>
          <a:p>
            <a:pPr marL="548640" lvl="2" indent="0">
              <a:buNone/>
            </a:pPr>
            <a:r>
              <a:rPr lang="th-TH" sz="2400" b="1" dirty="0" smtClean="0">
                <a:solidFill>
                  <a:srgbClr val="002060"/>
                </a:solidFill>
                <a:sym typeface="Wingdings"/>
              </a:rPr>
              <a:t></a:t>
            </a:r>
            <a:r>
              <a:rPr lang="th-TH" sz="3200" b="1" dirty="0" err="1" smtClean="0">
                <a:sym typeface="Wingdings"/>
              </a:rPr>
              <a:t>อัปเดต</a:t>
            </a:r>
            <a:r>
              <a:rPr lang="th-TH" sz="3200" b="1" dirty="0" smtClean="0">
                <a:sym typeface="Wingdings"/>
              </a:rPr>
              <a:t>โปรแกรมป้องกัน</a:t>
            </a:r>
            <a:r>
              <a:rPr lang="th-TH" sz="3200" b="1" dirty="0" err="1" smtClean="0">
                <a:sym typeface="Wingdings"/>
              </a:rPr>
              <a:t>ไวรัส</a:t>
            </a:r>
            <a:r>
              <a:rPr lang="th-TH" sz="3200" b="1" dirty="0" smtClean="0">
                <a:sym typeface="Wingdings"/>
              </a:rPr>
              <a:t>อย่างสม่ำเสมอ</a:t>
            </a:r>
          </a:p>
          <a:p>
            <a:pPr marL="548640" lvl="2" indent="0">
              <a:buNone/>
            </a:pPr>
            <a:r>
              <a:rPr lang="th-TH" sz="2400" b="1" dirty="0" smtClean="0">
                <a:solidFill>
                  <a:srgbClr val="002060"/>
                </a:solidFill>
                <a:sym typeface="Wingdings"/>
              </a:rPr>
              <a:t></a:t>
            </a:r>
            <a:r>
              <a:rPr lang="th-TH" sz="3200" b="1" dirty="0" smtClean="0">
                <a:sym typeface="Wingdings"/>
              </a:rPr>
              <a:t>สื่ออุปกรณ์ภายนอกอื่นๆ เช่น </a:t>
            </a:r>
            <a:r>
              <a:rPr lang="th-TH" sz="3200" b="1" dirty="0" err="1" smtClean="0">
                <a:sym typeface="Wingdings"/>
              </a:rPr>
              <a:t>แฟลชไดรฟ์</a:t>
            </a:r>
            <a:r>
              <a:rPr lang="th-TH" sz="3200" b="1" dirty="0" smtClean="0">
                <a:sym typeface="Wingdings"/>
              </a:rPr>
              <a:t> การ์ดหน่วยความจำและฮาร์ดดิสก์แบบพกพา ต้องได้รับการสแกน</a:t>
            </a:r>
            <a:r>
              <a:rPr lang="th-TH" sz="3200" b="1" dirty="0" err="1" smtClean="0">
                <a:sym typeface="Wingdings"/>
              </a:rPr>
              <a:t>ไวรัส</a:t>
            </a:r>
            <a:r>
              <a:rPr lang="th-TH" sz="3200" b="1" dirty="0" smtClean="0">
                <a:sym typeface="Wingdings"/>
              </a:rPr>
              <a:t>ก่อนเปิดอ่าน</a:t>
            </a:r>
          </a:p>
          <a:p>
            <a:pPr marL="548640" lvl="2" indent="0">
              <a:buNone/>
            </a:pPr>
            <a:r>
              <a:rPr lang="th-TH" sz="3200" b="1" dirty="0" smtClean="0">
                <a:solidFill>
                  <a:srgbClr val="002060"/>
                </a:solidFill>
                <a:sym typeface="Wingdings"/>
              </a:rPr>
              <a:t></a:t>
            </a:r>
            <a:r>
              <a:rPr lang="th-TH" sz="3200" b="1" dirty="0" smtClean="0">
                <a:sym typeface="Wingdings"/>
              </a:rPr>
              <a:t>หมั่นสำรองข้อมูลที่สำคัญๆ เก็บลงในสื่อหรืออุปกรณ์จัดเก็บข้อมูลแบบภายนอก</a:t>
            </a:r>
            <a:endParaRPr lang="th-TH" sz="3200" b="1" dirty="0" smtClean="0"/>
          </a:p>
          <a:p>
            <a:pPr marL="548640" lvl="2" indent="0">
              <a:buNone/>
            </a:pPr>
            <a:endParaRPr lang="th-TH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03495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332656"/>
            <a:ext cx="9036496" cy="735360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 smtClean="0"/>
              <a:t>การกำหนดข้อมูลจำเพาะให้กับอุปกรณ์ฮาร์ดแวร์และซอฟต์แวร์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14401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 smtClean="0"/>
              <a:t>	ในการกำหนดข้อมูลจำเพราะหรือ</a:t>
            </a:r>
            <a:r>
              <a:rPr lang="th-TH" sz="2800" b="1" dirty="0" err="1" smtClean="0"/>
              <a:t>กำหนดส</a:t>
            </a:r>
            <a:r>
              <a:rPr lang="th-TH" sz="2800" b="1" dirty="0" smtClean="0"/>
              <a:t>เปกให้กับอุปกรณ์ฮาร์ดแวร์และซอฟต์แวร์ จำเป็นต้องระบุในเอกสารอย่างละเอียด เพื่อรองรับการใช้งานบนระบบใหม่ได้อย่างมีประสิทธิภาพดังตัวอย่างในรูปด้านล่าง</a:t>
            </a:r>
            <a:endParaRPr lang="th-TH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6362164"/>
            <a:ext cx="5811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7030A0"/>
                </a:solidFill>
              </a:rPr>
              <a:t>ตัวอย่างการ</a:t>
            </a:r>
            <a:r>
              <a:rPr lang="th-TH" b="1" dirty="0" err="1" smtClean="0">
                <a:solidFill>
                  <a:srgbClr val="7030A0"/>
                </a:solidFill>
              </a:rPr>
              <a:t>กำหนดส</a:t>
            </a:r>
            <a:r>
              <a:rPr lang="th-TH" b="1" dirty="0" smtClean="0">
                <a:solidFill>
                  <a:srgbClr val="7030A0"/>
                </a:solidFill>
              </a:rPr>
              <a:t>เปกของฮาร์ดแวร์และซอฟต์แวร์</a:t>
            </a:r>
            <a:endParaRPr lang="th-TH" b="1" dirty="0">
              <a:solidFill>
                <a:srgbClr val="7030A0"/>
              </a:solidFill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24083"/>
            <a:ext cx="7560840" cy="38572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7483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 smtClean="0"/>
              <a:t>การออกแบบ</a:t>
            </a:r>
            <a:r>
              <a:rPr lang="th-TH" sz="4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ฐ</a:t>
            </a:r>
            <a:r>
              <a:rPr lang="th-TH" sz="4800" b="1" dirty="0" smtClean="0"/>
              <a:t>านข้อมูล </a:t>
            </a:r>
            <a:r>
              <a:rPr lang="en-US" sz="3200" b="1" dirty="0" smtClean="0"/>
              <a:t>(Database Design)</a:t>
            </a:r>
            <a:endParaRPr lang="th-TH" sz="48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362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3200" b="1" dirty="0" smtClean="0"/>
              <a:t>	จากบทที่ 6 ที่ผ่านมาได้มีการเปลี่ยนจากแผนภาพอี</a:t>
            </a:r>
            <a:r>
              <a:rPr lang="th-TH" sz="3200" b="1" dirty="0" err="1" smtClean="0"/>
              <a:t>อาร์</a:t>
            </a:r>
            <a:r>
              <a:rPr lang="th-TH" sz="3200" b="1" dirty="0" smtClean="0"/>
              <a:t>มาเป็น</a:t>
            </a:r>
            <a:r>
              <a:rPr lang="th-TH" sz="3200" b="1" dirty="0" err="1" smtClean="0"/>
              <a:t>รีเล</a:t>
            </a:r>
            <a:r>
              <a:rPr lang="th-TH" sz="3200" b="1" dirty="0" smtClean="0"/>
              <a:t>ชันและทำการ</a:t>
            </a:r>
            <a:r>
              <a:rPr lang="th-TH" sz="3200" b="1" dirty="0" err="1" smtClean="0"/>
              <a:t>นอร์มัลไลซ์</a:t>
            </a:r>
            <a:r>
              <a:rPr lang="th-TH" sz="3200" b="1" dirty="0" smtClean="0"/>
              <a:t>เพื่อช่วยลดความซ้ำซ้อนในการเก็บข้อมูล เราจะได้ตารางต่างๆ ที่มีการเชื่อมโยงความสัมพันธ์กันผ่านคีย์นอก จุดประสงค์หลักในขั้นตอนนี้ก็คือ จะแปลงแบบจำลองข้อมูลเชิงตรรกะมาเป็นตารางหรือ</a:t>
            </a:r>
            <a:r>
              <a:rPr lang="th-TH" sz="3200" b="1" dirty="0" err="1" smtClean="0"/>
              <a:t>รีเล</a:t>
            </a:r>
            <a:r>
              <a:rPr lang="th-TH" sz="3200" b="1" dirty="0" smtClean="0"/>
              <a:t>ชันที่ใช้เก็บข้อมูลจริงๆ โดยจะดำเนินการต่อไปนี้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002060"/>
                </a:solidFill>
              </a:rPr>
              <a:t>1.นำแบบจำลองอี</a:t>
            </a:r>
            <a:r>
              <a:rPr lang="th-TH" sz="3200" b="1" dirty="0" err="1" smtClean="0">
                <a:solidFill>
                  <a:srgbClr val="002060"/>
                </a:solidFill>
              </a:rPr>
              <a:t>อาร์</a:t>
            </a:r>
            <a:r>
              <a:rPr lang="th-TH" sz="3200" b="1" dirty="0" smtClean="0">
                <a:solidFill>
                  <a:srgbClr val="002060"/>
                </a:solidFill>
              </a:rPr>
              <a:t>มาแปลงเป็น</a:t>
            </a:r>
            <a:r>
              <a:rPr lang="th-TH" sz="3200" b="1" dirty="0" err="1" smtClean="0">
                <a:solidFill>
                  <a:srgbClr val="002060"/>
                </a:solidFill>
              </a:rPr>
              <a:t>รีเล</a:t>
            </a:r>
            <a:r>
              <a:rPr lang="th-TH" sz="3200" b="1" dirty="0" smtClean="0">
                <a:solidFill>
                  <a:srgbClr val="002060"/>
                </a:solidFill>
              </a:rPr>
              <a:t>ชันในรูปแบบ</a:t>
            </a:r>
            <a:r>
              <a:rPr lang="th-TH" sz="3200" b="1" dirty="0" err="1" smtClean="0">
                <a:solidFill>
                  <a:srgbClr val="002060"/>
                </a:solidFill>
              </a:rPr>
              <a:t>รีเล</a:t>
            </a:r>
            <a:r>
              <a:rPr lang="th-TH" sz="3200" b="1" dirty="0" smtClean="0">
                <a:solidFill>
                  <a:srgbClr val="002060"/>
                </a:solidFill>
              </a:rPr>
              <a:t>ชัน</a:t>
            </a:r>
            <a:r>
              <a:rPr lang="th-TH" sz="3200" b="1" dirty="0" err="1" smtClean="0">
                <a:solidFill>
                  <a:srgbClr val="002060"/>
                </a:solidFill>
              </a:rPr>
              <a:t>สคีมา</a:t>
            </a:r>
            <a:r>
              <a:rPr lang="th-TH" sz="3200" b="1" dirty="0" smtClean="0">
                <a:solidFill>
                  <a:srgbClr val="002060"/>
                </a:solidFill>
              </a:rPr>
              <a:t> รวมถึงกำหนดรูปแบบการจัดเก็บข้อมูลแต่ละแอ</a:t>
            </a:r>
            <a:r>
              <a:rPr lang="th-TH" sz="3200" b="1" dirty="0" err="1" smtClean="0">
                <a:solidFill>
                  <a:srgbClr val="002060"/>
                </a:solidFill>
              </a:rPr>
              <a:t>ตทริบิวต์</a:t>
            </a:r>
            <a:r>
              <a:rPr lang="th-TH" sz="3200" b="1" dirty="0" smtClean="0">
                <a:solidFill>
                  <a:srgbClr val="002060"/>
                </a:solidFill>
              </a:rPr>
              <a:t> และออกแบบวิธีการเข้าถึงข้อมูล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002060"/>
                </a:solidFill>
              </a:rPr>
              <a:t>2.คัดเลือกเทคโนโลยีเพื่อจัดเก็บและจัดการกับข้อมูล เช่น การเลือกซอฟต์แวร์ระบบปฏิบัติการ ซอฟต์แวร์จัดการ</a:t>
            </a:r>
            <a:r>
              <a:rPr lang="th-TH" sz="32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ฐ</a:t>
            </a:r>
            <a:r>
              <a:rPr lang="th-TH" sz="3200" b="1" dirty="0" smtClean="0">
                <a:solidFill>
                  <a:srgbClr val="002060"/>
                </a:solidFill>
              </a:rPr>
              <a:t>านข้อมูล</a:t>
            </a:r>
            <a:r>
              <a:rPr lang="en-US" sz="2000" b="1" dirty="0" smtClean="0">
                <a:solidFill>
                  <a:srgbClr val="002060"/>
                </a:solidFill>
              </a:rPr>
              <a:t>(DBMS)</a:t>
            </a:r>
            <a:endParaRPr lang="th-TH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5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30963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>
                <a:cs typeface="+mj-cs"/>
              </a:rPr>
              <a:t>	ทั้งนี้รายละเอียดบางส่วนของระยะการออกแบบ อาจถูกพั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ฒ</a:t>
            </a:r>
            <a:r>
              <a:rPr lang="th-TH" sz="3200" b="1" dirty="0" smtClean="0">
                <a:cs typeface="+mj-cs"/>
              </a:rPr>
              <a:t>นาขึ้นจากระยะการวิเคราะห์ และในบางครั้ง การออกแบบระบบจะทำงานควบคู่ไปกับระยะการวิเคราะห์ด้วย นอกจากนี้กิจกรรมต่างๆ ในระยะการออกแบบมักจะทำงานแบบคู่ขนานกันไป เช่น ในขณะที่มีการออกแบบฐานข้อมูล ก็ได้ออกแบบ</a:t>
            </a:r>
            <a:r>
              <a:rPr lang="th-TH" sz="3200" b="1" dirty="0" err="1" smtClean="0">
                <a:cs typeface="+mj-cs"/>
              </a:rPr>
              <a:t>ยูสเซอร์</a:t>
            </a:r>
            <a:r>
              <a:rPr lang="th-TH" sz="3200" b="1" dirty="0" smtClean="0">
                <a:cs typeface="+mj-cs"/>
              </a:rPr>
              <a:t>อินเตอร์เฟสไปด้วย</a:t>
            </a: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966792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 smtClean="0">
                <a:solidFill>
                  <a:srgbClr val="7030A0"/>
                </a:solidFill>
              </a:rPr>
              <a:t>การนำแบบจำลองเชิงตรรกะจากระยะการวิเคราะห์มาผ่านการออกแบบเพื่อแปลงเป็นแบบจำลองเชิงกายภาพ</a:t>
            </a:r>
            <a:endParaRPr lang="th-TH" sz="2800" b="1" dirty="0">
              <a:solidFill>
                <a:srgbClr val="7030A0"/>
              </a:solidFill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12" y="3861048"/>
            <a:ext cx="5996124" cy="20882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391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 smtClean="0"/>
              <a:t>การออกแบบเอาต์พุต </a:t>
            </a:r>
            <a:r>
              <a:rPr lang="en-US" sz="3200" b="1" dirty="0" smtClean="0"/>
              <a:t>(Output Design)</a:t>
            </a:r>
            <a:endParaRPr lang="th-TH" sz="48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3200" b="1" dirty="0" smtClean="0"/>
              <a:t>	</a:t>
            </a:r>
            <a:r>
              <a:rPr lang="th-TH" sz="3200" b="1" dirty="0" smtClean="0">
                <a:solidFill>
                  <a:srgbClr val="002060"/>
                </a:solidFill>
              </a:rPr>
              <a:t>ปกติแล้วการออกแบบเอาต์พุต จะถูกดำเนินการก่อนการออกแบบอินพุต ด้วยเหตุผลสำคัญคือ รูปแบบของรายงานหรือเอาต์พุตที่ได้รับการออกแบบขึ้นมานั้น จะทำให้เราทราบถึงข้อมูลที่ต้องอินพุตเข้าไปโดยปริยาย 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ดังนั้น การออกแบบเอาต์พุตจึงนำไปสู่การล่วงรู้ถึงข้อมูลนำเข้าที่ต้องป้อนเข้าสู่ระบบ เมื่อนักวิเคราะห์ระบบต้องการออกแบบเอาต์พุต เขาจะดำเนินการในเรื่องต่อไปนี้</a:t>
            </a:r>
          </a:p>
          <a:p>
            <a:pPr lvl="2"/>
            <a:r>
              <a:rPr lang="en-US" sz="2400" b="1" dirty="0" smtClean="0">
                <a:solidFill>
                  <a:schemeClr val="tx1"/>
                </a:solidFill>
              </a:rPr>
              <a:t>Identify : </a:t>
            </a:r>
            <a:r>
              <a:rPr lang="th-TH" sz="3200" b="1" dirty="0" smtClean="0">
                <a:solidFill>
                  <a:schemeClr val="tx1"/>
                </a:solidFill>
              </a:rPr>
              <a:t>ระบุถึงเอาต์พุตที่จำเป็นและตรงกับความต้องการ</a:t>
            </a:r>
          </a:p>
          <a:p>
            <a:pPr lvl="2"/>
            <a:r>
              <a:rPr lang="en-US" sz="2400" b="1" dirty="0" smtClean="0">
                <a:solidFill>
                  <a:schemeClr val="tx1"/>
                </a:solidFill>
              </a:rPr>
              <a:t>Select   : </a:t>
            </a:r>
            <a:r>
              <a:rPr lang="th-TH" sz="3200" b="1" dirty="0" smtClean="0">
                <a:solidFill>
                  <a:schemeClr val="tx1"/>
                </a:solidFill>
              </a:rPr>
              <a:t>เลือกวิธีการนำเสนอข่าวสาร</a:t>
            </a:r>
          </a:p>
          <a:p>
            <a:pPr lvl="2"/>
            <a:r>
              <a:rPr lang="en-US" sz="2400" b="1" dirty="0" smtClean="0">
                <a:solidFill>
                  <a:schemeClr val="tx1"/>
                </a:solidFill>
              </a:rPr>
              <a:t>Create : </a:t>
            </a:r>
            <a:r>
              <a:rPr lang="th-TH" sz="3200" b="1" dirty="0" smtClean="0">
                <a:solidFill>
                  <a:schemeClr val="tx1"/>
                </a:solidFill>
              </a:rPr>
              <a:t>สร้างเอกสาร รายงาน หรือสารสนเทศในรูปแบบอื่นๆ ที่ผลิตโดยระบบ</a:t>
            </a:r>
            <a:endParaRPr lang="th-TH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15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>
            <a:noAutofit/>
          </a:bodyPr>
          <a:lstStyle/>
          <a:p>
            <a:r>
              <a:rPr lang="th-TH" sz="4400" b="1" dirty="0" smtClean="0">
                <a:solidFill>
                  <a:srgbClr val="C00000"/>
                </a:solidFill>
              </a:rPr>
              <a:t>ชนิดของเอาต์พุต</a:t>
            </a:r>
            <a:endParaRPr lang="th-TH" sz="4400" b="1" dirty="0">
              <a:solidFill>
                <a:srgbClr val="C0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3623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/>
              <a:t>	เอาต์พุตสามารถถูกนำเสนอผ่านการจัดรูปแบบเป็นรายงาน หรือลิสต์จากไฟล์ออกมาพิมพ์โดยตรง หรือถูกประมวลผลโดยคอมพิวเตอร์ก็ได้ ดังนั้น เอาต์พุตของระบบ จึงอาจเป็น</a:t>
            </a:r>
          </a:p>
          <a:p>
            <a:pPr marL="0" indent="0">
              <a:buNone/>
            </a:pPr>
            <a:r>
              <a:rPr lang="th-TH" sz="3200" b="1" dirty="0"/>
              <a:t>	</a:t>
            </a:r>
            <a:r>
              <a:rPr lang="th-TH" sz="3200" b="1" dirty="0" smtClean="0"/>
              <a:t>1.รายงาน </a:t>
            </a:r>
            <a:r>
              <a:rPr lang="en-US" sz="2800" b="1" dirty="0" smtClean="0"/>
              <a:t>(Report)</a:t>
            </a:r>
          </a:p>
          <a:p>
            <a:pPr marL="0" indent="0">
              <a:buNone/>
            </a:pPr>
            <a:r>
              <a:rPr lang="en-US" sz="3200" b="1" dirty="0"/>
              <a:t>	</a:t>
            </a:r>
            <a:r>
              <a:rPr lang="th-TH" sz="3200" b="1" dirty="0" smtClean="0"/>
              <a:t>2.เอกสาร </a:t>
            </a:r>
            <a:r>
              <a:rPr lang="en-US" sz="2800" b="1" dirty="0" smtClean="0"/>
              <a:t>(Document)</a:t>
            </a:r>
          </a:p>
          <a:p>
            <a:pPr marL="0" indent="0">
              <a:buNone/>
            </a:pPr>
            <a:r>
              <a:rPr lang="en-US" sz="3200" b="1" dirty="0"/>
              <a:t>	</a:t>
            </a:r>
            <a:r>
              <a:rPr lang="th-TH" sz="3200" b="1" dirty="0" smtClean="0"/>
              <a:t>3.ข้อความ </a:t>
            </a:r>
            <a:r>
              <a:rPr lang="en-US" sz="2800" b="1" dirty="0" smtClean="0"/>
              <a:t>(Message)</a:t>
            </a:r>
            <a:endParaRPr lang="th-TH" sz="2800" b="1" dirty="0"/>
          </a:p>
        </p:txBody>
      </p:sp>
    </p:spTree>
    <p:extLst>
      <p:ext uri="{BB962C8B-B14F-4D97-AF65-F5344CB8AC3E}">
        <p14:creationId xmlns:p14="http://schemas.microsoft.com/office/powerpoint/2010/main" val="197509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35360"/>
          </a:xfrm>
        </p:spPr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</a:rPr>
              <a:t>แหล่งที่มาของเอาต์พุต</a:t>
            </a:r>
            <a:endParaRPr lang="th-TH" b="1" dirty="0">
              <a:solidFill>
                <a:srgbClr val="0070C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82352" y="908720"/>
            <a:ext cx="8229600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C00000"/>
                </a:solidFill>
              </a:rPr>
              <a:t>1.เอาต์พุตที่เรียกจากแหล่งเก็บข้อมูล </a:t>
            </a:r>
            <a:r>
              <a:rPr lang="th-TH" sz="3200" b="1" dirty="0" smtClean="0"/>
              <a:t>เป็นเอาต์พุตที่ลิสต์ออกมาจากไฟล์ข้อมูลโดยตรง</a:t>
            </a:r>
            <a:endParaRPr lang="th-TH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6362164"/>
            <a:ext cx="7601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7030A0"/>
                </a:solidFill>
              </a:rPr>
              <a:t>ตัวอย่างรายงานที่ลิสต์ออกมาพิมพ์ได้โดยตรงจากแฟ้มประวัตินักศึกษา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1969676"/>
            <a:ext cx="1080120" cy="52322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Data</a:t>
            </a: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4892689" y="1969676"/>
            <a:ext cx="1263487" cy="52322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  <a:endParaRPr lang="th-TH" dirty="0"/>
          </a:p>
        </p:txBody>
      </p:sp>
      <p:cxnSp>
        <p:nvCxnSpPr>
          <p:cNvPr id="10" name="ลูกศรเชื่อมต่อแบบตรง 9"/>
          <p:cNvCxnSpPr>
            <a:stCxn id="7" idx="3"/>
            <a:endCxn id="8" idx="1"/>
          </p:cNvCxnSpPr>
          <p:nvPr/>
        </p:nvCxnSpPr>
        <p:spPr>
          <a:xfrm>
            <a:off x="3851920" y="2231286"/>
            <a:ext cx="104076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00" y="2636912"/>
            <a:ext cx="5292080" cy="367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5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1512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C00000"/>
                </a:solidFill>
              </a:rPr>
              <a:t>2.เอาต์พุตที่ได้จากการประมวลผล </a:t>
            </a:r>
            <a:r>
              <a:rPr lang="th-TH" sz="3200" b="1" dirty="0" smtClean="0"/>
              <a:t>เป็นเอาต์พุตที่มีการนำข้อมูลต่างๆ ที่เกี่ยวข้องมาผ่านการประมวลผลตามกิจกรรมของระบบนั้นๆ เพื่อให้ได้มาซึ่งเอาต์พุตหรือรายงานตามต้องการ</a:t>
            </a:r>
            <a:endParaRPr lang="th-TH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6362164"/>
            <a:ext cx="8626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7030A0"/>
                </a:solidFill>
              </a:rPr>
              <a:t>ตัวอย่างรายงานระเบียนแสดงผลการเรียนที่นำข้อมูลมาประมวลผลได้เกรดเฉลี่ย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2132856"/>
            <a:ext cx="1080120" cy="5232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3452529" y="2132856"/>
            <a:ext cx="1483098" cy="5232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Process</a:t>
            </a:r>
            <a:endParaRPr lang="th-TH" dirty="0"/>
          </a:p>
        </p:txBody>
      </p:sp>
      <p:cxnSp>
        <p:nvCxnSpPr>
          <p:cNvPr id="8" name="ลูกศรเชื่อมต่อแบบตรง 7"/>
          <p:cNvCxnSpPr>
            <a:stCxn id="6" idx="3"/>
            <a:endCxn id="7" idx="1"/>
          </p:cNvCxnSpPr>
          <p:nvPr/>
        </p:nvCxnSpPr>
        <p:spPr>
          <a:xfrm>
            <a:off x="2411760" y="2394466"/>
            <a:ext cx="104076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/>
          <p:cNvCxnSpPr/>
          <p:nvPr/>
        </p:nvCxnSpPr>
        <p:spPr>
          <a:xfrm>
            <a:off x="4935627" y="2420888"/>
            <a:ext cx="104076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168" y="2805529"/>
            <a:ext cx="5940152" cy="35757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40072" y="2140579"/>
            <a:ext cx="1263487" cy="5232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Output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1853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548680"/>
            <a:ext cx="8435280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rgbClr val="C00000"/>
                </a:solidFill>
              </a:rPr>
              <a:t>3</a:t>
            </a:r>
            <a:r>
              <a:rPr lang="th-TH" sz="3200" b="1" dirty="0" smtClean="0">
                <a:solidFill>
                  <a:srgbClr val="C00000"/>
                </a:solidFill>
              </a:rPr>
              <a:t>.เอาต์พุตที่มาจากแหล่งอินพุตโดยตรง </a:t>
            </a:r>
            <a:r>
              <a:rPr lang="th-TH" sz="3200" b="1" dirty="0" smtClean="0"/>
              <a:t>เป็นเอาต์พุตที่มาจากการคีย์ข้อมูลเข้าโดยตรง กล่าวคือ ข้อมูลที่คีย์เข้าไป ก็คือเอาต์พุตนั่นเอง</a:t>
            </a:r>
            <a:endParaRPr lang="th-TH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1969676"/>
            <a:ext cx="1080120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4892689" y="1969676"/>
            <a:ext cx="1263487" cy="52322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Output</a:t>
            </a:r>
            <a:endParaRPr lang="th-TH" dirty="0"/>
          </a:p>
        </p:txBody>
      </p:sp>
      <p:cxnSp>
        <p:nvCxnSpPr>
          <p:cNvPr id="8" name="ลูกศรเชื่อมต่อแบบตรง 7"/>
          <p:cNvCxnSpPr>
            <a:stCxn id="6" idx="3"/>
            <a:endCxn id="7" idx="1"/>
          </p:cNvCxnSpPr>
          <p:nvPr/>
        </p:nvCxnSpPr>
        <p:spPr>
          <a:xfrm>
            <a:off x="3851920" y="2231286"/>
            <a:ext cx="104076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59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 smtClean="0"/>
              <a:t>วัตถุประสงค์ของเอาต์พุต</a:t>
            </a:r>
            <a:endParaRPr lang="th-TH" sz="48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76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/>
              <a:t>	1.เพื่อนำเสนอสารสนเทศเกี่ยวกับกิจกรรมที่ได้ดำเนินผ่านมา การรายงานสถานะปัจจุบัน หรือการคาดการณ์ในอนาคต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2.รายงานเหตุการณ์สำคัญต่างๆ ที่เกิดขึ้นในระบบ ไม่ว่าจะเป็นโอกาส ปัญหา หรือการแจ้งเตือน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3.แสดงกลไกในการทำงาน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4.เป็นหลัก</a:t>
            </a:r>
            <a:r>
              <a:rPr lang="th-TH" sz="3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ฐ</a:t>
            </a:r>
            <a:r>
              <a:rPr lang="th-TH" sz="3200" b="1" dirty="0" smtClean="0">
                <a:solidFill>
                  <a:schemeClr val="tx1"/>
                </a:solidFill>
              </a:rPr>
              <a:t>านการยืนยันในสิ่งที่ได้กระทำลงไป</a:t>
            </a:r>
          </a:p>
          <a:p>
            <a:pPr marL="0" indent="0">
              <a:buNone/>
            </a:pPr>
            <a:endParaRPr lang="th-TH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7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800" b="1" dirty="0" smtClean="0"/>
              <a:t>คำถามสำคัญของการออกแบบเอาต์พุต</a:t>
            </a:r>
            <a:endParaRPr lang="th-TH" sz="48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0070C0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1.ใครเป็นผู้ใช้รายงานนี้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2.ใช้ประโยชน์จากรายงานนี้อย่างไร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3.รายละเอียดข้อมูลในรายงานมีอะไรบ้าง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4.รายงานนี้มีความต้องการใช้บ่อยแค่ไหน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5.รายงานแสดงผลออกทางสิ่งใด</a:t>
            </a:r>
            <a:endParaRPr lang="th-TH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5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 smtClean="0"/>
              <a:t>การจัดรูปแบบเอาต์พุต</a:t>
            </a:r>
            <a:endParaRPr lang="th-TH" sz="48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082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/>
              <a:t>	เอาต์พุตหรือรายงานที่ดี จำเป็นต้องได้รับการจัดรูปแบบอย่างมีมาตรฐานและมีความเป็นสากล เพื่อแสดงรายละเอียดทางสารสนเทศได้อย่างครบถ้วนและครอบคลุมตามหัวข้อนั้นๆ ซึ่งการจัดรูปแบบรายงานที่ถูกต้องตามหลักการ ตัวรายงานจะประกอบด้วย </a:t>
            </a:r>
          </a:p>
          <a:p>
            <a:pPr lvl="4"/>
            <a:r>
              <a:rPr lang="th-TH" sz="3200" b="1" dirty="0" smtClean="0">
                <a:solidFill>
                  <a:schemeClr val="tx1"/>
                </a:solidFill>
              </a:rPr>
              <a:t> หัวรายงาน</a:t>
            </a:r>
          </a:p>
          <a:p>
            <a:pPr lvl="4"/>
            <a:r>
              <a:rPr lang="th-TH" sz="3200" b="1" dirty="0">
                <a:solidFill>
                  <a:schemeClr val="tx1"/>
                </a:solidFill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</a:rPr>
              <a:t>รายละเอียด</a:t>
            </a:r>
          </a:p>
          <a:p>
            <a:pPr lvl="4"/>
            <a:r>
              <a:rPr lang="th-TH" sz="3200" b="1" dirty="0" smtClean="0">
                <a:solidFill>
                  <a:schemeClr val="tx1"/>
                </a:solidFill>
              </a:rPr>
              <a:t> ผลสรุป</a:t>
            </a:r>
          </a:p>
          <a:p>
            <a:pPr lvl="4"/>
            <a:r>
              <a:rPr lang="th-TH" sz="3200" b="1" dirty="0" smtClean="0">
                <a:solidFill>
                  <a:schemeClr val="tx1"/>
                </a:solidFill>
              </a:rPr>
              <a:t> หมายเหตุ</a:t>
            </a:r>
            <a:endParaRPr lang="th-TH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39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0465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BF1B79"/>
                </a:solidFill>
              </a:rPr>
              <a:t>1.หัวรายงาน </a:t>
            </a:r>
            <a:r>
              <a:rPr lang="en-US" b="1" dirty="0" smtClean="0">
                <a:solidFill>
                  <a:srgbClr val="BF1B79"/>
                </a:solidFill>
              </a:rPr>
              <a:t>(Heading) </a:t>
            </a:r>
            <a:r>
              <a:rPr lang="th-TH" sz="3200" b="1" dirty="0" smtClean="0"/>
              <a:t>หัวรายงานจะระบุชื่อรายงาน นอกจากนี้ยังอาจใส่รายละเอียดอื่น เช่น ชื่อบริษัทหรือหน่วยงาน วันที่และเวลาที่พิมพ์รายงาน หมายเลขหน้า จำนวนหน้าทั้งหมด และสุดท้ายก็คือ หัวคอลัมน์ต่างๆ  หรือฟิลด์ข้อมูล</a:t>
            </a:r>
          </a:p>
          <a:p>
            <a:pPr marL="0" indent="0">
              <a:buNone/>
            </a:pPr>
            <a:endParaRPr lang="th-TH" sz="3200" b="1" dirty="0"/>
          </a:p>
          <a:p>
            <a:pPr marL="0" indent="0">
              <a:buNone/>
            </a:pPr>
            <a:endParaRPr lang="th-TH" sz="3200" b="1" dirty="0" smtClean="0"/>
          </a:p>
          <a:p>
            <a:pPr marL="0" indent="0">
              <a:buNone/>
            </a:pPr>
            <a:endParaRPr lang="th-TH" sz="3200" b="1" dirty="0"/>
          </a:p>
          <a:p>
            <a:pPr marL="0" indent="0">
              <a:buNone/>
            </a:pPr>
            <a:endParaRPr lang="th-TH" sz="3200" b="1" dirty="0" smtClean="0"/>
          </a:p>
          <a:p>
            <a:pPr marL="0" indent="0">
              <a:buNone/>
            </a:pPr>
            <a:endParaRPr lang="th-TH" sz="3200" b="1" dirty="0"/>
          </a:p>
          <a:p>
            <a:pPr marL="0" indent="0" algn="ctr">
              <a:buNone/>
            </a:pPr>
            <a:endParaRPr lang="th-TH" sz="32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th-TH" sz="3200" b="1" dirty="0" smtClean="0">
                <a:solidFill>
                  <a:srgbClr val="7030A0"/>
                </a:solidFill>
              </a:rPr>
              <a:t>ตัวอย่างหัวรายงาน</a:t>
            </a:r>
          </a:p>
          <a:p>
            <a:pPr marL="0" indent="0">
              <a:buNone/>
            </a:pPr>
            <a:endParaRPr lang="th-TH" sz="3200" b="1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20" y="2564904"/>
            <a:ext cx="6694656" cy="30300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775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2068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BF1B79"/>
                </a:solidFill>
              </a:rPr>
              <a:t>2.รายละเอียด </a:t>
            </a:r>
            <a:r>
              <a:rPr lang="en-US" b="1" dirty="0" smtClean="0">
                <a:solidFill>
                  <a:srgbClr val="BF1B79"/>
                </a:solidFill>
              </a:rPr>
              <a:t>(Details) </a:t>
            </a:r>
            <a:r>
              <a:rPr lang="th-TH" sz="3200" b="1" dirty="0" smtClean="0"/>
              <a:t>เป็นพื้นที่ส่วนที่มากที่สุด ใช้สำหรับแสดงรายละเอียดข้อมูลต่างๆ </a:t>
            </a:r>
          </a:p>
          <a:p>
            <a:pPr marL="0" indent="0">
              <a:buNone/>
            </a:pPr>
            <a:endParaRPr lang="th-TH" sz="3200" b="1" dirty="0"/>
          </a:p>
          <a:p>
            <a:pPr marL="0" indent="0">
              <a:buNone/>
            </a:pPr>
            <a:endParaRPr lang="th-TH" sz="3200" b="1" dirty="0" smtClean="0"/>
          </a:p>
          <a:p>
            <a:pPr marL="0" indent="0">
              <a:buNone/>
            </a:pPr>
            <a:endParaRPr lang="th-TH" sz="3200" b="1" dirty="0"/>
          </a:p>
          <a:p>
            <a:pPr marL="0" indent="0">
              <a:buNone/>
            </a:pPr>
            <a:endParaRPr lang="th-TH" sz="3200" b="1" dirty="0" smtClean="0"/>
          </a:p>
          <a:p>
            <a:pPr marL="0" indent="0">
              <a:buNone/>
            </a:pPr>
            <a:endParaRPr lang="th-TH" sz="3200" b="1" dirty="0" smtClean="0"/>
          </a:p>
          <a:p>
            <a:pPr marL="0" indent="0">
              <a:buNone/>
            </a:pPr>
            <a:endParaRPr lang="th-TH" sz="3200" b="1" dirty="0"/>
          </a:p>
          <a:p>
            <a:pPr marL="0" indent="0">
              <a:buNone/>
            </a:pPr>
            <a:endParaRPr lang="th-TH" sz="3200" b="1" dirty="0"/>
          </a:p>
          <a:p>
            <a:pPr marL="0" indent="0" algn="ctr">
              <a:buNone/>
            </a:pPr>
            <a:endParaRPr lang="th-TH" sz="32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th-TH" sz="32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th-TH" sz="3200" b="1" dirty="0" smtClean="0">
                <a:solidFill>
                  <a:srgbClr val="7030A0"/>
                </a:solidFill>
              </a:rPr>
              <a:t>ตัวอย่างรายงานประวัติการซ่อมรถ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177" y="1452381"/>
            <a:ext cx="5070087" cy="44968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906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เนื้อหา 2"/>
          <p:cNvSpPr txBox="1">
            <a:spLocks/>
          </p:cNvSpPr>
          <p:nvPr/>
        </p:nvSpPr>
        <p:spPr>
          <a:xfrm>
            <a:off x="457200" y="764704"/>
            <a:ext cx="8229600" cy="55682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h-TH" sz="3200" b="1" dirty="0" smtClean="0">
                <a:solidFill>
                  <a:srgbClr val="468C58"/>
                </a:solidFill>
              </a:rPr>
              <a:t>สรุปกิจกรรมในระยะการออกแบบระบบ</a:t>
            </a:r>
          </a:p>
          <a:p>
            <a:r>
              <a:rPr lang="th-TH" sz="3200" b="1" dirty="0" smtClean="0">
                <a:solidFill>
                  <a:srgbClr val="0070C0"/>
                </a:solidFill>
              </a:rPr>
              <a:t>จัดหาระบบ </a:t>
            </a:r>
            <a:r>
              <a:rPr lang="th-TH" sz="3200" b="1" dirty="0" smtClean="0"/>
              <a:t>เป็นการเลือกว่าจะพั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ฒ</a:t>
            </a:r>
            <a:r>
              <a:rPr lang="th-TH" sz="3200" b="1" dirty="0" smtClean="0"/>
              <a:t>นาระบบเอง ว่าจ้างบริษัทภายนอกมาพั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ฒ</a:t>
            </a:r>
            <a:r>
              <a:rPr lang="th-TH" sz="3200" b="1" dirty="0" smtClean="0"/>
              <a:t>นา หรือซื้อโปรแกรมสำเร็จรูป </a:t>
            </a:r>
            <a:r>
              <a:rPr lang="th-TH" sz="3200" b="1" smtClean="0"/>
              <a:t>เป็นต้น</a:t>
            </a:r>
            <a:endParaRPr lang="th-TH" sz="3200" b="1" dirty="0" smtClean="0"/>
          </a:p>
          <a:p>
            <a:r>
              <a:rPr lang="th-TH" sz="3200" b="1" dirty="0" smtClean="0">
                <a:solidFill>
                  <a:srgbClr val="0070C0"/>
                </a:solidFill>
              </a:rPr>
              <a:t>ออกแบบสถาปัตยกรรมของระบบ </a:t>
            </a:r>
            <a:r>
              <a:rPr lang="th-TH" sz="3200" b="1" dirty="0" smtClean="0"/>
              <a:t>ที่อธิบายถึงโครงสร้างฮาร์ดแวร์ ซอฟต์แวร์ และโครงสร้างพื้น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ฐ</a:t>
            </a:r>
            <a:r>
              <a:rPr lang="th-TH" sz="3200" b="1" dirty="0" smtClean="0"/>
              <a:t>านด้านเครือข่ายที่นำมาใช้</a:t>
            </a:r>
          </a:p>
          <a:p>
            <a:r>
              <a:rPr lang="th-TH" sz="3200" b="1" dirty="0" smtClean="0">
                <a:solidFill>
                  <a:srgbClr val="0070C0"/>
                </a:solidFill>
              </a:rPr>
              <a:t>ออกแบบเอาต์พุตและ</a:t>
            </a:r>
            <a:r>
              <a:rPr lang="th-TH" sz="3200" b="1" dirty="0" err="1" smtClean="0">
                <a:solidFill>
                  <a:srgbClr val="0070C0"/>
                </a:solidFill>
              </a:rPr>
              <a:t>ยูสเซอร์</a:t>
            </a:r>
            <a:r>
              <a:rPr lang="th-TH" sz="3200" b="1" dirty="0" smtClean="0">
                <a:solidFill>
                  <a:srgbClr val="0070C0"/>
                </a:solidFill>
              </a:rPr>
              <a:t>อินเตอร์</a:t>
            </a:r>
            <a:r>
              <a:rPr lang="th-TH" sz="3200" b="1" dirty="0" err="1" smtClean="0">
                <a:solidFill>
                  <a:srgbClr val="0070C0"/>
                </a:solidFill>
              </a:rPr>
              <a:t>เฟซ</a:t>
            </a:r>
            <a:r>
              <a:rPr lang="th-TH" sz="3200" b="1" dirty="0" smtClean="0">
                <a:solidFill>
                  <a:srgbClr val="0070C0"/>
                </a:solidFill>
              </a:rPr>
              <a:t> </a:t>
            </a:r>
            <a:r>
              <a:rPr lang="th-TH" sz="3200" b="1" dirty="0" smtClean="0"/>
              <a:t>เช่น การโต้ตอบการใช้งานผ่านเมนู ปุ่มต่างๆ บนหน้าจอ รวมถึงแบบฟอร์มและรายงานต่างๆ </a:t>
            </a:r>
          </a:p>
          <a:p>
            <a:r>
              <a:rPr lang="th-TH" sz="3200" b="1" dirty="0" smtClean="0">
                <a:solidFill>
                  <a:srgbClr val="0070C0"/>
                </a:solidFill>
              </a:rPr>
              <a:t>ออกแบบ</a:t>
            </a:r>
            <a:r>
              <a:rPr lang="th-TH" sz="3200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ฐ</a:t>
            </a:r>
            <a:r>
              <a:rPr lang="th-TH" sz="3200" b="1" dirty="0" smtClean="0">
                <a:solidFill>
                  <a:srgbClr val="0070C0"/>
                </a:solidFill>
              </a:rPr>
              <a:t>านข้อมูล</a:t>
            </a:r>
          </a:p>
          <a:p>
            <a:r>
              <a:rPr lang="th-TH" sz="3200" b="1" dirty="0" smtClean="0">
                <a:solidFill>
                  <a:srgbClr val="0070C0"/>
                </a:solidFill>
              </a:rPr>
              <a:t>สร้า</a:t>
            </a:r>
            <a:r>
              <a:rPr lang="th-TH" sz="3200" b="1" dirty="0" smtClean="0">
                <a:solidFill>
                  <a:srgbClr val="002060"/>
                </a:solidFill>
              </a:rPr>
              <a:t>ง</a:t>
            </a:r>
            <a:r>
              <a:rPr lang="th-TH" sz="3200" b="1" dirty="0" smtClean="0">
                <a:solidFill>
                  <a:srgbClr val="0070C0"/>
                </a:solidFill>
              </a:rPr>
              <a:t>ต้นแบบ</a:t>
            </a:r>
          </a:p>
          <a:p>
            <a:r>
              <a:rPr lang="th-TH" sz="3200" b="1" dirty="0" smtClean="0">
                <a:solidFill>
                  <a:srgbClr val="0070C0"/>
                </a:solidFill>
              </a:rPr>
              <a:t>ออกแบบโปรแกรม</a:t>
            </a:r>
            <a:endParaRPr lang="th-TH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51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230425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BF1B79"/>
                </a:solidFill>
              </a:rPr>
              <a:t>3.ผลสรุป</a:t>
            </a:r>
            <a:r>
              <a:rPr lang="en-US" b="1" dirty="0" smtClean="0">
                <a:solidFill>
                  <a:srgbClr val="BF1B79"/>
                </a:solidFill>
              </a:rPr>
              <a:t> </a:t>
            </a:r>
            <a:r>
              <a:rPr lang="th-TH" sz="3200" b="1" dirty="0" smtClean="0"/>
              <a:t>ภายหลังรายงานได้แสดงรายละเอียดจนครบหมดแล้ว ที่ท้ายรายงานอาจมียอดสรุปผลกำกับเพิ่มเติมได้อีก เช่น สรุปยอดค่าใช้จ่ายทั้งหมด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BF1B79"/>
                </a:solidFill>
              </a:rPr>
              <a:t>4.หมายเหตุ </a:t>
            </a:r>
            <a:r>
              <a:rPr lang="th-TH" sz="3200" b="1" dirty="0" smtClean="0"/>
              <a:t>รายงานบางประเภทอาจมีหมายเหตุหรือคำแนะนำเพิ่มเติมให้ผู้อ่านเข้าใจรายละเอียดมากขึ้น</a:t>
            </a:r>
          </a:p>
          <a:p>
            <a:pPr marL="0" indent="0">
              <a:buNone/>
            </a:pPr>
            <a:endParaRPr lang="th-TH" sz="3200" b="1" dirty="0"/>
          </a:p>
          <a:p>
            <a:pPr marL="0" indent="0">
              <a:buNone/>
            </a:pPr>
            <a:endParaRPr lang="th-TH" sz="3200" b="1" dirty="0" smtClean="0"/>
          </a:p>
          <a:p>
            <a:pPr marL="0" indent="0">
              <a:buNone/>
            </a:pPr>
            <a:endParaRPr lang="th-TH" sz="3200" b="1" dirty="0" smtClean="0"/>
          </a:p>
          <a:p>
            <a:pPr marL="0" indent="0">
              <a:buNone/>
            </a:pPr>
            <a:endParaRPr lang="th-TH" sz="3200" b="1" dirty="0"/>
          </a:p>
          <a:p>
            <a:pPr marL="0" indent="0">
              <a:buNone/>
            </a:pPr>
            <a:endParaRPr lang="th-TH" sz="3200" b="1" dirty="0" smtClean="0"/>
          </a:p>
          <a:p>
            <a:pPr marL="0" indent="0">
              <a:buNone/>
            </a:pPr>
            <a:endParaRPr lang="th-TH" sz="3200" b="1" dirty="0"/>
          </a:p>
          <a:p>
            <a:pPr marL="0" indent="0">
              <a:buNone/>
            </a:pPr>
            <a:endParaRPr lang="th-TH" sz="3200" b="1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081" y="2564904"/>
            <a:ext cx="4897423" cy="3816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36248" y="6332324"/>
            <a:ext cx="3270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7030A0"/>
                </a:solidFill>
              </a:rPr>
              <a:t>ตัวอย่างรายงานที่มีหมาย</a:t>
            </a:r>
            <a:r>
              <a:rPr lang="th-TH" b="1" dirty="0" smtClean="0">
                <a:solidFill>
                  <a:srgbClr val="7030A0"/>
                </a:solidFill>
              </a:rPr>
              <a:t>เหตุ</a:t>
            </a:r>
            <a:endParaRPr lang="th-TH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 smtClean="0"/>
              <a:t>เครื่องมือสร้างต้นแบบรายงาน</a:t>
            </a:r>
            <a:endParaRPr lang="th-TH" sz="48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20162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/>
              <a:t>	สำหรับซอฟต์แวร์สมัยใหม่ เช่น </a:t>
            </a:r>
            <a:r>
              <a:rPr lang="en-US" sz="2000" b="1" dirty="0" smtClean="0"/>
              <a:t>MS-Access</a:t>
            </a:r>
            <a:r>
              <a:rPr lang="en-US" sz="3200" b="1" dirty="0" smtClean="0"/>
              <a:t> </a:t>
            </a:r>
            <a:r>
              <a:rPr lang="th-TH" sz="3200" b="1" dirty="0" smtClean="0"/>
              <a:t>มักผนวกเครื่องมือช่วยสร้างรายงานมาให้เบ็ดเสร็จ หรืออาจสร้างขึ้นจากซอฟต์แวร์ช่วยสร้างรายงานโดยเฉพาะก็ได้ เข่น โปรแกรม </a:t>
            </a:r>
            <a:r>
              <a:rPr lang="en-US" b="1" dirty="0" smtClean="0"/>
              <a:t>Crystal Report</a:t>
            </a:r>
            <a:endParaRPr lang="th-TH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32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477" y="548680"/>
            <a:ext cx="6188228" cy="5472608"/>
          </a:xfrm>
        </p:spPr>
      </p:pic>
      <p:sp>
        <p:nvSpPr>
          <p:cNvPr id="4" name="TextBox 3"/>
          <p:cNvSpPr txBox="1"/>
          <p:nvPr/>
        </p:nvSpPr>
        <p:spPr>
          <a:xfrm>
            <a:off x="1859885" y="6021288"/>
            <a:ext cx="5160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7030A0"/>
                </a:solidFill>
              </a:rPr>
              <a:t>ตัวอย่างรายงานที่สร้างจาก </a:t>
            </a:r>
            <a:r>
              <a:rPr lang="en-US" sz="2400" b="1" dirty="0" smtClean="0">
                <a:solidFill>
                  <a:srgbClr val="7030A0"/>
                </a:solidFill>
              </a:rPr>
              <a:t>MS-Access</a:t>
            </a:r>
            <a:endParaRPr lang="th-TH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87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 smtClean="0"/>
              <a:t>การจัดแบ่งประเภทของเอาต์พุต</a:t>
            </a:r>
            <a:endParaRPr lang="th-TH" sz="48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802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0070C0"/>
                </a:solidFill>
              </a:rPr>
              <a:t>1.รายงานภายใน </a:t>
            </a:r>
            <a:r>
              <a:rPr lang="en-US" b="1" dirty="0" smtClean="0">
                <a:solidFill>
                  <a:srgbClr val="0070C0"/>
                </a:solidFill>
              </a:rPr>
              <a:t>(Internal Output) </a:t>
            </a:r>
            <a:r>
              <a:rPr lang="th-TH" sz="3200" b="1" dirty="0" smtClean="0">
                <a:solidFill>
                  <a:schemeClr val="tx1"/>
                </a:solidFill>
              </a:rPr>
              <a:t>คือ รายงานที่ถูกสร้างขึ้นจากเจ้าของระบบหรือผู้ใช้ภายในองค์กร แบ่งออกเป็น</a:t>
            </a:r>
          </a:p>
          <a:p>
            <a:pPr lvl="1"/>
            <a:r>
              <a:rPr lang="th-TH" sz="3200" b="1" dirty="0" smtClean="0">
                <a:solidFill>
                  <a:srgbClr val="468C58"/>
                </a:solidFill>
              </a:rPr>
              <a:t>รายงานแสดงรายละเอียด </a:t>
            </a:r>
            <a:r>
              <a:rPr lang="th-TH" sz="3200" b="1" dirty="0" smtClean="0">
                <a:solidFill>
                  <a:schemeClr val="tx1"/>
                </a:solidFill>
              </a:rPr>
              <a:t>เป็นรายงานภายในที่ที่นำเสนอสารสนเทศตามรอบระยะเวลาทั่วไป ด้วยการกลั่นกรองข้อมูลเพียงเล็กน้อย เช่น รายงานการขายสินค้า</a:t>
            </a:r>
          </a:p>
          <a:p>
            <a:pPr lvl="1"/>
            <a:r>
              <a:rPr lang="th-TH" sz="3200" b="1" dirty="0" smtClean="0">
                <a:solidFill>
                  <a:srgbClr val="468C58"/>
                </a:solidFill>
              </a:rPr>
              <a:t>รายงานสรุปผล </a:t>
            </a:r>
            <a:r>
              <a:rPr lang="th-TH" sz="3200" b="1" dirty="0" smtClean="0">
                <a:solidFill>
                  <a:schemeClr val="tx1"/>
                </a:solidFill>
              </a:rPr>
              <a:t>เป็นรายงานที่เหมาะกับผู้จัดการหรือผู้บริหารที่ต้องการเพียงผลสรุปของข้อมูล เช่น รายงานสรุปยอดขายประจำเดือน</a:t>
            </a:r>
          </a:p>
          <a:p>
            <a:pPr lvl="1"/>
            <a:r>
              <a:rPr lang="th-TH" sz="3200" b="1" dirty="0" smtClean="0">
                <a:solidFill>
                  <a:srgbClr val="468C58"/>
                </a:solidFill>
              </a:rPr>
              <a:t>รายงานข้อยกเว้น </a:t>
            </a:r>
            <a:r>
              <a:rPr lang="th-TH" sz="3200" b="1" dirty="0" smtClean="0">
                <a:solidFill>
                  <a:schemeClr val="tx1"/>
                </a:solidFill>
              </a:rPr>
              <a:t>เป็นรายงานที่มีการกลั่นกรองข้อมูลบางอย่างออกไปด้วยเงื่อนไข เพื่อคงไว้แต่เพียงข้อมูลที่ต้องการเท่านั้น เช่น ผู้จัดการต้องการข้อมูลลูกค้าที่ใช้วงเงินบัตรเครดิตเกินวงเงิน</a:t>
            </a:r>
            <a:endParaRPr lang="th-TH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43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</a:rPr>
              <a:t>2</a:t>
            </a:r>
            <a:r>
              <a:rPr lang="th-TH" sz="3200" b="1" dirty="0" smtClean="0">
                <a:solidFill>
                  <a:srgbClr val="0070C0"/>
                </a:solidFill>
              </a:rPr>
              <a:t>.รายงานภายนอก </a:t>
            </a:r>
            <a:r>
              <a:rPr lang="en-US" b="1" dirty="0" smtClean="0">
                <a:solidFill>
                  <a:srgbClr val="0070C0"/>
                </a:solidFill>
              </a:rPr>
              <a:t>(External Output)</a:t>
            </a:r>
            <a:r>
              <a:rPr lang="th-TH" b="1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เป็นรายงานที่ถูกนำมาใช้กับบุคคลภายนอกหรือหน่วยงานภายนอก เช่น ลูกค้า ร้านค้า หรือหน่วยงานราชการต่างๆ ดังนั้น จึงต้องได้รับการออกแบบให้มีความสวยงาม มีความเป็นสากล เช่น ใบกำกับภาษี ใบสั่งจ่ายเช็ค ใบเสร็จรับเงิน ใบลงทะเบียนเรียน ใบสั่งซื้อสินค้า เป็นต้น</a:t>
            </a:r>
            <a:endParaRPr lang="th-TH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0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800" b="1" dirty="0" smtClean="0"/>
              <a:t>การนำเสนอสารสนเทศบนรายงาน</a:t>
            </a:r>
            <a:endParaRPr lang="th-TH" sz="48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BF1B79"/>
                </a:solidFill>
              </a:rPr>
              <a:t>1.แบบตาราง </a:t>
            </a:r>
            <a:r>
              <a:rPr lang="en-US" b="1" dirty="0" smtClean="0">
                <a:solidFill>
                  <a:srgbClr val="BF1B79"/>
                </a:solidFill>
              </a:rPr>
              <a:t>(Tabular Format) </a:t>
            </a:r>
            <a:r>
              <a:rPr lang="th-TH" sz="3200" b="1" dirty="0" smtClean="0">
                <a:solidFill>
                  <a:schemeClr val="tx1"/>
                </a:solidFill>
              </a:rPr>
              <a:t>รายงานจะแบ่งเป็นแถวและคอลัมน์ และอาจมียอดรวมตัวเลขที่นำเสนอได้ทั้งแบบแนวนอนหรือแนวตั้งก็ได้ </a:t>
            </a:r>
          </a:p>
          <a:p>
            <a:pPr marL="0" indent="0">
              <a:buNone/>
            </a:pPr>
            <a:endParaRPr lang="th-TH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h-TH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h-TH" sz="3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h-TH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h-TH" sz="3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h-TH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h-TH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h-TH" sz="32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th-TH" sz="3200" b="1" dirty="0" smtClean="0">
                <a:solidFill>
                  <a:srgbClr val="7030A0"/>
                </a:solidFill>
              </a:rPr>
              <a:t>ตัวอย่างรายงานทั่วไป</a:t>
            </a:r>
            <a:endParaRPr lang="th-TH" sz="3200" b="1" dirty="0">
              <a:solidFill>
                <a:srgbClr val="7030A0"/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78" y="1916832"/>
            <a:ext cx="5162441" cy="39867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810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43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rgbClr val="BF1B79"/>
                </a:solidFill>
              </a:rPr>
              <a:t>2</a:t>
            </a:r>
            <a:r>
              <a:rPr lang="th-TH" sz="3200" b="1" dirty="0" smtClean="0">
                <a:solidFill>
                  <a:srgbClr val="BF1B79"/>
                </a:solidFill>
              </a:rPr>
              <a:t>.แบบกราฟ </a:t>
            </a:r>
            <a:r>
              <a:rPr lang="en-US" b="1" dirty="0" smtClean="0">
                <a:solidFill>
                  <a:srgbClr val="BF1B79"/>
                </a:solidFill>
              </a:rPr>
              <a:t>(Graph Format) </a:t>
            </a:r>
            <a:r>
              <a:rPr lang="th-TH" sz="3200" b="1" dirty="0" smtClean="0">
                <a:solidFill>
                  <a:schemeClr val="tx1"/>
                </a:solidFill>
              </a:rPr>
              <a:t>รายงานแบบกราฟมักใช้กับงานธุรกิจหรืองานที่ต้องการยอดสรุปหรือการเปรียบเทียบข้อมูลเป็นส่วนใหญ่</a:t>
            </a:r>
          </a:p>
          <a:p>
            <a:pPr marL="0" indent="0">
              <a:buNone/>
            </a:pPr>
            <a:endParaRPr lang="th-TH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h-TH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h-TH" sz="3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h-TH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h-TH" sz="3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h-TH" sz="32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th-TH" sz="3200" b="1" dirty="0" smtClean="0">
                <a:solidFill>
                  <a:srgbClr val="7030A0"/>
                </a:solidFill>
              </a:rPr>
              <a:t>ตัวอย่างรายงานแบบกราฟ</a:t>
            </a:r>
            <a:endParaRPr lang="th-TH" sz="3200" b="1" dirty="0">
              <a:solidFill>
                <a:srgbClr val="7030A0"/>
              </a:solidFill>
            </a:endParaRPr>
          </a:p>
          <a:p>
            <a:pPr marL="514350" indent="-514350">
              <a:buAutoNum type="arabicPeriod"/>
            </a:pPr>
            <a:endParaRPr lang="th-TH" sz="3200" b="1" dirty="0">
              <a:solidFill>
                <a:schemeClr val="tx1"/>
              </a:solidFill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2276872"/>
            <a:ext cx="4420497" cy="33843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3201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43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BF1B79"/>
                </a:solidFill>
              </a:rPr>
              <a:t>3.การใช้ไอคอน </a:t>
            </a:r>
            <a:r>
              <a:rPr lang="en-US" b="1" dirty="0" smtClean="0">
                <a:solidFill>
                  <a:srgbClr val="BF1B79"/>
                </a:solidFill>
              </a:rPr>
              <a:t>(Using Icon) </a:t>
            </a:r>
            <a:r>
              <a:rPr lang="th-TH" sz="3200" b="1" dirty="0" smtClean="0">
                <a:solidFill>
                  <a:schemeClr val="tx1"/>
                </a:solidFill>
              </a:rPr>
              <a:t>เป็นการนำเสนอหรืออธิบายข้อมูลด้วยการใช้รูปภาพหรือไอคอนต่างๆ </a:t>
            </a:r>
          </a:p>
          <a:p>
            <a:pPr marL="0" indent="0">
              <a:buNone/>
            </a:pPr>
            <a:endParaRPr lang="th-TH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endParaRPr lang="th-TH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h-TH" sz="3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h-TH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h-TH" sz="3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h-TH" sz="32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th-TH" sz="3200" b="1" dirty="0" smtClean="0">
                <a:solidFill>
                  <a:srgbClr val="7030A0"/>
                </a:solidFill>
              </a:rPr>
              <a:t>ตัวอย่างการนำ</a:t>
            </a:r>
            <a:r>
              <a:rPr lang="th-TH" sz="3200" b="1" dirty="0" err="1" smtClean="0">
                <a:solidFill>
                  <a:srgbClr val="7030A0"/>
                </a:solidFill>
              </a:rPr>
              <a:t>เสอน</a:t>
            </a:r>
            <a:r>
              <a:rPr lang="th-TH" sz="3200" b="1" dirty="0" smtClean="0">
                <a:solidFill>
                  <a:srgbClr val="7030A0"/>
                </a:solidFill>
              </a:rPr>
              <a:t>ในรูปแบบไอคอน</a:t>
            </a:r>
            <a:endParaRPr lang="th-TH" sz="3200" b="1" dirty="0">
              <a:solidFill>
                <a:srgbClr val="7030A0"/>
              </a:solidFill>
            </a:endParaRPr>
          </a:p>
          <a:p>
            <a:pPr marL="514350" indent="-514350">
              <a:buAutoNum type="arabicPeriod"/>
            </a:pPr>
            <a:endParaRPr lang="th-TH" sz="3200" b="1" dirty="0">
              <a:solidFill>
                <a:schemeClr val="tx1"/>
              </a:solidFill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614568"/>
            <a:ext cx="2804975" cy="42627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87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800" b="1" dirty="0" smtClean="0"/>
              <a:t>การพิมพ์รายงาน</a:t>
            </a:r>
            <a:endParaRPr lang="th-TH" sz="48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/>
              <a:t>	การพิมพ์รายงานมีสิ่งพื้นฐานที่ต้องนำมาพิจารณา คือ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1. สื่อที่นำมาใช้เพื่อนำเสนอรายงาน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2. ขนาดของกระดาษ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3. แบบฟอร์มสำเร็จรูป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4. รายงานแบบมีหลายสำเนา</a:t>
            </a:r>
            <a:endParaRPr lang="th-TH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</a:rPr>
              <a:t>สื่อที่นำมาใช้เพื่อเสนอรายงาน</a:t>
            </a:r>
            <a:endParaRPr lang="th-TH" b="1" dirty="0">
              <a:solidFill>
                <a:srgbClr val="0070C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 smtClean="0">
                <a:solidFill>
                  <a:srgbClr val="7030A0"/>
                </a:solidFill>
              </a:rPr>
              <a:t>	1.เครื่องพิมพ์ </a:t>
            </a:r>
            <a:r>
              <a:rPr lang="en-US" sz="2800" b="1" dirty="0" smtClean="0"/>
              <a:t>(Printer)</a:t>
            </a:r>
          </a:p>
          <a:p>
            <a:pPr marL="0" indent="0">
              <a:buNone/>
            </a:pPr>
            <a:r>
              <a:rPr lang="th-TH" sz="3600" b="1" dirty="0" smtClean="0">
                <a:solidFill>
                  <a:srgbClr val="7030A0"/>
                </a:solidFill>
              </a:rPr>
              <a:t>	2.จอภาพ </a:t>
            </a:r>
            <a:r>
              <a:rPr lang="en-US" sz="2800" b="1" dirty="0" smtClean="0"/>
              <a:t>(Screen) </a:t>
            </a:r>
          </a:p>
          <a:p>
            <a:pPr marL="0" indent="0">
              <a:buNone/>
            </a:pPr>
            <a:r>
              <a:rPr lang="th-TH" sz="3600" b="1" dirty="0" smtClean="0">
                <a:solidFill>
                  <a:srgbClr val="7030A0"/>
                </a:solidFill>
              </a:rPr>
              <a:t>	3.มัลติมีเดีย</a:t>
            </a:r>
            <a:r>
              <a:rPr lang="th-TH" sz="32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smtClean="0"/>
              <a:t>(Multimedia) </a:t>
            </a:r>
            <a:r>
              <a:rPr lang="th-TH" sz="3600" b="1" dirty="0" smtClean="0"/>
              <a:t>เป็นการนำเสนอสารสนเทศผ่านสื่อประสม ซึ่งสามารถนำเสนอได้ทั้งตัวอักษร รูปภาพ ภาพเคลื่อนไหว วิดีโอ และเสียง</a:t>
            </a:r>
            <a:endParaRPr lang="th-TH" sz="3600" b="1" dirty="0"/>
          </a:p>
        </p:txBody>
      </p:sp>
    </p:spTree>
    <p:extLst>
      <p:ext uri="{BB962C8B-B14F-4D97-AF65-F5344CB8AC3E}">
        <p14:creationId xmlns:p14="http://schemas.microsoft.com/office/powerpoint/2010/main" val="236697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th-TH" sz="4400" b="1" dirty="0" smtClean="0"/>
              <a:t>กลยุทธ์การจัดหาระบบ</a:t>
            </a:r>
            <a:endParaRPr lang="th-TH" sz="44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0070C0"/>
                </a:solidFill>
                <a:cs typeface="+mj-cs"/>
              </a:rPr>
              <a:t>1.การพั</a:t>
            </a:r>
            <a:r>
              <a:rPr lang="th-TH" sz="3200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ฒ</a:t>
            </a:r>
            <a:r>
              <a:rPr lang="th-TH" sz="3200" b="1" dirty="0" smtClean="0">
                <a:solidFill>
                  <a:srgbClr val="0070C0"/>
                </a:solidFill>
                <a:cs typeface="+mj-cs"/>
              </a:rPr>
              <a:t>นาโปรแกรมขึ้นใช้เอง </a:t>
            </a:r>
            <a:r>
              <a:rPr lang="en-US" sz="2800" b="1" dirty="0" smtClean="0">
                <a:cs typeface="+mj-cs"/>
              </a:rPr>
              <a:t>(Custom Development)</a:t>
            </a:r>
            <a:endParaRPr lang="en-US" sz="3200" b="1" dirty="0" smtClean="0">
              <a:cs typeface="+mj-cs"/>
            </a:endParaRPr>
          </a:p>
          <a:p>
            <a:pPr marL="0" indent="0">
              <a:buNone/>
            </a:pPr>
            <a:r>
              <a:rPr lang="th-TH" sz="3200" b="1" dirty="0" smtClean="0">
                <a:solidFill>
                  <a:srgbClr val="BF1B79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พั</a:t>
            </a:r>
            <a:r>
              <a:rPr lang="th-TH" sz="3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ฒ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นาโดยทีมงานภายในองก์กรเอง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BF1B79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rgbClr val="468C58"/>
                </a:solidFill>
                <a:cs typeface="+mj-cs"/>
              </a:rPr>
              <a:t>ข้อดี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BF1B79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1.โปรแกรมที่พั</a:t>
            </a:r>
            <a:r>
              <a:rPr lang="th-TH" sz="3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ฒ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นาตอบสนองความต้องการของผู้ใช้มากที่สุด เนื่องจากเจ้าของระบบกับทีมพั</a:t>
            </a:r>
            <a:r>
              <a:rPr lang="th-TH" sz="3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ฒ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นาเป็นบุคลากรภายในองค์กรเดียวกัน  ไม่ต้องกังวลกับการปรับเปลี่ยนโปรแกรมที่ต้องเสียค่าใช้จ่ายเพิ่มเติมแต่อย่างใด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2.ลดค่าใช้จ่ายด้านอุปกรณ์ฮาร์ดแวร์ เนื่องจากสามารถจัดหาอุปกรณ์ที่เหมาะสม และจำเป็นต่อการใช้งานเท่านั้น</a:t>
            </a:r>
          </a:p>
        </p:txBody>
      </p:sp>
    </p:spTree>
    <p:extLst>
      <p:ext uri="{BB962C8B-B14F-4D97-AF65-F5344CB8AC3E}">
        <p14:creationId xmlns:p14="http://schemas.microsoft.com/office/powerpoint/2010/main" val="269844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</a:rPr>
              <a:t>ขนาดของกระดาษ</a:t>
            </a:r>
            <a:endParaRPr lang="th-TH" b="1" dirty="0">
              <a:solidFill>
                <a:srgbClr val="0070C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 smtClean="0">
                <a:solidFill>
                  <a:srgbClr val="7030A0"/>
                </a:solidFill>
              </a:rPr>
              <a:t>	1. กระดาษ </a:t>
            </a:r>
            <a:r>
              <a:rPr lang="en-US" b="1" dirty="0" smtClean="0">
                <a:solidFill>
                  <a:srgbClr val="7030A0"/>
                </a:solidFill>
              </a:rPr>
              <a:t>A4</a:t>
            </a:r>
            <a:r>
              <a:rPr lang="th-TH" sz="36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smtClean="0"/>
              <a:t>(</a:t>
            </a:r>
            <a:r>
              <a:rPr lang="th-TH" sz="3200" b="1" dirty="0" smtClean="0"/>
              <a:t>ขนาด 8.27 </a:t>
            </a:r>
            <a:r>
              <a:rPr lang="en-US" sz="3200" b="1" dirty="0" smtClean="0"/>
              <a:t>x </a:t>
            </a:r>
            <a:r>
              <a:rPr lang="th-TH" sz="3200" b="1" dirty="0" smtClean="0"/>
              <a:t>11.69 นิ้ว</a:t>
            </a:r>
            <a:r>
              <a:rPr lang="en-US" sz="2800" b="1" dirty="0" smtClean="0"/>
              <a:t>)</a:t>
            </a:r>
          </a:p>
          <a:p>
            <a:pPr marL="0" indent="0">
              <a:buNone/>
            </a:pPr>
            <a:r>
              <a:rPr lang="th-TH" sz="3600" b="1" dirty="0" smtClean="0">
                <a:solidFill>
                  <a:srgbClr val="7030A0"/>
                </a:solidFill>
              </a:rPr>
              <a:t>	2. กระดาษต่อเนื่อง </a:t>
            </a:r>
            <a:r>
              <a:rPr lang="en-US" sz="2800" b="1" dirty="0" smtClean="0"/>
              <a:t>(</a:t>
            </a:r>
            <a:r>
              <a:rPr lang="th-TH" sz="3200" b="1" dirty="0" smtClean="0"/>
              <a:t>ขนาด 9 </a:t>
            </a:r>
            <a:r>
              <a:rPr lang="en-US" sz="3200" b="1" dirty="0" smtClean="0"/>
              <a:t>x </a:t>
            </a:r>
            <a:r>
              <a:rPr lang="th-TH" sz="3200" b="1" dirty="0" smtClean="0"/>
              <a:t>11 นิ้ว</a:t>
            </a:r>
            <a:r>
              <a:rPr lang="en-US" sz="2800" b="1" dirty="0" smtClean="0"/>
              <a:t>) </a:t>
            </a:r>
          </a:p>
          <a:p>
            <a:pPr marL="0" indent="0">
              <a:buNone/>
            </a:pPr>
            <a:r>
              <a:rPr lang="th-TH" sz="3600" b="1" dirty="0" smtClean="0">
                <a:solidFill>
                  <a:srgbClr val="7030A0"/>
                </a:solidFill>
              </a:rPr>
              <a:t>	3. </a:t>
            </a:r>
            <a:r>
              <a:rPr lang="th-TH" sz="3600" b="1" dirty="0">
                <a:solidFill>
                  <a:srgbClr val="7030A0"/>
                </a:solidFill>
              </a:rPr>
              <a:t>กระดาษ</a:t>
            </a:r>
            <a:r>
              <a:rPr lang="th-TH" sz="3600" b="1" dirty="0" smtClean="0">
                <a:solidFill>
                  <a:srgbClr val="7030A0"/>
                </a:solidFill>
              </a:rPr>
              <a:t>ต่อเนื่องแบบแบ่งครึ่ง </a:t>
            </a:r>
            <a:r>
              <a:rPr lang="en-US" sz="2800" b="1" dirty="0"/>
              <a:t>(</a:t>
            </a:r>
            <a:r>
              <a:rPr lang="th-TH" sz="3200" b="1" dirty="0"/>
              <a:t>ขนาด 9 </a:t>
            </a:r>
            <a:r>
              <a:rPr lang="en-US" sz="3200" b="1" dirty="0"/>
              <a:t>x </a:t>
            </a:r>
            <a:r>
              <a:rPr lang="th-TH" sz="3200" b="1" dirty="0" smtClean="0"/>
              <a:t>5.5 </a:t>
            </a:r>
            <a:r>
              <a:rPr lang="th-TH" sz="3200" b="1" dirty="0"/>
              <a:t>นิ้ว</a:t>
            </a:r>
            <a:r>
              <a:rPr lang="en-US" sz="2800" b="1" dirty="0"/>
              <a:t>) </a:t>
            </a:r>
            <a:endParaRPr lang="en-US" sz="2800" b="1" dirty="0" smtClean="0"/>
          </a:p>
          <a:p>
            <a:pPr marL="0" indent="0">
              <a:buNone/>
            </a:pPr>
            <a:r>
              <a:rPr lang="th-TH" sz="3600" b="1" dirty="0" smtClean="0">
                <a:solidFill>
                  <a:srgbClr val="7030A0"/>
                </a:solidFill>
              </a:rPr>
              <a:t>	4. </a:t>
            </a:r>
            <a:r>
              <a:rPr lang="th-TH" sz="3600" b="1" dirty="0">
                <a:solidFill>
                  <a:srgbClr val="7030A0"/>
                </a:solidFill>
              </a:rPr>
              <a:t>กระดาษ</a:t>
            </a:r>
            <a:r>
              <a:rPr lang="th-TH" sz="3600" b="1" dirty="0" smtClean="0">
                <a:solidFill>
                  <a:srgbClr val="7030A0"/>
                </a:solidFill>
              </a:rPr>
              <a:t>ต่อเนื่อง </a:t>
            </a:r>
            <a:r>
              <a:rPr lang="en-US" sz="2800" b="1" dirty="0"/>
              <a:t>(</a:t>
            </a:r>
            <a:r>
              <a:rPr lang="th-TH" sz="3200" b="1" dirty="0"/>
              <a:t>ขนาด 9 </a:t>
            </a:r>
            <a:r>
              <a:rPr lang="en-US" sz="3200" b="1" dirty="0"/>
              <a:t>x </a:t>
            </a:r>
            <a:r>
              <a:rPr lang="th-TH" sz="3200" b="1" dirty="0" smtClean="0"/>
              <a:t>14 </a:t>
            </a:r>
            <a:r>
              <a:rPr lang="th-TH" sz="3200" b="1" dirty="0"/>
              <a:t>นิ้ว</a:t>
            </a:r>
            <a:r>
              <a:rPr lang="en-US" sz="2800" b="1" dirty="0"/>
              <a:t>) </a:t>
            </a:r>
            <a:endParaRPr lang="th-TH" sz="3600" b="1" dirty="0"/>
          </a:p>
          <a:p>
            <a:pPr marL="0" indent="0">
              <a:buNone/>
            </a:pPr>
            <a:endParaRPr lang="th-TH" sz="3600" b="1" dirty="0"/>
          </a:p>
        </p:txBody>
      </p:sp>
    </p:spTree>
    <p:extLst>
      <p:ext uri="{BB962C8B-B14F-4D97-AF65-F5344CB8AC3E}">
        <p14:creationId xmlns:p14="http://schemas.microsoft.com/office/powerpoint/2010/main" val="43255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</a:rPr>
              <a:t>แบบฟอร์มสำเร็จรูป</a:t>
            </a:r>
            <a:endParaRPr lang="th-TH" b="1" dirty="0">
              <a:solidFill>
                <a:srgbClr val="0070C0"/>
              </a:solidFill>
            </a:endParaRPr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3"/>
            <a:ext cx="6984776" cy="4329779"/>
          </a:xfr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68334" y="5877272"/>
            <a:ext cx="3587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7030A0"/>
                </a:solidFill>
              </a:rPr>
              <a:t>ตัวอย่างแบบฟอร์มสำเร็จรูป</a:t>
            </a:r>
            <a:endParaRPr lang="th-TH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83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</a:rPr>
              <a:t>รายงานแบบมีหลายสำเนา</a:t>
            </a:r>
            <a:endParaRPr lang="th-TH" b="1" dirty="0">
              <a:solidFill>
                <a:srgbClr val="0070C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dirty="0">
                <a:solidFill>
                  <a:srgbClr val="7030A0"/>
                </a:solidFill>
              </a:rPr>
              <a:t>1. </a:t>
            </a:r>
            <a:r>
              <a:rPr lang="th-TH" sz="4000" b="1" dirty="0" smtClean="0">
                <a:solidFill>
                  <a:srgbClr val="7030A0"/>
                </a:solidFill>
              </a:rPr>
              <a:t>กระดาษสำเนาแบบไม่มีคาร์บอน</a:t>
            </a:r>
            <a:endParaRPr lang="en-US" sz="3200" b="1" dirty="0"/>
          </a:p>
          <a:p>
            <a:pPr marL="0" indent="0">
              <a:buNone/>
            </a:pPr>
            <a:r>
              <a:rPr lang="th-TH" sz="4000" b="1" dirty="0">
                <a:solidFill>
                  <a:srgbClr val="7030A0"/>
                </a:solidFill>
              </a:rPr>
              <a:t>2. </a:t>
            </a:r>
            <a:r>
              <a:rPr lang="th-TH" sz="4000" b="1" dirty="0" smtClean="0">
                <a:solidFill>
                  <a:srgbClr val="7030A0"/>
                </a:solidFill>
              </a:rPr>
              <a:t>กระดาษที่มีแผ่นคาร์บอนแทรกอยู่ระหว่างแผ่น</a:t>
            </a:r>
            <a:endParaRPr lang="en-US" sz="3200" b="1" dirty="0"/>
          </a:p>
          <a:p>
            <a:pPr marL="0" indent="0">
              <a:buNone/>
            </a:pPr>
            <a:endParaRPr lang="th-TH" sz="3600" b="1" dirty="0"/>
          </a:p>
        </p:txBody>
      </p:sp>
    </p:spTree>
    <p:extLst>
      <p:ext uri="{BB962C8B-B14F-4D97-AF65-F5344CB8AC3E}">
        <p14:creationId xmlns:p14="http://schemas.microsoft.com/office/powerpoint/2010/main" val="130861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3367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3.ทีมงานพั</a:t>
            </a:r>
            <a:r>
              <a:rPr lang="th-TH" sz="3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ฒ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นาระบบเป็นบุคคลภายใน จึงล่วงรู้วั</a:t>
            </a:r>
            <a:r>
              <a:rPr lang="th-TH" sz="3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ฒ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นธรรมขององค์กรเป็นอย่างดี ทำให้ผู้ใช้ระบบกับทีมงานมีความคุ้นเคย และไม่ค่อยมีสิ่งกังวลใดๆ มารบกวน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4.หากระบบเกิดขัดข้อง ผู้ใช้สามารถเรียกใช้บริการจากแผนกพั</a:t>
            </a:r>
            <a:r>
              <a:rPr lang="th-TH" sz="3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ฒ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น</a:t>
            </a:r>
            <a:r>
              <a:rPr lang="th-TH" sz="3200" b="1" dirty="0">
                <a:solidFill>
                  <a:schemeClr val="tx1"/>
                </a:solidFill>
                <a:cs typeface="+mj-cs"/>
              </a:rPr>
              <a:t>า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ระบบได้ทันที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468C58"/>
                </a:solidFill>
              </a:rPr>
              <a:t>	</a:t>
            </a:r>
            <a:r>
              <a:rPr lang="th-TH" sz="3200" b="1" dirty="0" smtClean="0">
                <a:solidFill>
                  <a:srgbClr val="C00000"/>
                </a:solidFill>
              </a:rPr>
              <a:t>ข้อเสีย</a:t>
            </a:r>
            <a:endParaRPr lang="th-TH" sz="32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h-TH" sz="3200" b="1" dirty="0">
                <a:solidFill>
                  <a:srgbClr val="BF1B79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1.แผนกพั</a:t>
            </a:r>
            <a:r>
              <a:rPr lang="th-TH" sz="3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ฒ</a:t>
            </a:r>
            <a:r>
              <a:rPr lang="th-TH" sz="3200" b="1" dirty="0" smtClean="0">
                <a:solidFill>
                  <a:schemeClr val="tx1"/>
                </a:solidFill>
              </a:rPr>
              <a:t>นาระบบต้องมีความพร้อมทั้งบุคลากรและเวลา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2.เอกสารประกอบโปรแกรม และไดอะแกรมต่างๆ อาจไม่ได้รับการจัดทำขึ้น หรือจัดทำขึ้นบ้าง แต่มักไม่เป็นไปตามมาตร</a:t>
            </a:r>
            <a:r>
              <a:rPr lang="th-TH" sz="3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ฐ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าน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3.ไม่เหมาะกับระบบงานที่มีความซับซ้อนสูง เนื่องจากทีมงานมีประสบการณ์และความเชี่ยวชาญจำกัด</a:t>
            </a:r>
            <a:endParaRPr lang="th-TH" sz="3200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964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766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0070C0"/>
                </a:solidFill>
                <a:cs typeface="+mj-cs"/>
              </a:rPr>
              <a:t>2.การใช้ซอฟต์แวร์สำเร็จรูปทั่วไป </a:t>
            </a:r>
            <a:r>
              <a:rPr lang="en-US" sz="2800" b="1" dirty="0" smtClean="0">
                <a:cs typeface="+mj-cs"/>
              </a:rPr>
              <a:t>(Packaged Software)</a:t>
            </a:r>
            <a:endParaRPr lang="en-US" sz="3200" b="1" dirty="0" smtClean="0">
              <a:cs typeface="+mj-cs"/>
            </a:endParaRPr>
          </a:p>
          <a:p>
            <a:pPr marL="0" indent="0">
              <a:buNone/>
            </a:pPr>
            <a:r>
              <a:rPr lang="th-TH" sz="3200" b="1" dirty="0" smtClean="0">
                <a:solidFill>
                  <a:srgbClr val="BF1B79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ซอฟต์แวร์สำเร็จรูปเหล่านี้ สามารถหาซื้อได้จากร้านค้าไอทีหรือบริษัทตัวแทนจำหน่าย ซึ่งโดยมักเป็นซอฟต์แวร์ที่สนับสนุนฟังก์ชันการทำงานทางธุรกิจด้านใดด้านหนึ่งโดยเฉพาะ เช่น ระบบบัญชี ระบบ </a:t>
            </a:r>
            <a:r>
              <a:rPr lang="en-US" b="1" dirty="0" smtClean="0">
                <a:solidFill>
                  <a:schemeClr val="tx1"/>
                </a:solidFill>
                <a:cs typeface="+mj-cs"/>
              </a:rPr>
              <a:t>POS</a:t>
            </a:r>
            <a:r>
              <a:rPr lang="en-US" sz="3200" b="1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ระบบเงินเดือน เป็นต้น ซึ่งราคาไม่แพง และนำมาติดตั้งใช้งานบนเครื่องคอมพิวเตอร์ตามคู่มือใช้งาน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BF1B79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rgbClr val="468C58"/>
                </a:solidFill>
                <a:cs typeface="+mj-cs"/>
              </a:rPr>
              <a:t>ข้อดี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BF1B79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1.สามารถนำมาใช้งานได้ทันที รวดเร็ว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2.คุณภาพโปรแกรมค่อนข้างดี มีเอกสารประกอบการใช้งาน หรือเอกสารเกี่ยวกับระบบครบถ้วนและมีมาตร</a:t>
            </a:r>
            <a:r>
              <a:rPr lang="th-TH" sz="3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ฐ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าน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  <a:cs typeface="+mj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2093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766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3.หากโปรแกรมมีการปรับปรุง</a:t>
            </a:r>
            <a:r>
              <a:rPr lang="th-TH" sz="3200" b="1" dirty="0" err="1" smtClean="0">
                <a:solidFill>
                  <a:schemeClr val="tx1"/>
                </a:solidFill>
                <a:cs typeface="+mj-cs"/>
              </a:rPr>
              <a:t>เวอร์ชั่น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 สามารถติดต่อตัวแทนจำหน่ายเพื่อทำการปรับปรุงได้ฟรี หรืออาจเสียค่าใช้จ่ายเพียงเล็กน้อย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4.ได้รับการบริการและคำปรึกษาจากบริษัท หรือจากบริษัทตัวแทนที่ได้รับการแต่งตั้ง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C00000"/>
                </a:solidFill>
              </a:rPr>
              <a:t>	ข้อเสีย</a:t>
            </a:r>
            <a:endParaRPr lang="th-TH" sz="32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h-TH" sz="3200" b="1" dirty="0">
                <a:solidFill>
                  <a:srgbClr val="BF1B79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1.เนื่องจากซอฟต์แวร์สำเร็จรูปส่วนใหญ่มักถูกออกแบบให้ครอบคลุมการใช้งานแบบกว้างๆ ดังนั้น ผู้ใช้งานจำเป็นต้องปรับกระบวนการธุรกิจให้เข้ากับตัวโปรแกรม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2.ต้องเลือกซื้อซอฟต์แวร์สำเร็จรูปจากบริษัทหรือตัวแทนจำหน่ายที่มีความน่าเชื่อถือ และควรสอบถามผลการใช้งานจาก</a:t>
            </a:r>
            <a:endParaRPr lang="th-TH" sz="3200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2456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766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บริษัทหรือหน่วยงานต่างๆ ที่ซื้อซอฟต์แวร์นี้ไปใช้ เพื่อนำมาเป็นข้อมูลประกอบการตัดสินใจซื้อ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3.ผู้ใช้ต้องศึกษาขั้นตอนการใช้งานด้วยตนเองจากคู่มือการใช้งาน แต่ถ้าเกิดความไม่เข้าใจในสิ่งใด ก็สามารถติดต่อกับบริษัทผู้ขายเพื่อขอคำแนะนำ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  <a:cs typeface="+mj-cs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4.หากระบบเกิดขัดข้อง จำเป็นต้องปรึกษาจากบริษัทตัวแทนจำหน่ายเท่านั้น</a:t>
            </a:r>
            <a:endParaRPr lang="th-TH" sz="3200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8024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ความชัดเจน">
  <a:themeElements>
    <a:clrScheme name="ความชัดเจน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แบบคลาสสิก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ความชัดเจ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2953</TotalTime>
  <Words>1149</Words>
  <Application>Microsoft Office PowerPoint</Application>
  <PresentationFormat>นำเสนอทางหน้าจอ (4:3)</PresentationFormat>
  <Paragraphs>284</Paragraphs>
  <Slides>52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52</vt:i4>
      </vt:variant>
    </vt:vector>
  </HeadingPairs>
  <TitlesOfParts>
    <vt:vector size="53" baseType="lpstr">
      <vt:lpstr>ความชัดเจน</vt:lpstr>
      <vt:lpstr>บทที่ 7</vt:lpstr>
      <vt:lpstr>กิจกรรมในระยะการออกแบบ</vt:lpstr>
      <vt:lpstr>การนำแบบจำลองเชิงตรรกะจากระยะการวิเคราะห์มาผ่านการออกแบบเพื่อแปลงเป็นแบบจำลองเชิงกายภาพ</vt:lpstr>
      <vt:lpstr>งานนำเสนอ PowerPoint</vt:lpstr>
      <vt:lpstr>กลยุทธ์การจัดหาระบบ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แนวทางการคัดเลือกผู้ขายที่มีศักยภาพ</vt:lpstr>
      <vt:lpstr>การออกแบบสถาปัตยกรรมระบบ (Architecture Design)</vt:lpstr>
      <vt:lpstr>สถาปัตยกรรมแบบเซิร์ฟเวอร์เบส (Server-Based Architectures)</vt:lpstr>
      <vt:lpstr>สถาปัตยกรรมแบบไคลเอนต์เซิร์ฟเวอร์(Client-Server Architectures)</vt:lpstr>
      <vt:lpstr>งานนำเสนอ PowerPoint</vt:lpstr>
      <vt:lpstr>สถาปัตยกรรมเครือข่ายแบบ Three-Tiered Client-Server</vt:lpstr>
      <vt:lpstr>การวางแผนด้านความปลอดภัยให้กับระบบ</vt:lpstr>
      <vt:lpstr>งานนำเสนอ PowerPoint</vt:lpstr>
      <vt:lpstr>งานนำเสนอ PowerPoint</vt:lpstr>
      <vt:lpstr>งานนำเสนอ PowerPoint</vt:lpstr>
      <vt:lpstr>การกำหนดข้อมูลจำเพาะให้กับอุปกรณ์ฮาร์ดแวร์และซอฟต์แวร์</vt:lpstr>
      <vt:lpstr>การออกแบบฐานข้อมูล (Database Design)</vt:lpstr>
      <vt:lpstr>การออกแบบเอาต์พุต (Output Design)</vt:lpstr>
      <vt:lpstr>ชนิดของเอาต์พุต</vt:lpstr>
      <vt:lpstr>แหล่งที่มาของเอาต์พุต</vt:lpstr>
      <vt:lpstr>งานนำเสนอ PowerPoint</vt:lpstr>
      <vt:lpstr>งานนำเสนอ PowerPoint</vt:lpstr>
      <vt:lpstr>วัตถุประสงค์ของเอาต์พุต</vt:lpstr>
      <vt:lpstr>คำถามสำคัญของการออกแบบเอาต์พุต</vt:lpstr>
      <vt:lpstr>การจัดรูปแบบเอาต์พุต</vt:lpstr>
      <vt:lpstr>งานนำเสนอ PowerPoint</vt:lpstr>
      <vt:lpstr>งานนำเสนอ PowerPoint</vt:lpstr>
      <vt:lpstr>งานนำเสนอ PowerPoint</vt:lpstr>
      <vt:lpstr>เครื่องมือสร้างต้นแบบรายงาน</vt:lpstr>
      <vt:lpstr>งานนำเสนอ PowerPoint</vt:lpstr>
      <vt:lpstr>การจัดแบ่งประเภทของเอาต์พุต</vt:lpstr>
      <vt:lpstr>งานนำเสนอ PowerPoint</vt:lpstr>
      <vt:lpstr>การนำเสนอสารสนเทศบนรายงาน</vt:lpstr>
      <vt:lpstr>งานนำเสนอ PowerPoint</vt:lpstr>
      <vt:lpstr>งานนำเสนอ PowerPoint</vt:lpstr>
      <vt:lpstr>การพิมพ์รายงาน</vt:lpstr>
      <vt:lpstr>สื่อที่นำมาใช้เพื่อเสนอรายงาน</vt:lpstr>
      <vt:lpstr>ขนาดของกระดาษ</vt:lpstr>
      <vt:lpstr>แบบฟอร์มสำเร็จรูป</vt:lpstr>
      <vt:lpstr>รายงานแบบมีหลายสำเนา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</dc:title>
  <dc:creator>Bert Bert</dc:creator>
  <cp:lastModifiedBy>admin</cp:lastModifiedBy>
  <cp:revision>280</cp:revision>
  <dcterms:created xsi:type="dcterms:W3CDTF">2021-10-19T07:54:09Z</dcterms:created>
  <dcterms:modified xsi:type="dcterms:W3CDTF">2023-01-17T02:13:04Z</dcterms:modified>
</cp:coreProperties>
</file>