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7" r:id="rId5"/>
    <p:sldId id="259" r:id="rId6"/>
    <p:sldId id="288" r:id="rId7"/>
    <p:sldId id="289" r:id="rId8"/>
    <p:sldId id="290" r:id="rId9"/>
    <p:sldId id="262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34" r:id="rId18"/>
    <p:sldId id="267" r:id="rId19"/>
    <p:sldId id="298" r:id="rId20"/>
    <p:sldId id="268" r:id="rId21"/>
    <p:sldId id="299" r:id="rId22"/>
    <p:sldId id="302" r:id="rId23"/>
    <p:sldId id="300" r:id="rId24"/>
    <p:sldId id="324" r:id="rId25"/>
    <p:sldId id="325" r:id="rId26"/>
    <p:sldId id="326" r:id="rId27"/>
    <p:sldId id="329" r:id="rId28"/>
    <p:sldId id="303" r:id="rId29"/>
    <p:sldId id="301" r:id="rId30"/>
    <p:sldId id="304" r:id="rId31"/>
    <p:sldId id="335" r:id="rId32"/>
    <p:sldId id="272" r:id="rId33"/>
    <p:sldId id="305" r:id="rId34"/>
    <p:sldId id="276" r:id="rId35"/>
    <p:sldId id="307" r:id="rId36"/>
    <p:sldId id="308" r:id="rId37"/>
    <p:sldId id="309" r:id="rId38"/>
    <p:sldId id="330" r:id="rId39"/>
    <p:sldId id="311" r:id="rId40"/>
    <p:sldId id="310" r:id="rId41"/>
    <p:sldId id="331" r:id="rId42"/>
    <p:sldId id="312" r:id="rId43"/>
    <p:sldId id="316" r:id="rId44"/>
    <p:sldId id="313" r:id="rId45"/>
    <p:sldId id="314" r:id="rId46"/>
    <p:sldId id="315" r:id="rId47"/>
    <p:sldId id="332" r:id="rId48"/>
    <p:sldId id="333" r:id="rId4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B79"/>
    <a:srgbClr val="468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ลักษณะสีปานกลาง 3 - เน้น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ลักษณะสีปานกลาง 3 - เน้น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ลักษณะสีเข้ม 2 - เน้น 5/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ลักษณะสีเข้ม 2 - เน้น 1/เน้น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27/11/66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</a:rPr>
              <a:t>บทที่ </a:t>
            </a:r>
            <a:r>
              <a:rPr lang="en-US" sz="4800" b="1" dirty="0" smtClean="0">
                <a:solidFill>
                  <a:srgbClr val="002060"/>
                </a:solidFill>
              </a:rPr>
              <a:t>3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872808" cy="1752600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70C0"/>
                </a:solidFill>
                <a:cs typeface="+mj-cs"/>
              </a:rPr>
              <a:t>การกำหนดปัญหาและการศึกษาความเป็นไปได้</a:t>
            </a:r>
            <a:endParaRPr lang="th-TH" sz="4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399" y="404664"/>
            <a:ext cx="433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ระยะที่ 1 การวางแผนโครงการ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4257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200" b="1" dirty="0" smtClean="0">
                <a:cs typeface="+mj-cs"/>
              </a:rPr>
              <a:t>งานดังกล่าวมีค่าใช้จ่ายสูงขึ้น</a:t>
            </a:r>
          </a:p>
          <a:p>
            <a:pPr lvl="1"/>
            <a:r>
              <a:rPr lang="th-TH" sz="3200" b="1" dirty="0" smtClean="0">
                <a:cs typeface="+mj-cs"/>
              </a:rPr>
              <a:t>มีลักษณะของงาน มีการเคลื่อนไหวมาก</a:t>
            </a:r>
          </a:p>
          <a:p>
            <a:pPr lvl="1"/>
            <a:r>
              <a:rPr lang="th-TH" sz="3200" b="1" dirty="0" smtClean="0">
                <a:cs typeface="+mj-cs"/>
              </a:rPr>
              <a:t>งานนั้นๆ ต้องอาศัยความชำนาญ และใช้เวลาฝึกฝน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2. การสังเกตพฤติกรรมของพนักงาน </a:t>
            </a:r>
            <a:r>
              <a:rPr lang="th-TH" sz="3200" b="1" dirty="0"/>
              <a:t>เช่น</a:t>
            </a:r>
          </a:p>
          <a:p>
            <a:pPr lvl="1"/>
            <a:r>
              <a:rPr lang="th-TH" sz="3200" b="1" dirty="0" smtClean="0"/>
              <a:t>พนักงานมีอัตราการเจ็บป่วยสูง</a:t>
            </a:r>
          </a:p>
          <a:p>
            <a:pPr lvl="1"/>
            <a:r>
              <a:rPr lang="th-TH" sz="3200" b="1" dirty="0" smtClean="0"/>
              <a:t>พนักงานไม่พึงพอใจกับงานที่ปฏิบัติอยู่</a:t>
            </a:r>
          </a:p>
          <a:p>
            <a:pPr lvl="1"/>
            <a:r>
              <a:rPr lang="th-TH" sz="3200" b="1" dirty="0" smtClean="0"/>
              <a:t>ไม่มีความกระตือรือร้นในการทำงาน</a:t>
            </a:r>
          </a:p>
          <a:p>
            <a:pPr lvl="1"/>
            <a:r>
              <a:rPr lang="th-TH" sz="3200" b="1" dirty="0" smtClean="0"/>
              <a:t>อัตราการลาออกของพนักงานมีสูง</a:t>
            </a:r>
          </a:p>
          <a:p>
            <a:pPr marL="274320" lvl="1" indent="0">
              <a:buNone/>
            </a:pPr>
            <a:r>
              <a:rPr lang="th-TH" sz="3200" b="1" dirty="0" smtClean="0">
                <a:solidFill>
                  <a:srgbClr val="C00000"/>
                </a:solidFill>
              </a:rPr>
              <a:t>ความคาดหวังเมื่อมีการปรับปรุงระบบงานแล้ว </a:t>
            </a:r>
            <a:r>
              <a:rPr lang="th-TH" sz="3200" b="1" dirty="0" smtClean="0"/>
              <a:t>เช่น</a:t>
            </a:r>
          </a:p>
          <a:p>
            <a:pPr lvl="1"/>
            <a:r>
              <a:rPr lang="th-TH" sz="3200" b="1" dirty="0" smtClean="0"/>
              <a:t>ลดค่าใช้จ่ายในการดำเนินงาน</a:t>
            </a:r>
            <a:endParaRPr lang="th-TH" sz="3200" b="1" dirty="0"/>
          </a:p>
          <a:p>
            <a:pPr marL="274320" lvl="1" indent="0">
              <a:buNone/>
            </a:pPr>
            <a:endParaRPr lang="th-TH" sz="3200" b="1" dirty="0" smtClean="0">
              <a:cs typeface="+mj-cs"/>
            </a:endParaRPr>
          </a:p>
          <a:p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99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h-TH" sz="3200" b="1" dirty="0" smtClean="0">
                <a:cs typeface="+mj-cs"/>
              </a:rPr>
              <a:t>เพิ่มประสิทธิภาพในการทำงาน</a:t>
            </a:r>
          </a:p>
          <a:p>
            <a:pPr lvl="1"/>
            <a:r>
              <a:rPr lang="th-TH" sz="3200" b="1" dirty="0" smtClean="0">
                <a:cs typeface="+mj-cs"/>
              </a:rPr>
              <a:t>เปลี่ยนสภาพแวดล้อมการทำงานให้ดียิ่งขึ้น สะดวก ปลอดภัย</a:t>
            </a:r>
          </a:p>
          <a:p>
            <a:pPr lvl="1"/>
            <a:r>
              <a:rPr lang="th-TH" sz="3200" b="1" dirty="0" smtClean="0">
                <a:cs typeface="+mj-cs"/>
              </a:rPr>
              <a:t>เพิ่มผลผลิตให้แก่องค์กรในทุกภาคส่วน</a:t>
            </a:r>
          </a:p>
          <a:p>
            <a:pPr marL="274320" lvl="1" indent="0">
              <a:buNone/>
            </a:pPr>
            <a:r>
              <a:rPr lang="th-TH" sz="3200" b="1" dirty="0" smtClean="0">
                <a:cs typeface="+mj-cs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ส่วนเทคนิคในการปรับปรุงระบบงาน จะมีหลักใหญ่ๆ อยู่ 4 ข้อด้วยกันคือ</a:t>
            </a:r>
          </a:p>
          <a:p>
            <a:pPr lvl="1"/>
            <a:r>
              <a:rPr lang="th-TH" sz="3200" b="1" dirty="0" smtClean="0">
                <a:cs typeface="+mj-cs"/>
              </a:rPr>
              <a:t>ขจัดงานบางส่วนที่ไม่จำเป็นหรือไม่มีประโยชน์ออกไป</a:t>
            </a:r>
          </a:p>
          <a:p>
            <a:pPr lvl="1"/>
            <a:r>
              <a:rPr lang="th-TH" sz="3200" b="1" dirty="0" smtClean="0">
                <a:cs typeface="+mj-cs"/>
              </a:rPr>
              <a:t>รวมขั้นตอนต่างๆ ที่เกี่ยวข้องเข้าด้วยกัน</a:t>
            </a:r>
          </a:p>
          <a:p>
            <a:pPr lvl="1"/>
            <a:r>
              <a:rPr lang="th-TH" sz="3200" b="1" dirty="0" smtClean="0">
                <a:cs typeface="+mj-cs"/>
              </a:rPr>
              <a:t>สลับขั้นตอนการทำงานใหม่ โดยคำนึงถึงความเหมาะสม</a:t>
            </a:r>
          </a:p>
          <a:p>
            <a:pPr lvl="1"/>
            <a:r>
              <a:rPr lang="th-TH" sz="3200" b="1" dirty="0" smtClean="0">
                <a:cs typeface="+mj-cs"/>
              </a:rPr>
              <a:t>ปรับปรุงขั้นตอนการทำงานให้ดียิ่งขึ้นกว่าเดิม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6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th-TH" sz="3200" b="1" dirty="0" smtClean="0">
                <a:solidFill>
                  <a:srgbClr val="C00000"/>
                </a:solidFill>
                <a:cs typeface="+mj-cs"/>
              </a:rPr>
              <a:t>	หลักการแก้ปัญหาที่ดี ที่นักวิเคราะห์ระบบสามารถนำมาใช้</a:t>
            </a:r>
            <a:endParaRPr lang="th-TH" sz="3200" b="1" dirty="0" smtClean="0">
              <a:cs typeface="+mj-cs"/>
            </a:endParaRPr>
          </a:p>
          <a:p>
            <a:pPr lvl="1"/>
            <a:r>
              <a:rPr lang="th-TH" sz="3200" b="1" dirty="0" smtClean="0">
                <a:cs typeface="+mj-cs"/>
              </a:rPr>
              <a:t>พิจารณาหาสาเหตุของปัญหา โดยพยายามค้นหาต้นตอที่ก่อให้เกิดปัญหาดังกล่าว</a:t>
            </a:r>
          </a:p>
          <a:p>
            <a:pPr lvl="1"/>
            <a:r>
              <a:rPr lang="th-TH" sz="3200" b="1" dirty="0" smtClean="0">
                <a:cs typeface="+mj-cs"/>
              </a:rPr>
              <a:t>ใช้ประสบการณ์ของตน ในการวิเคราะห์หาสาเหตุของปัญหาที่เกิดขึ้น</a:t>
            </a:r>
          </a:p>
          <a:p>
            <a:pPr lvl="1"/>
            <a:r>
              <a:rPr lang="th-TH" sz="3200" b="1" dirty="0" smtClean="0">
                <a:cs typeface="+mj-cs"/>
              </a:rPr>
              <a:t>รับฟังความคิดเห็นและคำเสนอแนะจากบุคคลอื่นๆ เพื่อนำไปสู่การสังเคราะห์ความคิดใหม่ๆ </a:t>
            </a:r>
          </a:p>
          <a:p>
            <a:pPr lvl="1"/>
            <a:r>
              <a:rPr lang="th-TH" sz="3200" b="1" dirty="0" smtClean="0">
                <a:cs typeface="+mj-cs"/>
              </a:rPr>
              <a:t>วิเคราะห์หาสาเหตุของปัญหาด้วยการระดมสมอง หรือการจัดทำแผนภูมิก้างปลา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90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831304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</a:rPr>
              <a:t>รูปแบบการเขียนแผนภูมิก้างปลา </a:t>
            </a:r>
            <a:r>
              <a:rPr lang="en-US" sz="2800" b="1" dirty="0" smtClean="0">
                <a:solidFill>
                  <a:srgbClr val="7030A0"/>
                </a:solidFill>
              </a:rPr>
              <a:t>(Fishbone Diagram)</a:t>
            </a:r>
            <a:endParaRPr lang="th-TH" sz="36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167964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5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3104" y="494116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</a:rPr>
              <a:t>แผนภูมิก้างปลาที่แสดงถึงปัญหาและสาเหตุของปัญหา</a:t>
            </a:r>
            <a:br>
              <a:rPr lang="th-TH" sz="3600" b="1" dirty="0" smtClean="0">
                <a:solidFill>
                  <a:srgbClr val="7030A0"/>
                </a:solidFill>
              </a:rPr>
            </a:br>
            <a:r>
              <a:rPr lang="th-TH" sz="3600" b="1" dirty="0" smtClean="0">
                <a:solidFill>
                  <a:srgbClr val="7030A0"/>
                </a:solidFill>
              </a:rPr>
              <a:t>ในระบบเช่ารถของบริษัท </a:t>
            </a:r>
            <a:r>
              <a:rPr lang="en-US" sz="2700" b="1" dirty="0" smtClean="0">
                <a:solidFill>
                  <a:srgbClr val="7030A0"/>
                </a:solidFill>
              </a:rPr>
              <a:t>BM </a:t>
            </a:r>
            <a:r>
              <a:rPr lang="en-US" sz="2700" b="1" dirty="0" err="1" smtClean="0">
                <a:solidFill>
                  <a:srgbClr val="7030A0"/>
                </a:solidFill>
              </a:rPr>
              <a:t>Carrent</a:t>
            </a:r>
            <a:r>
              <a:rPr lang="en-US" sz="2700" b="1" dirty="0" smtClean="0">
                <a:solidFill>
                  <a:srgbClr val="7030A0"/>
                </a:solidFill>
              </a:rPr>
              <a:t> Service Center</a:t>
            </a:r>
            <a:endParaRPr lang="th-TH" sz="3600" b="1" dirty="0">
              <a:solidFill>
                <a:srgbClr val="7030A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6" y="1340768"/>
            <a:ext cx="8211093" cy="34519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27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เมื่อได้ทราบถึงสาเหตุของปัญหาแล้ว ลำดับถัดมา นักวิเคราะห์ระบบจะจัดทำ</a:t>
            </a:r>
            <a:r>
              <a:rPr lang="th-TH" sz="3200" b="1" dirty="0" smtClean="0">
                <a:solidFill>
                  <a:srgbClr val="7030A0"/>
                </a:solidFill>
              </a:rPr>
              <a:t> เอกสารแสดงขอบเขตระบบ </a:t>
            </a: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sz="2000" b="1" dirty="0" smtClean="0">
                <a:solidFill>
                  <a:srgbClr val="7030A0"/>
                </a:solidFill>
              </a:rPr>
              <a:t>System Scope Document)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th-TH" sz="3200" b="1" dirty="0" err="1" smtClean="0"/>
              <a:t>ชึ้นมา</a:t>
            </a:r>
            <a:r>
              <a:rPr lang="th-TH" sz="3200" b="1" dirty="0" smtClean="0"/>
              <a:t> </a:t>
            </a:r>
            <a:r>
              <a:rPr lang="th-TH" sz="3200" b="1" dirty="0" smtClean="0">
                <a:solidFill>
                  <a:srgbClr val="7030A0"/>
                </a:solidFill>
              </a:rPr>
              <a:t>เพื่อนำมาใช้กำหนดขอบเขตของระบบใหม่ </a:t>
            </a:r>
            <a:r>
              <a:rPr lang="th-TH" sz="3200" b="1" dirty="0" smtClean="0"/>
              <a:t>โดยภายในเอกสารจะประกอบไปด้วย รายละเอียดปัญหา วัตถุประสงค์ ขอบเขตของระบบ ผลประโยชน์ทางธุรกิจและความสามารถของระบบ จากนั้นเอกสารที่ถูกจัดทำขึ้นจะถูกรวบรวมและยื่นเสนอฝ่ายบริหารหรือเจ้าของธุรกิจเพื่อพิจารณา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833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496" y="6309320"/>
            <a:ext cx="9073008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b="1" dirty="0" smtClean="0">
                <a:solidFill>
                  <a:srgbClr val="7030A0"/>
                </a:solidFill>
              </a:rPr>
              <a:t>ตัวอย่างเอกสารแสดงขอบเขตของระบบของระบบศูนย์บริการรถเช่า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16" y="764704"/>
            <a:ext cx="6966368" cy="5328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61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6381328"/>
            <a:ext cx="8928992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800" b="1" dirty="0" smtClean="0">
                <a:solidFill>
                  <a:srgbClr val="7030A0"/>
                </a:solidFill>
              </a:rPr>
              <a:t>ตัวอย่างเอกสารแสดงขอบเขตของระบบของระบบศูนย์บริการรถเช่า</a:t>
            </a:r>
            <a:endParaRPr lang="th-TH" sz="28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15"/>
          <a:stretch/>
        </p:blipFill>
        <p:spPr>
          <a:xfrm>
            <a:off x="1331639" y="494018"/>
            <a:ext cx="6519835" cy="58153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การกำหนดเวลาโครงการ </a:t>
            </a:r>
            <a:r>
              <a:rPr lang="en-US" sz="3200" b="1" dirty="0" smtClean="0"/>
              <a:t>(Project Schedule)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2060"/>
                </a:solidFill>
              </a:rPr>
              <a:t>การกำหนดเวลาโครงการ เป็นการกำหนดว่าโครงการจะต้องมีกิจกรรมอะไรที่ต้องทำบ้าง แต่ละกิจกรรมต้องใช้ทรัพยากรอะไร และใช้ระยะเวลาเท่าไร </a:t>
            </a:r>
            <a:r>
              <a:rPr lang="th-TH" sz="3200" b="1" dirty="0" smtClean="0"/>
              <a:t>นอกจากนี้ การกำหนดเวลาโครงการยังเกี่ยวข้องกับการจัดลำดับความสัมพันธ์ของแต่ละกิจกรรม โดยจะมีการพิจารณาว่า กิจกรรมใดควรทำก่อน กิจกรรมใดควรทำทีหลัง กิจกรรมใดที่ควรทำไปพร้อมๆ กัน โดยเครื่องมือทำแผนกำหนดเวลาโครงการ ที่นักวิเคราะห์ระบบมักนิยมนำมาใช้คือ แผนภูมิ</a:t>
            </a:r>
            <a:r>
              <a:rPr lang="th-TH" sz="3200" b="1" dirty="0" err="1" smtClean="0"/>
              <a:t>แกนต์</a:t>
            </a:r>
            <a:r>
              <a:rPr lang="th-TH" sz="3200" b="1" dirty="0" smtClean="0"/>
              <a:t> </a:t>
            </a:r>
            <a:r>
              <a:rPr lang="en-US" b="1" dirty="0" smtClean="0"/>
              <a:t>(Gantt Chart)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และ</a:t>
            </a:r>
            <a:r>
              <a:rPr lang="th-TH" sz="3200" b="1" dirty="0" err="1" smtClean="0"/>
              <a:t>เพิร์ต</a:t>
            </a:r>
            <a:r>
              <a:rPr lang="th-TH" sz="3200" b="1" dirty="0" smtClean="0"/>
              <a:t> </a:t>
            </a:r>
            <a:r>
              <a:rPr lang="en-US" b="1" dirty="0" smtClean="0"/>
              <a:t>(PERT) </a:t>
            </a:r>
            <a:r>
              <a:rPr lang="th-TH" sz="3200" b="1" dirty="0" smtClean="0">
                <a:solidFill>
                  <a:srgbClr val="002060"/>
                </a:solidFill>
              </a:rPr>
              <a:t>ภายหลังจากได้กำหนดเวลาโครงการขึ้นมาแล้ว จะทำให้รู้ว่าโครงการนี้จะต้องใช้ทรัพยากรอะไรบ้าง ใช้งบประมาณเท่าไร และใช้ระยะเวลานานแค่ไหน</a:t>
            </a:r>
            <a:endParaRPr lang="th-TH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510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ตัวอย่างแผนภูมิ</a:t>
            </a:r>
            <a:r>
              <a:rPr lang="th-TH" sz="3200" b="1" dirty="0" err="1" smtClean="0">
                <a:solidFill>
                  <a:srgbClr val="7030A0"/>
                </a:solidFill>
              </a:rPr>
              <a:t>แกนต์</a:t>
            </a:r>
            <a:r>
              <a:rPr lang="th-TH" sz="3200" b="1" dirty="0" smtClean="0">
                <a:solidFill>
                  <a:srgbClr val="7030A0"/>
                </a:solidFill>
              </a:rPr>
              <a:t> ที่แสดงถึงงานที่ต้องทำในโครงการ (แกนตั้ง) และระยะเวลาที่ใช้ในการดำเนินงาน (แกนนอน)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617029" cy="44256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54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 smtClean="0"/>
              <a:t>กิจกรรมในระยะการวางแผนโครงการ</a:t>
            </a:r>
            <a:endParaRPr lang="th-TH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การวางแผนโครงการจัดเป็นกิจกรรมระยะแรกที่มีความสำคัญอยู่ไม่น้อย  แม้ว่าจะมีช่วงระยะเวลาค่อนข้างสั้นเมื่อเทียบกับกิจกรรมในระยะอื่นๆ ก็ตาม</a:t>
            </a:r>
          </a:p>
          <a:p>
            <a:pPr marL="0" indent="0">
              <a:buNone/>
            </a:pPr>
            <a:r>
              <a:rPr lang="th-TH" sz="3200" b="1" dirty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นักวิเคราะห์ระบบจะกำหนดปัญหา และศึกษาความเป็นไปได้ของโครงการในแง่มุมต่างๆ จากนั้นจะจัดทำรายงานข้อเสนอ </a:t>
            </a:r>
            <a:r>
              <a:rPr lang="en-US" sz="2600" b="1" dirty="0" smtClean="0">
                <a:cs typeface="+mj-cs"/>
              </a:rPr>
              <a:t>(Proposal) </a:t>
            </a:r>
            <a:r>
              <a:rPr lang="th-TH" sz="3200" b="1" dirty="0" smtClean="0">
                <a:cs typeface="+mj-cs"/>
              </a:rPr>
              <a:t>ยื่นแก่ผู้บริหารเพื่อยืนยันลงนามในโครงการ โดยกิจกรรมการวางแผนโครงการ ประกอบด้วย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1. กำหนดปัญหา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2. กำหนดเวลาโครงการ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3. ยืนยันความเป็นไปได้ของโครงการ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4. จัดตั้งทีมงานโครงการ</a:t>
            </a:r>
          </a:p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5. ดำเนินโครงการ</a:t>
            </a:r>
            <a:endParaRPr lang="th-TH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33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การศึกษาความเป็นไป</a:t>
            </a:r>
            <a:r>
              <a:rPr lang="th-TH" sz="4400" b="1" dirty="0" smtClean="0"/>
              <a:t>ได้</a:t>
            </a:r>
            <a:r>
              <a:rPr lang="en-US" sz="3100" b="1" dirty="0" smtClean="0"/>
              <a:t> (Feasibility Study)</a:t>
            </a:r>
            <a:endParaRPr lang="th-TH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b="1" dirty="0" smtClean="0"/>
              <a:t>	การศึกษาความเป็นไปได้ เป็นกิจกรรมที่เกี่ยวข้องกับการตรวจสอบโครงการว่าจะสามารถเริ่มต้นและประสบผลสำเร็จได้อย่างสมบูรณ์หรือไม่ โดยจะพิจารณาถึงความพร้อมในด้านต่างๆ และความเสี่ยงที่อาจส่งผลกระทบต่อความล้มเหลวของโครงการ โดยการศึกษาความเป็นไปได้ในแง่มุมต่างๆ ดังนี้</a:t>
            </a:r>
          </a:p>
          <a:p>
            <a:pPr marL="0" indent="0">
              <a:buNone/>
            </a:pPr>
            <a:r>
              <a:rPr lang="th-TH" sz="3600" b="1" dirty="0" smtClean="0"/>
              <a:t>	1. ความเป็นไปได้ทางเทคนิค    </a:t>
            </a:r>
          </a:p>
          <a:p>
            <a:pPr marL="0" indent="0">
              <a:buNone/>
            </a:pPr>
            <a:r>
              <a:rPr lang="th-TH" sz="3600" b="1" dirty="0" smtClean="0"/>
              <a:t>	2. ความเป็นไปได้ทาเศรษ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600" b="1" dirty="0" smtClean="0"/>
              <a:t>ศาสตร์</a:t>
            </a:r>
          </a:p>
          <a:p>
            <a:pPr marL="0" indent="0">
              <a:buNone/>
            </a:pPr>
            <a:r>
              <a:rPr lang="th-TH" sz="3600" b="1" dirty="0" smtClean="0"/>
              <a:t>	3</a:t>
            </a:r>
            <a:r>
              <a:rPr lang="th-TH" sz="3600" b="1" dirty="0"/>
              <a:t>. ความเป็นไปได้ด้านการปฏิบัติงาน</a:t>
            </a:r>
          </a:p>
          <a:p>
            <a:pPr marL="0" indent="0">
              <a:buNone/>
            </a:pPr>
            <a:r>
              <a:rPr lang="th-TH" sz="3600" b="1" dirty="0" smtClean="0"/>
              <a:t>	4. ความเป็นไปได้ด้านเวลา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5662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ความเป็นไปได้ทางเทคนิค </a:t>
            </a:r>
            <a:r>
              <a:rPr lang="en-US" sz="3100" b="1" dirty="0" smtClean="0">
                <a:solidFill>
                  <a:srgbClr val="0070C0"/>
                </a:solidFill>
              </a:rPr>
              <a:t>(Technical Feasibility)</a:t>
            </a:r>
            <a:endParaRPr lang="th-TH" sz="31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04528"/>
            <a:ext cx="8229600" cy="4876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/>
              <a:t>	ความเป็นไปได้ทางเทคนิคที่จะถูกนำมาพิจารณาประกอบด้วย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1.ความรอบรู้ด้านการประยุกต์ใช้งาน </a:t>
            </a:r>
            <a:r>
              <a:rPr lang="th-TH" sz="3200" b="1" dirty="0" smtClean="0"/>
              <a:t>เกี่ยวข้องกับความรู้ของนักวิเคราะห์ระบบและผู้ใช้ เช่น ถ้านักวิเคราะห์ระบบไม่มีความรู้ทางธุรกิจ ย่อมส่งผลถึงการพั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นาระบบงานไม่ตอบสนองการใช้งานจริง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2.ความรอบรู้ด้านเทคโนโลยี </a:t>
            </a:r>
            <a:r>
              <a:rPr lang="th-TH" sz="3200" b="1" dirty="0" smtClean="0">
                <a:solidFill>
                  <a:schemeClr val="tx1"/>
                </a:solidFill>
              </a:rPr>
              <a:t>รู้การใช้งานเทคโนโลยีใหม่ๆ ที่เกิดขึ้น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3.ขนาดของโครงการ </a:t>
            </a:r>
            <a:r>
              <a:rPr lang="th-TH" sz="3200" b="1" dirty="0" smtClean="0"/>
              <a:t>ถ้าโครงการมีขนาดใหญ่ย่อมมีความเสี่ยงสูง และใช้ระยะเวลามาก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4.ความเข้ากันได้ </a:t>
            </a:r>
            <a:r>
              <a:rPr lang="th-TH" sz="3200" b="1" dirty="0" smtClean="0"/>
              <a:t>ระหว่างระบบเก่ากับระบบใหม่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3744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</a:rPr>
              <a:t>บทสรุปของความเป็นไปได้ทางเทคนิค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2800" b="1" dirty="0" smtClean="0"/>
              <a:t>ในองค์กรเรา มีผู้เชี่ยวชาญที่มีความรอบรู้เกี่ยวกับระบบงานนั้นๆ หรือไม่</a:t>
            </a:r>
            <a:r>
              <a:rPr lang="en-US" sz="2800" b="1" dirty="0" smtClean="0"/>
              <a:t>? </a:t>
            </a:r>
            <a:r>
              <a:rPr lang="th-TH" sz="2800" b="1" dirty="0" smtClean="0"/>
              <a:t>ถ้าไม่ บริษัทต้องการผู้เชี่ยวชาญทางเทคนิคหรือไม่</a:t>
            </a:r>
            <a:r>
              <a:rPr lang="en-US" sz="2800" b="1" dirty="0" smtClean="0"/>
              <a:t>? </a:t>
            </a:r>
            <a:r>
              <a:rPr lang="th-TH" sz="2800" b="1" dirty="0" smtClean="0"/>
              <a:t>แล้วเราสามารถจัดหามาได้หรือไม่</a:t>
            </a:r>
            <a:r>
              <a:rPr lang="en-US" sz="2800" b="1" dirty="0" smtClean="0"/>
              <a:t>?</a:t>
            </a:r>
          </a:p>
          <a:p>
            <a:r>
              <a:rPr lang="th-TH" sz="2800" b="1" dirty="0" smtClean="0"/>
              <a:t>ทรัพยากรทางฮาร์ดแวร์ ซอฟต์แวร์ และระบบเครือข่ายที่มีอยู่ เพียงพอต่อการใช้งานหรือไม่</a:t>
            </a:r>
            <a:r>
              <a:rPr lang="en-US" sz="2800" b="1" dirty="0" smtClean="0"/>
              <a:t>? </a:t>
            </a:r>
            <a:r>
              <a:rPr lang="th-TH" sz="2800" b="1" dirty="0" smtClean="0"/>
              <a:t>ถ้าไม่พอ เราจะจัดหาทรัพยากรเหล่านั้นมาได้อย่างไร</a:t>
            </a:r>
            <a:endParaRPr lang="en-US" sz="2800" b="1" dirty="0" smtClean="0"/>
          </a:p>
          <a:p>
            <a:r>
              <a:rPr lang="th-TH" sz="2800" b="1" dirty="0" smtClean="0"/>
              <a:t>อุปกรณ์ฮาร์ดแวร์ที่จัดหามา มีความจุเพียงพอต่อความต้องการในอนาคตหรือไม่</a:t>
            </a:r>
            <a:r>
              <a:rPr lang="en-US" sz="2800" b="1" dirty="0" smtClean="0"/>
              <a:t>? </a:t>
            </a:r>
            <a:r>
              <a:rPr lang="th-TH" sz="2800" b="1" dirty="0" smtClean="0"/>
              <a:t>ถ้าไม่ จะสามารถขยายการใช้งานได้หรือไม่</a:t>
            </a:r>
            <a:r>
              <a:rPr lang="en-US" sz="2800" b="1" dirty="0" smtClean="0"/>
              <a:t>?</a:t>
            </a:r>
          </a:p>
          <a:p>
            <a:r>
              <a:rPr lang="th-TH" sz="2800" b="1" dirty="0" smtClean="0"/>
              <a:t>สภาพแวดล้อมทั้งทางด้านฮาร์ดแวร์และซอฟต์แวร์ มีความน่าเชื่อถือหรือไม่</a:t>
            </a:r>
            <a:r>
              <a:rPr lang="en-US" b="1" dirty="0" smtClean="0"/>
              <a:t>? </a:t>
            </a:r>
            <a:r>
              <a:rPr lang="th-TH" sz="2800" b="1" dirty="0" smtClean="0"/>
              <a:t>รวมถึงการเชื่อมต่อเข้ากับระบบภายนอก ที่ทำให้ลูกค้าสื่อสารกับผู้ขาย</a:t>
            </a:r>
          </a:p>
          <a:p>
            <a:r>
              <a:rPr lang="th-TH" sz="2800" b="1" dirty="0" smtClean="0"/>
              <a:t>อุปกรณ์ฮาร์ดแวร์กับซอฟต์แวร์ที่จัดหามานั้น สามารถใช้งานร่วมกันได้หรือไม่</a:t>
            </a:r>
            <a:r>
              <a:rPr lang="en-US" sz="2800" b="1" dirty="0" smtClean="0"/>
              <a:t> </a:t>
            </a:r>
            <a:r>
              <a:rPr lang="th-TH" sz="2800" b="1" dirty="0" smtClean="0"/>
              <a:t>มีประสิทธิภาพเป็นไปตามข้อกำหนดที่ระบุไว้หรือไม่</a:t>
            </a:r>
            <a:r>
              <a:rPr lang="en-US" sz="2800" b="1" dirty="0" smtClean="0"/>
              <a:t>?</a:t>
            </a:r>
          </a:p>
          <a:p>
            <a:r>
              <a:rPr lang="th-TH" sz="2800" b="1" dirty="0" smtClean="0"/>
              <a:t>ระบบสามารถรองรับการขยายตัวของธุรกิจในอนาคตได้หรือไม่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3902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ความเป็นไปได้ทางเศรษ</a:t>
            </a:r>
            <a:r>
              <a:rPr lang="th-TH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b="1" dirty="0" smtClean="0">
                <a:solidFill>
                  <a:srgbClr val="0070C0"/>
                </a:solidFill>
              </a:rPr>
              <a:t>ศาสตร์ </a:t>
            </a:r>
            <a:r>
              <a:rPr lang="en-US" sz="3100" b="1" dirty="0" smtClean="0">
                <a:solidFill>
                  <a:srgbClr val="0070C0"/>
                </a:solidFill>
              </a:rPr>
              <a:t>(Economical Feasibility)</a:t>
            </a:r>
            <a:endParaRPr lang="th-TH" sz="31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b="1" dirty="0" smtClean="0"/>
              <a:t>	ความเป็นไปได้ทางเศรษ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/>
              <a:t>ศาสตร์ </a:t>
            </a:r>
            <a:r>
              <a:rPr lang="th-TH" sz="3200" b="1" dirty="0" smtClean="0">
                <a:solidFill>
                  <a:srgbClr val="002060"/>
                </a:solidFill>
              </a:rPr>
              <a:t>จะศึกษาถึงความเสี่ยงทางการเงินที่เกี่ยวข้องกับโครงการ</a:t>
            </a:r>
            <a:r>
              <a:rPr lang="th-TH" sz="3200" b="1" dirty="0" smtClean="0"/>
              <a:t> โดยจะต้องตอบคำถามให้ได้ว่า “เราควรสร้างระบบหรือไม่” โดยมุ่งเน้นประเด็นถึงต้นทุนและผลตอบแทนที่ได้จากระบบ ด้วยการคำนวณกระแสเงินสดและผลตอบแทนจากการลงทุน อย่างไรก็ตามหากโครงการมีค่ามีค่าใช้จ่ายสูง ก็จะต้องกวดขันในรายละเอียดเกี่ยวกับการวิเคราะห์ให้มากขึ้น ต่อไปนี้เป็นรายละเอียดที่เกี่ยวข้องกับขั้นตอนการวิเคราะห์ต้นทุนและผลตอบแทน</a:t>
            </a:r>
          </a:p>
          <a:p>
            <a:pPr marL="0" indent="0">
              <a:buNone/>
            </a:pPr>
            <a:r>
              <a:rPr lang="th-TH" sz="3200" b="1" dirty="0" smtClean="0"/>
              <a:t>	1. การกำหนดต้นทุนและผลตอบแทน</a:t>
            </a:r>
          </a:p>
          <a:p>
            <a:pPr marL="0" indent="0">
              <a:buNone/>
            </a:pPr>
            <a:r>
              <a:rPr lang="th-TH" sz="3200" b="1" dirty="0" smtClean="0"/>
              <a:t>	2. การระบุมูลค่าให้กับต้นทุนและผลตอบแทน</a:t>
            </a:r>
          </a:p>
          <a:p>
            <a:pPr marL="0" indent="0">
              <a:buNone/>
            </a:pPr>
            <a:r>
              <a:rPr lang="th-TH" sz="3200" b="1" dirty="0" smtClean="0"/>
              <a:t>	3. การวิเคราะห์กระแสเงินสด</a:t>
            </a:r>
          </a:p>
          <a:p>
            <a:pPr marL="0" indent="0">
              <a:buNone/>
            </a:pPr>
            <a:r>
              <a:rPr lang="th-TH" sz="3200" b="1" dirty="0" smtClean="0"/>
              <a:t>	4. การวิเคราะห์ผลตอบแทนจากการลงทุน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5. การวิเคราะห์จุดคุ้มทุน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5469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1. การกำหนดต้นทุนและผลตอบแทน </a:t>
            </a:r>
            <a:r>
              <a:rPr lang="th-TH" sz="3200" b="1" dirty="0" smtClean="0"/>
              <a:t>แบ่งออกเป็น 4 ประเภทด้วยกัน คือ 1) ต้นทุนด้านการพั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นาระบบ 2) ต้นทุนด้านการปฏิบัติงาน 3) ผลตอบแทนที่ประเมินค่าได้ 4) ผลตอบแทนที่ประเมินค่าไม่ได้</a:t>
            </a:r>
            <a:endParaRPr lang="th-T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859269"/>
            <a:ext cx="8177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ตัวอย่างต้นทุนและผลตอบแทน ที่นำมาใช้ประกอบการศึกษาความเป็นไปได้</a:t>
            </a:r>
          </a:p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ทางเศรษ</a:t>
            </a:r>
            <a:r>
              <a:rPr lang="th-TH" b="1" dirty="0" smtClean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b="1" dirty="0" smtClean="0">
                <a:solidFill>
                  <a:srgbClr val="7030A0"/>
                </a:solidFill>
              </a:rPr>
              <a:t>ศาสตร์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99562"/>
            <a:ext cx="4730037" cy="365970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7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BF1B79"/>
                </a:solidFill>
              </a:rPr>
              <a:t>2</a:t>
            </a:r>
            <a:r>
              <a:rPr lang="th-TH" sz="3200" b="1" dirty="0" smtClean="0">
                <a:solidFill>
                  <a:srgbClr val="BF1B79"/>
                </a:solidFill>
              </a:rPr>
              <a:t>. การระบุมูลค่าให้กับต้นทุนและผลตอบแทน</a:t>
            </a:r>
            <a:endParaRPr lang="th-T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6021288"/>
            <a:ext cx="6069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</a:rPr>
              <a:t>ตัวอย่างการกำหนดมูลค่าต้นทุนและผลตอบแทน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86829"/>
            <a:ext cx="5017021" cy="49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3. การวิเคราะห์กระแสเงินสด </a:t>
            </a:r>
            <a:r>
              <a:rPr lang="en-US" b="1" dirty="0" smtClean="0">
                <a:solidFill>
                  <a:srgbClr val="BF1B79"/>
                </a:solidFill>
              </a:rPr>
              <a:t>(Cash Flow)</a:t>
            </a:r>
            <a:r>
              <a:rPr lang="en-US" sz="3200" b="1" dirty="0" smtClean="0">
                <a:solidFill>
                  <a:srgbClr val="BF1B79"/>
                </a:solidFill>
              </a:rPr>
              <a:t> </a:t>
            </a:r>
            <a:r>
              <a:rPr lang="th-TH" sz="3200" b="1" dirty="0" smtClean="0"/>
              <a:t>งบกระแสเงินสด เป็นรายงานทางการเงินที่เกี่ยวข้องกับกระแสเงินสดของกิจการ โดยจะพิจารณาถึงต้นทุนและผลตอบ</a:t>
            </a:r>
            <a:r>
              <a:rPr lang="th-TH" sz="3200" b="1" dirty="0"/>
              <a:t>แ</a:t>
            </a:r>
            <a:r>
              <a:rPr lang="th-TH" sz="3200" b="1" dirty="0" smtClean="0"/>
              <a:t>ทนการดำเนินงานในครั้งที่ผ่านมา (ปกติมักกำหนดไว้ 3-5 ปี) มีวัตถุประสงค์เพื่อคาดคะเนกระแสเงินสดในอนาคต เพื่อแสดงให้เห็นถึงความเคลื่อนไหวของกระแสเงินสดในช่วงเวลาดังกล่าว</a:t>
            </a:r>
          </a:p>
          <a:p>
            <a:pPr marL="0" indent="0">
              <a:buNone/>
            </a:pP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/>
              <a:t>	</a:t>
            </a: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395536" y="3356992"/>
            <a:ext cx="864096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4. การวิเคราะห์ผลตอบแทนจากการลงทุน</a:t>
            </a:r>
            <a:r>
              <a:rPr lang="th-TH" sz="2800" b="1" dirty="0" smtClean="0">
                <a:solidFill>
                  <a:srgbClr val="BF1B79"/>
                </a:solidFill>
              </a:rPr>
              <a:t> </a:t>
            </a:r>
            <a:r>
              <a:rPr lang="en-US" b="1" dirty="0" smtClean="0">
                <a:solidFill>
                  <a:srgbClr val="BF1B79"/>
                </a:solidFill>
              </a:rPr>
              <a:t>(Return on Investment)</a:t>
            </a:r>
            <a:endParaRPr lang="en-US" sz="2800" b="1" dirty="0" smtClean="0">
              <a:solidFill>
                <a:srgbClr val="BF1B79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ผลตอบแทนจากการลงทุน หรือ </a:t>
            </a:r>
            <a:r>
              <a:rPr lang="en-US" b="1" dirty="0" smtClean="0"/>
              <a:t>ROI </a:t>
            </a:r>
            <a:r>
              <a:rPr lang="th-TH" sz="3200" b="1" dirty="0" smtClean="0"/>
              <a:t>เป็นการคำนวณเพื่อวัดผลอัตราเฉลี่ยของผลตอบแทนที่ได้จากการลงทุนในโครงการ ซึ่งคำนวณได้จากสูตรดังนี้</a:t>
            </a:r>
            <a:endParaRPr lang="th-TH" sz="32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905179" cy="9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404664"/>
            <a:ext cx="864096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BF1B79"/>
                </a:solidFill>
              </a:rPr>
              <a:t>5. การวิเคราะห์จุดคุ้มทุน</a:t>
            </a:r>
            <a:r>
              <a:rPr lang="th-TH" sz="2800" b="1" dirty="0" smtClean="0">
                <a:solidFill>
                  <a:srgbClr val="BF1B79"/>
                </a:solidFill>
              </a:rPr>
              <a:t> </a:t>
            </a:r>
            <a:r>
              <a:rPr lang="en-US" b="1" dirty="0" smtClean="0">
                <a:solidFill>
                  <a:srgbClr val="BF1B79"/>
                </a:solidFill>
              </a:rPr>
              <a:t>(Break-Even Point)</a:t>
            </a:r>
            <a:endParaRPr lang="en-US" sz="2800" b="1" dirty="0" smtClean="0">
              <a:solidFill>
                <a:srgbClr val="BF1B79"/>
              </a:solidFill>
            </a:endParaRP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th-TH" sz="3200" b="1" dirty="0" smtClean="0"/>
              <a:t>จุดคุ้มทุน หมายถึง </a:t>
            </a:r>
            <a:r>
              <a:rPr lang="th-TH" sz="3200" b="1" dirty="0" smtClean="0">
                <a:solidFill>
                  <a:srgbClr val="002060"/>
                </a:solidFill>
              </a:rPr>
              <a:t>จุดที่รายได้มีค่าเท่ากับรายจ่าย </a:t>
            </a:r>
            <a:r>
              <a:rPr lang="th-TH" sz="3200" b="1" dirty="0" smtClean="0"/>
              <a:t>คือจุดที่กำไรมีค่าเท่ากับศูนย์ นอกจากนี้ยังทำให้ทราบถึงโครงการว่าจะต้องใช้ระยะเวลานานเท่าใดจึงจะอยู่ในสภาวะคืนทุน โดยมีสูตรดังนี้</a:t>
            </a: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39" y="2564904"/>
            <a:ext cx="5089289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ความเป็นไปได้ด้านการปฏิบัติงาน</a:t>
            </a:r>
            <a:r>
              <a:rPr lang="th-TH" sz="36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smtClean="0">
                <a:solidFill>
                  <a:srgbClr val="0070C0"/>
                </a:solidFill>
              </a:rPr>
              <a:t>(Operational Feasibility)</a:t>
            </a:r>
            <a:endParaRPr lang="th-TH" sz="31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 smtClean="0"/>
              <a:t>การศึกษาความเป็นไปได้ด้านการปฏิบัติงาน จะพิจารณาสิ่งต่อไปนี้</a:t>
            </a:r>
          </a:p>
          <a:p>
            <a:r>
              <a:rPr lang="th-TH" sz="2800" b="1" dirty="0" smtClean="0"/>
              <a:t>ผู้บริหารและผู้ใช้สนับสนุนโครงการนี้หรือไม่</a:t>
            </a:r>
            <a:r>
              <a:rPr lang="en-US" b="1" dirty="0" smtClean="0"/>
              <a:t>?</a:t>
            </a:r>
            <a:r>
              <a:rPr lang="en-US" sz="2800" b="1" dirty="0" smtClean="0"/>
              <a:t> </a:t>
            </a:r>
            <a:r>
              <a:rPr lang="th-TH" sz="2800" b="1" dirty="0" smtClean="0"/>
              <a:t>และถ้าระบบปัจจุบันยังคงใช้งานได้ดีอยู่ แล้วทำไมผู้ใช้คิดจะเปลี่ยนแปลง</a:t>
            </a:r>
          </a:p>
          <a:p>
            <a:r>
              <a:rPr lang="th-TH" sz="2800" b="1" dirty="0" smtClean="0"/>
              <a:t>ผลลัพธ์จากการดำเนินการของระบบใหม่  ช่วยลดจำนวนแรงงานลงได้จริงหรือไม่</a:t>
            </a:r>
            <a:r>
              <a:rPr lang="en-US" b="1" dirty="0" smtClean="0"/>
              <a:t>?</a:t>
            </a:r>
            <a:r>
              <a:rPr lang="en-US" sz="2800" b="1" dirty="0" smtClean="0"/>
              <a:t> </a:t>
            </a:r>
            <a:r>
              <a:rPr lang="th-TH" sz="2800" b="1" dirty="0" smtClean="0"/>
              <a:t>และถ้าจริง จะเกิดผลกระทบกับพนักงานเหล่านั้นอย่างไร</a:t>
            </a:r>
            <a:r>
              <a:rPr lang="en-US" b="1" dirty="0" smtClean="0"/>
              <a:t>?</a:t>
            </a:r>
            <a:endParaRPr lang="th-TH" sz="2800" b="1" dirty="0" smtClean="0"/>
          </a:p>
          <a:p>
            <a:r>
              <a:rPr lang="th-TH" sz="2800" b="1" dirty="0" smtClean="0"/>
              <a:t>กรณีระบบใหม่จำเป็นต้องได้รับการฝึกอบรมผู้ใช้ บริษัทได้จัดเตรียมทรัพยากรที่จำเป็นต่อการฝึกอบรมครั้งนี้หรือไม่</a:t>
            </a:r>
            <a:r>
              <a:rPr lang="en-US" b="1" dirty="0" smtClean="0"/>
              <a:t>?</a:t>
            </a:r>
            <a:r>
              <a:rPr lang="en-US" sz="2800" b="1" dirty="0" smtClean="0"/>
              <a:t> </a:t>
            </a:r>
            <a:r>
              <a:rPr lang="th-TH" sz="2800" b="1" dirty="0" smtClean="0"/>
              <a:t>อย่างไร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ผู้ใช้มีส่วนร่วมในการวางแผนระบบใหม่ ตั้งแต่เริ่มโครงการหรือไม่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ผลจากการนำระบบใหม่มาใช้ ส่งผลกระทบต่อขั้นตอนการปฏิบัติงานเดิมหรือไม่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ระบบใหม่ส่งผลกระทบต่อลูกค้าหรือไม่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มีเรื่องราวเกี่ยวกับข้อกฎหมายและจริยธรรม ที่ต้องนำมาพิจารณาหรือไม่</a:t>
            </a:r>
            <a:r>
              <a:rPr lang="en-US" b="1" dirty="0" smtClean="0"/>
              <a:t>?</a:t>
            </a:r>
            <a:endParaRPr lang="th-TH" sz="2800" b="1" dirty="0" smtClean="0"/>
          </a:p>
          <a:p>
            <a:endParaRPr lang="th-TH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28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ความเป็นไปได้ด้านเวลา </a:t>
            </a:r>
            <a:r>
              <a:rPr lang="en-US" sz="3100" b="1" dirty="0" smtClean="0">
                <a:solidFill>
                  <a:srgbClr val="0070C0"/>
                </a:solidFill>
              </a:rPr>
              <a:t>(Schedule Feasibility)</a:t>
            </a:r>
            <a:endParaRPr lang="th-TH" sz="31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การศึกษาความเป็นไปได้ด้านเวลาในการดำเนินงาน จะพิจารณาสิ่งต่อไปนี้</a:t>
            </a:r>
          </a:p>
          <a:p>
            <a:r>
              <a:rPr lang="th-TH" sz="2800" b="1" dirty="0" smtClean="0"/>
              <a:t>ทีมงานสามารถควบคุมปัจจัยที่อาจเกิดขึ้นจากเหตุการณ์ต่างๆ ได้หรือไม่</a:t>
            </a:r>
            <a:r>
              <a:rPr lang="en-US" b="1" dirty="0" smtClean="0"/>
              <a:t>?</a:t>
            </a:r>
            <a:r>
              <a:rPr lang="en-US" sz="2800" b="1" dirty="0" smtClean="0"/>
              <a:t> </a:t>
            </a:r>
            <a:r>
              <a:rPr lang="th-TH" sz="2800" b="1" dirty="0" smtClean="0"/>
              <a:t>ถ้ามูลเหตุที่มาจากปัจจัยดังกล่าว ส่งผลกระทบต่อตารางกำหนดโครงงาน</a:t>
            </a:r>
          </a:p>
          <a:p>
            <a:r>
              <a:rPr lang="th-TH" sz="2800" b="1" dirty="0" smtClean="0"/>
              <a:t>ฝ่ายบริหารมีการจัดตารางเวลาของบริษัทเพื่อโครงการนี้หรือไม่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มีเงื่อนไขอะไรบ้าง ที่ต้องปฏิบัติให้เป็นที่พอใจในระหว่างการพั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2800" b="1" dirty="0" smtClean="0"/>
              <a:t>นาระบบ</a:t>
            </a:r>
            <a:r>
              <a:rPr lang="en-US" b="1" dirty="0" smtClean="0"/>
              <a:t>?</a:t>
            </a:r>
          </a:p>
          <a:p>
            <a:r>
              <a:rPr lang="th-TH" sz="2800" b="1" dirty="0" smtClean="0"/>
              <a:t>กรณีเร่งเวลาดำเนินงานโครงการ ซึ่งอาจต้องแลกกับความเสี่ยงที่เกิดขึ้น แล้วเราพร้อมที่จะยอมรับกับความเสี่ยงเหล่านั้นได้หรือไม่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การนำเทคนิคการบริหารโครงการมาใช้ ช่วยประสานงานและควบคุมโครงการได้หรือไม่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r>
              <a:rPr lang="th-TH" sz="2800" b="1" dirty="0" smtClean="0"/>
              <a:t>มีการแต่งตั้งผู้จัดการโครงการ เพื่อควบคุมดูแลโครงการนี้หรือไม่</a:t>
            </a:r>
            <a:r>
              <a:rPr lang="en-US" b="1" dirty="0" smtClean="0"/>
              <a:t>?</a:t>
            </a:r>
            <a:endParaRPr lang="en-US" sz="2800" b="1" dirty="0" smtClean="0"/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7908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cs typeface="+mj-cs"/>
              </a:rPr>
              <a:t>	การเริ่มต้นของกิจกรรมการวางแผนโครงการ จึงมักประกอบด้วยทีมงานนักวิเคราะห์ระบบที่มีประสบการณ์สูงประมาณ 2-3 คน </a:t>
            </a:r>
            <a:r>
              <a:rPr lang="th-TH" sz="3200" b="1" dirty="0" smtClean="0">
                <a:solidFill>
                  <a:schemeClr val="accent6"/>
                </a:solidFill>
                <a:cs typeface="+mj-cs"/>
              </a:rPr>
              <a:t>โดยนักวิเคราะห์ระบบคนแรกจะรับผิดชอบเป็นผู้จัดการโครงการ </a:t>
            </a:r>
            <a:r>
              <a:rPr lang="th-TH" sz="3200" b="1" dirty="0" smtClean="0">
                <a:cs typeface="+mj-cs"/>
              </a:rPr>
              <a:t>ส่วนนักวิเคราะห์ระบบที่เหลือจะทำหน้าที่จัดตั้งทีมงานโครงการขึ้นมา ซึ่งประกอบด้วยบุคลากรที่มีประสบการณ์ มีทักษะด้านการวิเคราะห์และการพั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cs typeface="+mj-cs"/>
              </a:rPr>
              <a:t>นา ทั้งนี้สมาชิกทีมงานทีมแรก ส่วนใหญ่แล้วมักจะถูกกำหนดให้เป็นผู้นำทีมหลักๆ ให้แก่ทีมพั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cs typeface="+mj-cs"/>
              </a:rPr>
              <a:t>นาอื่นๆ ที่เหลือ</a:t>
            </a:r>
          </a:p>
        </p:txBody>
      </p:sp>
    </p:spTree>
    <p:extLst>
      <p:ext uri="{BB962C8B-B14F-4D97-AF65-F5344CB8AC3E}">
        <p14:creationId xmlns:p14="http://schemas.microsoft.com/office/powerpoint/2010/main" val="15539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	</a:t>
            </a:r>
            <a:r>
              <a:rPr lang="th-TH" sz="2800" b="1" dirty="0" smtClean="0"/>
              <a:t>นอก</a:t>
            </a:r>
            <a:r>
              <a:rPr lang="th-TH" sz="2800" b="1" dirty="0" err="1" smtClean="0"/>
              <a:t>เหรือจาก</a:t>
            </a:r>
            <a:r>
              <a:rPr lang="th-TH" sz="2800" b="1" dirty="0" smtClean="0"/>
              <a:t>การศึกษาความเป็นไปได้ในแง่มุมทั้ง 4 แล้ว ระบบใหม่ที่พั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2800" b="1" dirty="0" smtClean="0"/>
              <a:t>นาขึ้น ควรสนับสนุนยุทธศาสตร์สำคัญๆ ให้กับองค์กรใน 3 ด้านด้วยกัน คือ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1.ด้านผลผลิต</a:t>
            </a:r>
            <a:r>
              <a:rPr lang="th-TH" b="1" dirty="0" smtClean="0">
                <a:solidFill>
                  <a:srgbClr val="BF1B79"/>
                </a:solidFill>
              </a:rPr>
              <a:t> </a:t>
            </a:r>
            <a:r>
              <a:rPr lang="en-US" b="1" dirty="0" smtClean="0">
                <a:solidFill>
                  <a:srgbClr val="BF1B79"/>
                </a:solidFill>
              </a:rPr>
              <a:t> </a:t>
            </a:r>
            <a:r>
              <a:rPr lang="th-TH" sz="2800" b="1" dirty="0" smtClean="0"/>
              <a:t>ระบบใหม่ควรสนับสนุนการเพิ่มผลผลิต และลดต้นทุนการผลิตได้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2.ด้านความแตกต่าง </a:t>
            </a:r>
            <a:r>
              <a:rPr lang="th-TH" sz="2800" b="1" dirty="0" smtClean="0"/>
              <a:t>ระบบใหม่ต้องสร้างความแตกต่างได้  ด้วยการเปรียบเทียบกับระบบเดิมหรือจากคู่แข่งขัน เช่น ทำให้ผลผลิตดีกว่า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3.ด้านการจัดการ </a:t>
            </a:r>
            <a:r>
              <a:rPr lang="th-TH" sz="2800" b="1" dirty="0" smtClean="0"/>
              <a:t>ระบบใหม่ช่วยสนับสนุนงานของผู้บริหารได้อย่างมีประสิทธิภาพและอำนวยความสะดวกในเรื่องการบริหารจัดการ</a:t>
            </a:r>
          </a:p>
          <a:p>
            <a:pPr marL="0" indent="0">
              <a:buNone/>
            </a:pPr>
            <a:r>
              <a:rPr lang="th-TH" sz="28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การยืนยันความเป็นไปได้ของโครงการ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</a:rPr>
              <a:t>	ภายหลัง</a:t>
            </a:r>
            <a:r>
              <a:rPr lang="th-TH" sz="3200" b="1" dirty="0">
                <a:solidFill>
                  <a:srgbClr val="002060"/>
                </a:solidFill>
              </a:rPr>
              <a:t>จากที่นักวิเคราะห์ระบบ ได้ศึกษาวิเคราะห์ความเป็นไปได้ของโครงการแล้ว สิ่งที่ต้องดำเนินในขั้นตอนต่อไปคือ “การยืนยันผลการศึกษาความเป็นไปได้ของโครงการ”  ด้วยการจัดทำรายงานข้อเสนอ ยื่นต่อผู้บริหารระดับสูงพิจารณาเพื่ออนุมัติโครงการ </a:t>
            </a:r>
            <a:r>
              <a:rPr lang="th-TH" sz="3200" b="1" dirty="0"/>
              <a:t>โดยภายในรายงานข้อเสนอ จะประกอบไป</a:t>
            </a:r>
            <a:r>
              <a:rPr lang="th-TH" sz="3200" b="1" dirty="0" smtClean="0"/>
              <a:t>ด้วย</a:t>
            </a:r>
          </a:p>
          <a:p>
            <a:pPr marL="0" indent="0">
              <a:buNone/>
            </a:pPr>
            <a:r>
              <a:rPr lang="th-TH" sz="3200" b="1" dirty="0" smtClean="0"/>
              <a:t>	- รายละเอียด</a:t>
            </a:r>
            <a:r>
              <a:rPr lang="th-TH" sz="3200" b="1" dirty="0"/>
              <a:t>ของปัญหาที่ค้นพบ </a:t>
            </a: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/>
              <a:t>	- การ</a:t>
            </a:r>
            <a:r>
              <a:rPr lang="th-TH" sz="3200" b="1" dirty="0"/>
              <a:t>ทำงานของระบบปัจจุบัน </a:t>
            </a:r>
            <a:endParaRPr lang="th-TH" sz="3200" b="1" dirty="0" smtClean="0"/>
          </a:p>
          <a:p>
            <a:pPr marL="0" indent="0">
              <a:buNone/>
            </a:pPr>
            <a:r>
              <a:rPr lang="th-TH" sz="3200" b="1" dirty="0" smtClean="0"/>
              <a:t>	- ความ</a:t>
            </a:r>
            <a:r>
              <a:rPr lang="th-TH" sz="3200" b="1" dirty="0"/>
              <a:t>เป็นไปได้ในแง่มุมต่างๆ รวมถึงข้อเสนอแนะเพิ่มเติมสำหรับการแก้ไข</a:t>
            </a:r>
            <a:r>
              <a:rPr lang="th-TH" sz="3200" b="1" dirty="0" smtClean="0"/>
              <a:t>ปัญหา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8315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การจัดตั้งทีมงานและการดำเนินโครงการ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เมื่อโครงการได้รับอนุมัติจากผู้บริหารแล้ว นักวิเคราะห์ระบบก็จะขับเคลื่อนโครงการให้เดินหน้าด้วยการจัดตั้งทีมงานและดำเนินงานตามโครงการ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การจัดตั้งทีมงาน เป็นหน้าที่ของผู้จัดการโครงการด้วยการพิจารณาบุคลากรให้เข้ามามีส่วนร่วมในโครงการ สำหรับกิจกรรมจัดตั้งทีมงาน จะประกอบด้วยงานดังต่อไปนี้</a:t>
            </a:r>
          </a:p>
          <a:p>
            <a:r>
              <a:rPr lang="th-TH" sz="3200" b="1" dirty="0" smtClean="0"/>
              <a:t>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นาแผนทรัพยากรสำหรับโครงการ</a:t>
            </a:r>
          </a:p>
          <a:p>
            <a:r>
              <a:rPr lang="th-TH" sz="3200" b="1" dirty="0" smtClean="0"/>
              <a:t>สรรหาทีมงานทางเทคนิคที่มีความเชี่ยวชาญเป็นการเฉพาะ</a:t>
            </a:r>
          </a:p>
          <a:p>
            <a:r>
              <a:rPr lang="th-TH" sz="3200" b="1" dirty="0" smtClean="0"/>
              <a:t>สรรหาตัวแทนกลุ่มผู้ใช้งาน เพื่อเข้ามามีส่วนร่วมในโครงการ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948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76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/>
              <a:t>จัดตั้งทีมงานให้เป็นรูปแบบของเวิร์กกรุ๊ป</a:t>
            </a:r>
          </a:p>
          <a:p>
            <a:r>
              <a:rPr lang="th-TH" sz="3200" b="1" dirty="0" smtClean="0"/>
              <a:t>ดำเนินการฝึกอบรมเบื้องต้น และสร้างทีมงานพร้อมบททดสอบ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ภายหลังจากกิจกรรมวางแผนโครงการได้เสร็จสมบูรณ์ ไม่ว่าจะเป็นเรื่องของทรัพยากร การฝึกอบรมทีมงานและความพร้อม ก็ถึงเวลาแล้วที่จะลงมือ</a:t>
            </a:r>
            <a:r>
              <a:rPr lang="th-TH" sz="3200" b="1" dirty="0" smtClean="0">
                <a:solidFill>
                  <a:srgbClr val="BF1B79"/>
                </a:solidFill>
              </a:rPr>
              <a:t>ดำเนินงานตามโครงการ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2482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/>
              <a:t>การบริหารโครงการ </a:t>
            </a:r>
            <a:r>
              <a:rPr lang="en-US" sz="3200" b="1" dirty="0" smtClean="0"/>
              <a:t>(Project Management)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</a:rPr>
              <a:t>โครงการ คือกิจกรรมที่มีความสัมพันธ์ซึ่งกันและกัน มีลำดับขั้นตอนที่ยุ่งยาก แต่จะมีวัตถุประสงค์หรือเป้าหมายที่ชัดเจน </a:t>
            </a:r>
            <a:r>
              <a:rPr lang="th-TH" sz="3200" b="1" dirty="0" smtClean="0">
                <a:solidFill>
                  <a:srgbClr val="002060"/>
                </a:solidFill>
              </a:rPr>
              <a:t>โครงการจะมีกำหนดเวลาเริ่มต้นและเวลาสิ้นสุด </a:t>
            </a:r>
            <a:r>
              <a:rPr lang="th-TH" sz="3200" b="1" dirty="0" smtClean="0">
                <a:solidFill>
                  <a:schemeClr val="tx1"/>
                </a:solidFill>
              </a:rPr>
              <a:t>ส่วนการดำเนินโครงการจะต้องอยู่ภายใต้ข้อจำกัดหรือเงื่อนไขต่างๆ ไม่ว่าจะเป็น เวลา งบประมาณ และทรัพยากร 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</a:rPr>
              <a:t>การบริหารโครงการ เป็นการจัดการทรัพยากรที่มีอยู่ให้เกิดประสิทธิภาพสูงสุด เพื่อให้การดำเนินงานในโครงการสามารถบรรลุเป้าหมายตามวัตถุประสงค์ </a:t>
            </a:r>
            <a:r>
              <a:rPr lang="th-TH" sz="3200" b="1" dirty="0" smtClean="0">
                <a:solidFill>
                  <a:schemeClr val="tx1"/>
                </a:solidFill>
              </a:rPr>
              <a:t>ดังนั้น โครงการขนาดใหญ่จึงจำเป็นต้องนำหลักบริหารโครงการมาใช้ ที่มีผู้จัดการโครงการคอยควบคุม ดูแล และจัดการทีมงานให้สามารถดำเนินงานตามแผนงานที่สร้างไว้</a:t>
            </a:r>
            <a:endParaRPr lang="th-TH" sz="2800" b="1" dirty="0" smtClean="0">
              <a:solidFill>
                <a:schemeClr val="tx1"/>
              </a:solidFill>
            </a:endParaRPr>
          </a:p>
          <a:p>
            <a:endParaRPr lang="th-TH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ขั้นตอนหลักๆ ของงานบริหารโครงการที่ผู้จัดการโครงการควรปฏิบัติ มีดังนี้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1. การวางแผนและการกำหนดเวลาโครงการ 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เป็นงานที่เกี่ยวกับการวางแผน </a:t>
            </a:r>
            <a:r>
              <a:rPr lang="th-TH" sz="3200" b="1" dirty="0" smtClean="0">
                <a:solidFill>
                  <a:srgbClr val="002060"/>
                </a:solidFill>
              </a:rPr>
              <a:t>การกำหนดงานให้กับโครงการ โดยจะประมาณการในเรื่องของระยะเวลาและต้นทุน </a:t>
            </a:r>
            <a:r>
              <a:rPr lang="th-TH" sz="3200" b="1" dirty="0" smtClean="0"/>
              <a:t>เมื่อกำหนดเวลาโครงการขึ้นมาแล้ว ผู้จัดการโครงการจะต้องระบุเวลาที่ต้องใช้ในแต่ละงานหรือแต่ละกิจกรรม จากนั้นให้ลำดับกิจกรรรมก่อนหลัง กำหนดจุดเริ่มต้นและจุดสิ้นสุดของเวลาในแต่ละงาน และกำหนดบุคลากรที่ได้รับการมอบหมายให้ทำงานในเฉพาะกิจนั้นๆ </a:t>
            </a:r>
            <a:r>
              <a:rPr lang="th-TH" sz="3200" b="1" dirty="0" smtClean="0">
                <a:solidFill>
                  <a:srgbClr val="002060"/>
                </a:solidFill>
              </a:rPr>
              <a:t>ทั้งนี้จะมีการจัดทำ โครงสร้างการแยกย่อยงาน เพื่อแตกรายละเอียดงานออกมา</a:t>
            </a:r>
          </a:p>
        </p:txBody>
      </p:sp>
    </p:spTree>
    <p:extLst>
      <p:ext uri="{BB962C8B-B14F-4D97-AF65-F5344CB8AC3E}">
        <p14:creationId xmlns:p14="http://schemas.microsoft.com/office/powerpoint/2010/main" val="19747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4968552" cy="648072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ตัวอย่างโครงสร้างการแยกย่อยงาน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4728"/>
            <a:ext cx="3312368" cy="6530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1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856" y="476672"/>
            <a:ext cx="8229600" cy="2808312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th-TH" sz="2800" b="1" dirty="0" smtClean="0"/>
              <a:t>	ภายหลังจากการประมาณระยะเวลาให้กับงานแต่ละชิ้นแล้ว ผู้จัดการโครงการจะพิจารณาชิ้นงานนั้นๆ ว่ามีความขึ้นตรงต่อกันกับงานอื่นๆ อย่างไร เช่น ต้องสร้างแบบสอบถามเสร็จก่อนจึงจะนัดเวลาผู้ใช้เข้าสัมภาษณ์ ซึ่งภายหลังจากการระบุงานที่มีความขึ้นต่อกันจนครบทั้งหมดแล้วก็จะนำงานเหล่านั้นมาจัดลำดับ โดยขั้นตอนถัดไปคือ การกำหนดเวลาเริ่มต้นและเวลาสิ้นสุดให้กับแต่ละงานดังรูปด้านล่าง จากนั้นนำมาเขียนเป็นแผนภูมิ</a:t>
            </a:r>
            <a:r>
              <a:rPr lang="th-TH" sz="2800" b="1" dirty="0" err="1" smtClean="0"/>
              <a:t>แกนต์</a:t>
            </a:r>
            <a:r>
              <a:rPr lang="th-TH" sz="2800" b="1" dirty="0" smtClean="0"/>
              <a:t>ในตัวอย่างหน้าถัดไป</a:t>
            </a:r>
            <a:endParaRPr lang="th-TH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334780"/>
            <a:ext cx="771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ตัวอย่างตารางกำหนดเวลาโครงการ ซึ่งประกอบด้วย10 กิจกรรมด้วยกัน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5496"/>
            <a:ext cx="4057447" cy="31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70C0"/>
                </a:solidFill>
              </a:rPr>
              <a:t>2</a:t>
            </a:r>
            <a:r>
              <a:rPr lang="th-TH" sz="3200" b="1" dirty="0" smtClean="0">
                <a:solidFill>
                  <a:srgbClr val="0070C0"/>
                </a:solidFill>
              </a:rPr>
              <a:t>. การควบคุมและตรวจสอบโครงการ 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ผู้จัดการโครงการลงไปตรวจสอบความคืบหน้าในโครงการ และนำมาประเมินผล ซึ่งในบางครั้งมีความจำเป็นต้องปรับปรุงแก้ไขให้เหมาระสม เพื่อควบคุมโครงการให้อยู่บนเป้าหมาย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</a:rPr>
              <a:t>3. การรายงานโครงการ </a:t>
            </a:r>
            <a:endParaRPr lang="th-TH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th-TH" sz="3200" b="1" dirty="0" smtClean="0"/>
              <a:t>ความคืบหน้าของงาน จะถูกรายงานผลไปยังฝ่ายบริหาร ผู้ใช้ และตัวทีมงานเอง ทั้งนี้ผู้จัดการโครงการจะต้องติดตามความเคลื่อนไหวของโครงการอย่างสม่ำเสมอ เพื่อรายงานความคืบหน้าของโครงการให้ทราบเป็นระยะๆ</a:t>
            </a:r>
            <a:endParaRPr lang="th-TH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0070C0"/>
                </a:solidFill>
              </a:rPr>
              <a:t>แผนภูมิ</a:t>
            </a:r>
            <a:r>
              <a:rPr lang="th-TH" sz="4400" b="1" dirty="0" err="1">
                <a:solidFill>
                  <a:srgbClr val="0070C0"/>
                </a:solidFill>
              </a:rPr>
              <a:t>แกนต์</a:t>
            </a:r>
            <a:r>
              <a:rPr lang="th-TH" sz="44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(Gantt </a:t>
            </a:r>
            <a:r>
              <a:rPr lang="en-US" sz="3600" dirty="0" smtClean="0">
                <a:solidFill>
                  <a:srgbClr val="0070C0"/>
                </a:solidFill>
              </a:rPr>
              <a:t>Charts)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lvl="1" indent="0">
              <a:buNone/>
            </a:pPr>
            <a:r>
              <a:rPr lang="th-TH" sz="3200" b="1" dirty="0" smtClean="0"/>
              <a:t>	</a:t>
            </a:r>
            <a:r>
              <a:rPr lang="th-TH" sz="3200" b="1" dirty="0" smtClean="0">
                <a:solidFill>
                  <a:srgbClr val="002060"/>
                </a:solidFill>
              </a:rPr>
              <a:t>แผนภูมิ</a:t>
            </a:r>
            <a:r>
              <a:rPr lang="th-TH" sz="3200" b="1" dirty="0" err="1" smtClean="0">
                <a:solidFill>
                  <a:srgbClr val="002060"/>
                </a:solidFill>
              </a:rPr>
              <a:t>แกนต์</a:t>
            </a:r>
            <a:r>
              <a:rPr lang="th-TH" sz="3200" b="1" dirty="0" smtClean="0">
                <a:solidFill>
                  <a:srgbClr val="002060"/>
                </a:solidFill>
              </a:rPr>
              <a:t>จะแสดงปริมาณงานและเวลาที่ต้องใช้เพื่อทำงานนั้นๆ</a:t>
            </a:r>
            <a:r>
              <a:rPr lang="th-TH" sz="3200" b="1" dirty="0" smtClean="0"/>
              <a:t> ให้เสร็จลุล่วง เป็นแผนภูมิคล้ายกราฟแท่งที่ประกอบด้วย 2 แกนหลักด้วยกันคือ แกนแนวนอน แสดงถึงเวลาในการทำงานตลอดทั้งโครงการ กับแกนแนวตั้ง ซึ่งก็คือชิ้นงานหรือกิจกรรมที่ต้องทำ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465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คำถามหลักๆ ที่ต้องได้รับคำตอบที่ชัดเจน เกี่ยวกับกิจกรรม</a:t>
            </a:r>
            <a:br>
              <a:rPr lang="th-TH" sz="3200" b="1" dirty="0" smtClean="0">
                <a:solidFill>
                  <a:srgbClr val="7030A0"/>
                </a:solidFill>
              </a:rPr>
            </a:br>
            <a:r>
              <a:rPr lang="th-TH" sz="3200" b="1" dirty="0" smtClean="0">
                <a:solidFill>
                  <a:srgbClr val="7030A0"/>
                </a:solidFill>
              </a:rPr>
              <a:t>การวางแผนโครงการ </a:t>
            </a:r>
            <a:endParaRPr lang="th-TH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647464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4680"/>
                <a:gridCol w="5194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กิจกรรมการวางแผนโครงการ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คำถาม</a:t>
                      </a:r>
                      <a:endParaRPr lang="th-T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กำหนดปัญหา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ได้ทำความเข้าใจเกี่ยวกับปัญหาที่เกิดขึ้นแล้วหรือยัง</a:t>
                      </a:r>
                      <a:r>
                        <a:rPr lang="en-US" sz="2000" b="1" dirty="0" smtClean="0"/>
                        <a:t>?</a:t>
                      </a:r>
                      <a:r>
                        <a:rPr lang="th-TH" sz="2400" b="1" dirty="0" smtClean="0"/>
                        <a:t>แล้วรู้หรือยังว่า...สิ่งที่ควรทำมีอะไรบ้าง</a:t>
                      </a:r>
                      <a:endParaRPr lang="th-T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กำหนดเวลาโครงการ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เราสามารถดำเนินงานตามตารางที่กำหนดไว้ในโครงการให้เสร็จสมบูรณ์</a:t>
                      </a:r>
                      <a:r>
                        <a:rPr lang="th-TH" sz="2400" b="1" baseline="0" dirty="0" smtClean="0"/>
                        <a:t> ภายใต้กรอบระยะเวลาและทรัพยากรที่มีอยู่อย่างจำกัดได้หรือไม่</a:t>
                      </a:r>
                      <a:r>
                        <a:rPr lang="en-US" sz="2000" b="1" baseline="0" dirty="0" smtClean="0"/>
                        <a:t>?</a:t>
                      </a:r>
                      <a:endParaRPr lang="th-T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ยืนยันความเป็นไปได้ของโครงการ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ภายหลังจากการศึกษาความเป็นไปได้</a:t>
                      </a:r>
                      <a:r>
                        <a:rPr lang="th-TH" sz="2400" b="1" baseline="0" dirty="0" smtClean="0"/>
                        <a:t>แล้วเชื่อว่าการดำเนินงานเกี่ยวกับโครงการนี้มีความเป็นไปได้หรือไม่</a:t>
                      </a:r>
                      <a:r>
                        <a:rPr lang="en-US" sz="2000" b="1" baseline="0" dirty="0" smtClean="0"/>
                        <a:t>?</a:t>
                      </a:r>
                      <a:endParaRPr lang="th-T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จัดตั้งทีมงานโครงการ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ทรัพยากรที่มีอยู่</a:t>
                      </a:r>
                      <a:r>
                        <a:rPr lang="th-TH" sz="2400" b="1" baseline="0" dirty="0" smtClean="0"/>
                        <a:t> บุคลากรที่ผ่านการฝึกอบรม ทีมงานที่ได้รับการจัดตั้ง มีความพร้อมแล้วหรือยัง</a:t>
                      </a:r>
                      <a:r>
                        <a:rPr lang="en-US" sz="2000" b="1" baseline="0" dirty="0" smtClean="0"/>
                        <a:t>?</a:t>
                      </a:r>
                      <a:endParaRPr lang="th-TH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ดำเนินโครงการ</a:t>
                      </a:r>
                      <a:endParaRPr lang="th-T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/>
                        <a:t>เราพร้อมที่จะเริ่มดำเนินโครงการนี้แล้ว...ใช่หรือไม่</a:t>
                      </a:r>
                      <a:r>
                        <a:rPr lang="en-US" sz="2000" b="1" dirty="0" smtClean="0"/>
                        <a:t>?</a:t>
                      </a:r>
                      <a:endParaRPr lang="th-TH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2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08012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th-TH" sz="2400" b="1" dirty="0" smtClean="0"/>
              <a:t>	</a:t>
            </a:r>
            <a:r>
              <a:rPr lang="th-TH" sz="2800" b="1" dirty="0"/>
              <a:t>และจากตารางกำหนดเวลาโครงการก่อนหน้านี้</a:t>
            </a:r>
          </a:p>
          <a:p>
            <a:pPr marL="0" indent="0">
              <a:buNone/>
            </a:pPr>
            <a:r>
              <a:rPr lang="th-TH" sz="2800" b="1" dirty="0" smtClean="0"/>
              <a:t>นำมาเขียนแผนภูมิ</a:t>
            </a:r>
            <a:r>
              <a:rPr lang="th-TH" sz="2800" b="1" dirty="0" err="1" smtClean="0"/>
              <a:t>แกนต์</a:t>
            </a:r>
            <a:r>
              <a:rPr lang="th-TH" sz="2800" b="1" dirty="0" smtClean="0"/>
              <a:t>ดังรูป</a:t>
            </a:r>
            <a:endParaRPr lang="th-TH" sz="28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53124"/>
            <a:ext cx="6028476" cy="399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3768" y="5872916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rgbClr val="7030A0"/>
                </a:solidFill>
              </a:rPr>
              <a:t>แผนภูมิ</a:t>
            </a:r>
            <a:r>
              <a:rPr lang="th-TH" sz="3200" b="1" dirty="0" err="1" smtClean="0">
                <a:solidFill>
                  <a:srgbClr val="7030A0"/>
                </a:solidFill>
              </a:rPr>
              <a:t>แกนต์</a:t>
            </a:r>
            <a:r>
              <a:rPr lang="th-TH" sz="3200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(Gantt Chart)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/>
              <a:t>	แม้ว่าแผนภูมิ</a:t>
            </a:r>
            <a:r>
              <a:rPr lang="th-TH" sz="3200" b="1" dirty="0" err="1" smtClean="0"/>
              <a:t>แกนต์</a:t>
            </a:r>
            <a:r>
              <a:rPr lang="th-TH" sz="3200" b="1" dirty="0" smtClean="0"/>
              <a:t>จะนิยมนำมาใช้เป็นเครื่องมือสำหรับวางแผนและกำหนดเวลาให้กับโครงการก็ตาม แต่แผนภูมิ</a:t>
            </a:r>
            <a:r>
              <a:rPr lang="th-TH" sz="3200" b="1" dirty="0" err="1" smtClean="0"/>
              <a:t>แกนต์</a:t>
            </a:r>
            <a:r>
              <a:rPr lang="th-TH" sz="3200" b="1" dirty="0" smtClean="0"/>
              <a:t>ไม่ได้แสดงความสัมพันธ์ระหว่างงานให้เห็นได้อย่างชัดเจน ไม่สามารถบอกได้ว่า ถ้างานที่ดำเนินก่อนหน้าเกิดความล่าช้าขึ้นมาแล้ว จะส่งผลกระทบต่องานที่ต้องทำหลังจากนั้นอย่างไร </a:t>
            </a:r>
            <a:r>
              <a:rPr lang="th-TH" sz="3200" b="1" dirty="0" smtClean="0">
                <a:solidFill>
                  <a:srgbClr val="002060"/>
                </a:solidFill>
              </a:rPr>
              <a:t>โครงการขนาดใหญ่ที่มีความซับซ้อน จึงนิยมเสริมด้วยการนำเทคนิค </a:t>
            </a:r>
            <a:r>
              <a:rPr lang="en-US" b="1" dirty="0" smtClean="0">
                <a:solidFill>
                  <a:srgbClr val="002060"/>
                </a:solidFill>
              </a:rPr>
              <a:t>PERT/CPM </a:t>
            </a:r>
            <a:r>
              <a:rPr lang="th-TH" sz="3200" b="1" dirty="0" smtClean="0"/>
              <a:t>มาใช้เพิ่มเติม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41523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err="1" smtClean="0">
                <a:solidFill>
                  <a:srgbClr val="0070C0"/>
                </a:solidFill>
              </a:rPr>
              <a:t>เพิร์ต</a:t>
            </a:r>
            <a:r>
              <a:rPr lang="th-TH" sz="4400" b="1" dirty="0" smtClean="0">
                <a:solidFill>
                  <a:srgbClr val="0070C0"/>
                </a:solidFill>
              </a:rPr>
              <a:t>และซีพี</a:t>
            </a:r>
            <a:r>
              <a:rPr lang="th-TH" sz="4400" b="1" dirty="0" err="1" smtClean="0">
                <a:solidFill>
                  <a:srgbClr val="0070C0"/>
                </a:solidFill>
              </a:rPr>
              <a:t>เอ็ม</a:t>
            </a:r>
            <a:r>
              <a:rPr lang="th-TH" sz="44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(PERT/CPM)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r>
              <a:rPr lang="th-TH" sz="3200" b="1" dirty="0" smtClean="0"/>
              <a:t>	ข่ายงาน </a:t>
            </a:r>
            <a:r>
              <a:rPr lang="en-US" b="1" dirty="0" smtClean="0"/>
              <a:t>PERT </a:t>
            </a:r>
            <a:r>
              <a:rPr lang="en-US" sz="2400" b="1" dirty="0" smtClean="0"/>
              <a:t>(Program Evaluation and Review Technique)</a:t>
            </a:r>
            <a:r>
              <a:rPr lang="en-US" b="1" dirty="0" smtClean="0"/>
              <a:t> </a:t>
            </a:r>
            <a:r>
              <a:rPr lang="th-TH" sz="3200" b="1" dirty="0" smtClean="0"/>
              <a:t>ได้รับการพั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นาขึ้นโดยกองทัพเรือแห่งประเทศสหรั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/>
              <a:t>อเมริกา เพื่อนำมาใช้จัดการโครงการที่มีความซับซ้อนสูง เช่น งานสร้างเรือดำน้ำนิวเคลียร์ และในช่วงเวลาเดียวกัน </a:t>
            </a:r>
            <a:r>
              <a:rPr lang="en-US" sz="2400" b="1" dirty="0" smtClean="0"/>
              <a:t>CPM (Critical</a:t>
            </a:r>
            <a:r>
              <a:rPr lang="th-TH" sz="2400" b="1" dirty="0" smtClean="0"/>
              <a:t> </a:t>
            </a:r>
            <a:r>
              <a:rPr lang="en-US" sz="2400" b="1" dirty="0" smtClean="0"/>
              <a:t>Path Method)</a:t>
            </a:r>
            <a:r>
              <a:rPr lang="en-US" sz="3200" b="1" dirty="0" smtClean="0"/>
              <a:t> </a:t>
            </a:r>
            <a:r>
              <a:rPr lang="th-TH" sz="3200" b="1" dirty="0" smtClean="0"/>
              <a:t>ได้รับการพั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/>
              <a:t>นาขึ้นโดยอุตสาหกรรมเอกชน เพื่อนำมาใช้กับงานบริหารโครงการเช่นกัน </a:t>
            </a:r>
            <a:r>
              <a:rPr lang="th-TH" sz="3200" b="1" dirty="0" smtClean="0">
                <a:solidFill>
                  <a:srgbClr val="C00000"/>
                </a:solidFill>
              </a:rPr>
              <a:t>ความแตกต่างระหว่าง </a:t>
            </a:r>
            <a:r>
              <a:rPr lang="en-US" sz="2400" b="1" dirty="0" smtClean="0">
                <a:solidFill>
                  <a:srgbClr val="C00000"/>
                </a:solidFill>
              </a:rPr>
              <a:t>PERT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กับ </a:t>
            </a:r>
            <a:r>
              <a:rPr lang="en-US" sz="2400" b="1" dirty="0" smtClean="0">
                <a:solidFill>
                  <a:srgbClr val="C00000"/>
                </a:solidFill>
              </a:rPr>
              <a:t>CMP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ก็คือ </a:t>
            </a:r>
            <a:r>
              <a:rPr lang="en-US" sz="2400" b="1" dirty="0" smtClean="0">
                <a:solidFill>
                  <a:srgbClr val="C00000"/>
                </a:solidFill>
              </a:rPr>
              <a:t>PERT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เน้นเวลาการดำเนินโครงการ ในขณะที่ </a:t>
            </a:r>
            <a:r>
              <a:rPr lang="en-US" sz="2400" b="1" dirty="0" smtClean="0">
                <a:solidFill>
                  <a:srgbClr val="C00000"/>
                </a:solidFill>
              </a:rPr>
              <a:t>CPM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เน้นค่าใช้จ่ายในการดำเนินโครงการ</a:t>
            </a:r>
            <a:r>
              <a:rPr lang="th-TH" sz="3200" b="1" dirty="0" smtClean="0"/>
              <a:t> แต่ปัจจุบันความแตกต่างระหว่าง </a:t>
            </a:r>
            <a:r>
              <a:rPr lang="en-US" sz="2600" b="1" dirty="0" smtClean="0"/>
              <a:t>PERT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และ </a:t>
            </a:r>
            <a:r>
              <a:rPr lang="en-US" sz="2600" b="1" dirty="0" smtClean="0"/>
              <a:t>CPM</a:t>
            </a:r>
            <a:r>
              <a:rPr lang="en-US" sz="3200" b="1" dirty="0" smtClean="0"/>
              <a:t> </a:t>
            </a:r>
            <a:r>
              <a:rPr lang="th-TH" sz="3200" b="1" dirty="0" smtClean="0"/>
              <a:t>ได้เลือนหายไปตามกาลเวลา และใช้ </a:t>
            </a:r>
            <a:r>
              <a:rPr lang="en-US" sz="2600" b="1" dirty="0" smtClean="0"/>
              <a:t>PERT</a:t>
            </a:r>
            <a:r>
              <a:rPr lang="en-US" sz="3200" b="1" dirty="0" smtClean="0"/>
              <a:t> </a:t>
            </a:r>
            <a:r>
              <a:rPr lang="th-TH" sz="3200" b="1" dirty="0" smtClean="0"/>
              <a:t>และ </a:t>
            </a:r>
            <a:r>
              <a:rPr lang="en-US" sz="2600" b="1" dirty="0" smtClean="0"/>
              <a:t>CPM</a:t>
            </a:r>
            <a:r>
              <a:rPr lang="en-US" sz="3200" b="1" dirty="0" smtClean="0"/>
              <a:t> </a:t>
            </a:r>
            <a:r>
              <a:rPr lang="th-TH" sz="3200" b="1" dirty="0" smtClean="0"/>
              <a:t>ในความหมายเดียวกัน ในปัจจุบันข่ายงาน </a:t>
            </a:r>
            <a:r>
              <a:rPr lang="en-US" sz="2600" b="1" dirty="0" smtClean="0"/>
              <a:t>PERT</a:t>
            </a:r>
            <a:r>
              <a:rPr lang="en-US" sz="3200" b="1" dirty="0" smtClean="0"/>
              <a:t> </a:t>
            </a:r>
            <a:r>
              <a:rPr lang="th-TH" sz="3200" b="1" dirty="0" smtClean="0"/>
              <a:t>ได้รวมคุณสมบัติของ </a:t>
            </a:r>
            <a:r>
              <a:rPr lang="en-US" sz="2600" b="1" dirty="0" smtClean="0"/>
              <a:t>CPM</a:t>
            </a:r>
            <a:r>
              <a:rPr lang="en-US" sz="3200" b="1" dirty="0" smtClean="0"/>
              <a:t> </a:t>
            </a:r>
            <a:r>
              <a:rPr lang="th-TH" sz="3200" b="1" dirty="0" smtClean="0"/>
              <a:t>มาใช้งาน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208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	</a:t>
            </a:r>
            <a:r>
              <a:rPr lang="en-US" sz="2000" b="1" dirty="0" smtClean="0"/>
              <a:t>PERT</a:t>
            </a:r>
            <a:r>
              <a:rPr lang="en-US" sz="2800" b="1" dirty="0" smtClean="0"/>
              <a:t> </a:t>
            </a:r>
            <a:r>
              <a:rPr lang="th-TH" sz="2800" b="1" dirty="0" smtClean="0"/>
              <a:t>เป็นแผนงานที่นำเสนอภาพรวมของโครงการด้วยข่ายงาน โดยจะแสดงถึงงานหรือกิจกรรมต่างๆ ในโครงการ ตามลำดับงานที่ต้องทำก่อนหลัง และความสัมพันธ์ระหว่างกิจกรรมต่างๆ โดยมีวัตถุประสงค์เพื่อ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1.วางแผนโครงการ </a:t>
            </a:r>
            <a:r>
              <a:rPr lang="th-TH" sz="2800" b="1" dirty="0" smtClean="0"/>
              <a:t>ข่ายงาน </a:t>
            </a:r>
            <a:r>
              <a:rPr lang="en-US" sz="2000" b="1" dirty="0" smtClean="0"/>
              <a:t>PERT</a:t>
            </a:r>
            <a:r>
              <a:rPr lang="en-US" sz="2800" b="1" dirty="0" smtClean="0"/>
              <a:t> </a:t>
            </a:r>
            <a:r>
              <a:rPr lang="th-TH" sz="2800" b="1" dirty="0" smtClean="0"/>
              <a:t>จะคำนวณระยะเวลาการทำงาน ที่แสดงถึงกิจกรรมแต่ละกิจกรรมว่า ควรเริ่มเมื่อใด แล้วเสร็จเมื่อใด การกำหนดว่ากิจกรรมใดเป็นงานสำคัญที่ต้องรีบดำเนินการ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2.ควบคุมโครงการ </a:t>
            </a:r>
            <a:r>
              <a:rPr lang="th-TH" sz="2800" b="1" dirty="0"/>
              <a:t>ข่ายงาน </a:t>
            </a:r>
            <a:r>
              <a:rPr lang="en-US" sz="2000" b="1" dirty="0"/>
              <a:t>PERT</a:t>
            </a:r>
            <a:r>
              <a:rPr lang="en-US" sz="2800" b="1" dirty="0"/>
              <a:t> </a:t>
            </a:r>
            <a:r>
              <a:rPr lang="th-TH" sz="2800" b="1" dirty="0" smtClean="0"/>
              <a:t>ใช้เพื่อควบคุมการทำงาน ให้ดำเนินไปตามแผนที่วางไว้</a:t>
            </a:r>
            <a:endParaRPr lang="th-TH" sz="2800" b="1" dirty="0" smtClean="0">
              <a:solidFill>
                <a:srgbClr val="468C58"/>
              </a:solidFill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3.บริหารทรัพยากร </a:t>
            </a:r>
            <a:r>
              <a:rPr lang="th-TH" sz="2800" b="1" dirty="0" smtClean="0"/>
              <a:t>เช่น เงินลงทุน บุคลากร เครื่องมือ อุปกรณ์และอื่นๆ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BF1B79"/>
                </a:solidFill>
              </a:rPr>
              <a:t>4.บริหารโครงการ </a:t>
            </a:r>
            <a:r>
              <a:rPr lang="th-TH" sz="2800" b="1" dirty="0" smtClean="0"/>
              <a:t>ข่ายงาน </a:t>
            </a:r>
            <a:r>
              <a:rPr lang="en-US" sz="2000" b="1" dirty="0" smtClean="0"/>
              <a:t>PERT</a:t>
            </a:r>
            <a:r>
              <a:rPr lang="en-US" sz="2800" b="1" dirty="0" smtClean="0"/>
              <a:t> </a:t>
            </a:r>
            <a:r>
              <a:rPr lang="th-TH" sz="2800" b="1" dirty="0" smtClean="0"/>
              <a:t>สามารถคำนวณหาสายงานวิกฤต แล้วเร่งกิจกรรมในสายงานดังกล่าว เพื่อให้โครงการเสร็จเร็วกว่าที่กำหนด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215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</a:rPr>
              <a:t>สัญลักษณ์และความหมายที่ใช้ในข่ายงาน </a:t>
            </a:r>
            <a:r>
              <a:rPr lang="en-US" sz="2800" b="1" dirty="0" smtClean="0">
                <a:solidFill>
                  <a:srgbClr val="7030A0"/>
                </a:solidFill>
              </a:rPr>
              <a:t>PERT</a:t>
            </a:r>
            <a:endParaRPr lang="th-TH" sz="3600" b="1" dirty="0">
              <a:solidFill>
                <a:srgbClr val="7030A0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10189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7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807368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ตัวอย่างข่ายงาน </a:t>
            </a:r>
            <a:r>
              <a:rPr lang="en-US" sz="2800" b="1" dirty="0" smtClean="0">
                <a:solidFill>
                  <a:srgbClr val="7030A0"/>
                </a:solidFill>
              </a:rPr>
              <a:t>PERT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th-TH" b="1" dirty="0" smtClean="0">
                <a:solidFill>
                  <a:srgbClr val="7030A0"/>
                </a:solidFill>
              </a:rPr>
              <a:t>ในรูปแบบต่างๆ</a:t>
            </a:r>
            <a:endParaRPr lang="th-TH" b="1" dirty="0">
              <a:solidFill>
                <a:srgbClr val="7030A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00" y="654449"/>
            <a:ext cx="5836120" cy="5223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861992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</a:rPr>
              <a:t>ข่ายงาน </a:t>
            </a:r>
            <a:r>
              <a:rPr lang="en-US" sz="2400" b="1" dirty="0" smtClean="0">
                <a:solidFill>
                  <a:srgbClr val="7030A0"/>
                </a:solidFill>
              </a:rPr>
              <a:t>PERT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</a:rPr>
              <a:t>ที่มีการกำหนดเวลาให้กับแต่ละกิจกรรม</a:t>
            </a:r>
            <a:endParaRPr lang="th-TH" sz="3600" b="1" dirty="0">
              <a:solidFill>
                <a:srgbClr val="7030A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340"/>
          <a:stretch/>
        </p:blipFill>
        <p:spPr>
          <a:xfrm>
            <a:off x="2195736" y="692697"/>
            <a:ext cx="4797006" cy="258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50" y="3573016"/>
            <a:ext cx="54387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248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/>
              <a:t>จากข่ายงาน </a:t>
            </a:r>
            <a:r>
              <a:rPr lang="en-US" sz="2000" b="1" dirty="0"/>
              <a:t>PERT</a:t>
            </a:r>
            <a:r>
              <a:rPr lang="en-US" sz="2800" b="1" dirty="0"/>
              <a:t> </a:t>
            </a:r>
            <a:r>
              <a:rPr lang="th-TH" sz="2800" b="1" dirty="0" smtClean="0"/>
              <a:t>หน้าก่อนหน้าสามารถ</a:t>
            </a:r>
            <a:r>
              <a:rPr lang="th-TH" sz="2800" b="1" dirty="0"/>
              <a:t>สรุปได้เป็นสายงานต่างๆ ดังนี้</a:t>
            </a:r>
          </a:p>
          <a:p>
            <a:pPr marL="0" indent="0">
              <a:buNone/>
            </a:pPr>
            <a:r>
              <a:rPr lang="th-TH" sz="2800" b="1" dirty="0"/>
              <a:t>สายงานที่ </a:t>
            </a:r>
            <a:r>
              <a:rPr lang="en-US" sz="2800" b="1" dirty="0"/>
              <a:t>1	</a:t>
            </a:r>
            <a:r>
              <a:rPr lang="en-US" sz="2800" b="1" dirty="0">
                <a:latin typeface="Adobe Caslon Pro Bold" pitchFamily="18" charset="0"/>
              </a:rPr>
              <a:t>1</a:t>
            </a:r>
            <a:r>
              <a:rPr lang="th-TH" sz="2800" b="1" dirty="0">
                <a:latin typeface="Adobe Caslon Pro Bold" pitchFamily="18" charset="0"/>
              </a:rPr>
              <a:t> - </a:t>
            </a:r>
            <a:r>
              <a:rPr lang="en-US" sz="2800" b="1" dirty="0">
                <a:latin typeface="Adobe Caslon Pro Bold" pitchFamily="18" charset="0"/>
              </a:rPr>
              <a:t>2</a:t>
            </a:r>
            <a:r>
              <a:rPr lang="th-TH" sz="2800" b="1" dirty="0">
                <a:latin typeface="Adobe Caslon Pro Bold" pitchFamily="18" charset="0"/>
              </a:rPr>
              <a:t> </a:t>
            </a:r>
            <a:r>
              <a:rPr lang="th-TH" sz="2800" b="1" dirty="0" smtClean="0">
                <a:latin typeface="Adobe Caslon Pro Bold" pitchFamily="18" charset="0"/>
              </a:rPr>
              <a:t> -</a:t>
            </a:r>
            <a:r>
              <a:rPr lang="en-US" sz="2800" b="1" dirty="0" smtClean="0">
                <a:latin typeface="Adobe Caslon Pro Bold" pitchFamily="18" charset="0"/>
              </a:rPr>
              <a:t> </a:t>
            </a:r>
            <a:r>
              <a:rPr lang="en-US" sz="2800" b="1" dirty="0">
                <a:latin typeface="Adobe Caslon Pro Bold" pitchFamily="18" charset="0"/>
              </a:rPr>
              <a:t>5</a:t>
            </a:r>
            <a:r>
              <a:rPr lang="th-TH" sz="2800" b="1" dirty="0" smtClean="0">
                <a:latin typeface="Adobe Caslon Pro Bold" pitchFamily="18" charset="0"/>
              </a:rPr>
              <a:t>  </a:t>
            </a:r>
            <a:r>
              <a:rPr lang="th-TH" sz="2800" b="1" dirty="0">
                <a:latin typeface="Adobe Caslon Pro Bold" pitchFamily="18" charset="0"/>
              </a:rPr>
              <a:t>- </a:t>
            </a:r>
            <a:r>
              <a:rPr lang="en-US" sz="2800" b="1" dirty="0" smtClean="0">
                <a:latin typeface="Adobe Caslon Pro Bold" pitchFamily="18" charset="0"/>
              </a:rPr>
              <a:t>7</a:t>
            </a:r>
            <a:r>
              <a:rPr lang="th-TH" sz="2800" b="1" dirty="0" smtClean="0">
                <a:latin typeface="Adobe Caslon Pro Bold" pitchFamily="18" charset="0"/>
              </a:rPr>
              <a:t> </a:t>
            </a:r>
            <a:r>
              <a:rPr lang="en-US" sz="2800" b="1" dirty="0">
                <a:latin typeface="Adobe Caslon Pro Bold" pitchFamily="18" charset="0"/>
              </a:rPr>
              <a:t>= </a:t>
            </a:r>
            <a:r>
              <a:rPr lang="en-US" sz="2800" b="1" dirty="0" smtClean="0">
                <a:latin typeface="Adobe Caslon Pro Bold" pitchFamily="18" charset="0"/>
              </a:rPr>
              <a:t>2 +3 </a:t>
            </a:r>
            <a:r>
              <a:rPr lang="en-US" sz="2800" b="1" dirty="0">
                <a:latin typeface="Adobe Caslon Pro Bold" pitchFamily="18" charset="0"/>
              </a:rPr>
              <a:t>+ </a:t>
            </a:r>
            <a:r>
              <a:rPr lang="en-US" sz="2800" b="1" dirty="0" smtClean="0">
                <a:latin typeface="Adobe Caslon Pro Bold" pitchFamily="18" charset="0"/>
              </a:rPr>
              <a:t>3 </a:t>
            </a:r>
            <a:r>
              <a:rPr lang="en-US" sz="2800" b="1" dirty="0">
                <a:latin typeface="Adobe Caslon Pro Bold" pitchFamily="18" charset="0"/>
              </a:rPr>
              <a:t>= </a:t>
            </a:r>
            <a:r>
              <a:rPr lang="en-US" sz="2800" b="1" dirty="0" smtClean="0">
                <a:latin typeface="Adobe Caslon Pro Bold" pitchFamily="18" charset="0"/>
              </a:rPr>
              <a:t>8   </a:t>
            </a:r>
            <a:r>
              <a:rPr lang="th-TH" sz="2800" b="1" dirty="0" smtClean="0">
                <a:latin typeface="Adobe Caslon Pro Bold" pitchFamily="18" charset="0"/>
              </a:rPr>
              <a:t>สัปดาห์</a:t>
            </a:r>
            <a:endParaRPr lang="en-US" sz="2800" b="1" dirty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th-TH" sz="2800" b="1" dirty="0"/>
              <a:t>สายงานที่ </a:t>
            </a:r>
            <a:r>
              <a:rPr lang="en-US" sz="2800" b="1" dirty="0"/>
              <a:t>2	1</a:t>
            </a:r>
            <a:r>
              <a:rPr lang="th-TH" sz="2800" b="1" dirty="0">
                <a:latin typeface="Adobe Caslon Pro Bold" pitchFamily="18" charset="0"/>
              </a:rPr>
              <a:t> - </a:t>
            </a:r>
            <a:r>
              <a:rPr lang="en-US" sz="2800" b="1" dirty="0" smtClean="0">
                <a:latin typeface="Adobe Caslon Pro Bold" pitchFamily="18" charset="0"/>
              </a:rPr>
              <a:t>3</a:t>
            </a:r>
            <a:r>
              <a:rPr lang="th-TH" sz="2800" b="1" dirty="0" smtClean="0">
                <a:latin typeface="Adobe Caslon Pro Bold" pitchFamily="18" charset="0"/>
              </a:rPr>
              <a:t> </a:t>
            </a:r>
            <a:r>
              <a:rPr lang="th-TH" sz="2800" b="1" dirty="0">
                <a:latin typeface="Adobe Caslon Pro Bold" pitchFamily="18" charset="0"/>
              </a:rPr>
              <a:t>- </a:t>
            </a:r>
            <a:r>
              <a:rPr lang="en-US" sz="2800" b="1" dirty="0" smtClean="0">
                <a:latin typeface="Adobe Caslon Pro Bold" pitchFamily="18" charset="0"/>
              </a:rPr>
              <a:t>7</a:t>
            </a:r>
            <a:r>
              <a:rPr lang="th-TH" sz="2800" b="1" dirty="0" smtClean="0">
                <a:latin typeface="Adobe Caslon Pro Bold" pitchFamily="18" charset="0"/>
              </a:rPr>
              <a:t>        </a:t>
            </a:r>
            <a:r>
              <a:rPr lang="en-US" sz="2800" b="1" dirty="0">
                <a:latin typeface="Adobe Caslon Pro Bold" pitchFamily="18" charset="0"/>
              </a:rPr>
              <a:t>= </a:t>
            </a:r>
            <a:r>
              <a:rPr lang="en-US" sz="2800" b="1" dirty="0" smtClean="0">
                <a:latin typeface="Adobe Caslon Pro Bold" pitchFamily="18" charset="0"/>
              </a:rPr>
              <a:t>1 +3        = 4   </a:t>
            </a:r>
            <a:r>
              <a:rPr lang="th-TH" sz="2800" b="1" dirty="0" smtClean="0">
                <a:latin typeface="Adobe Caslon Pro Bold" pitchFamily="18" charset="0"/>
              </a:rPr>
              <a:t>สัปดาห์</a:t>
            </a:r>
            <a:endParaRPr lang="en-US" sz="2800" b="1" dirty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th-TH" sz="2800" b="1" dirty="0"/>
              <a:t>สายงานที่ </a:t>
            </a:r>
            <a:r>
              <a:rPr lang="en-US" sz="2800" b="1" dirty="0"/>
              <a:t>3	1</a:t>
            </a:r>
            <a:r>
              <a:rPr lang="th-TH" sz="2800" b="1" dirty="0">
                <a:latin typeface="Adobe Caslon Pro Bold" pitchFamily="18" charset="0"/>
              </a:rPr>
              <a:t> - </a:t>
            </a:r>
            <a:r>
              <a:rPr lang="en-US" sz="2800" b="1" dirty="0" smtClean="0">
                <a:latin typeface="Adobe Caslon Pro Bold" pitchFamily="18" charset="0"/>
              </a:rPr>
              <a:t>4</a:t>
            </a:r>
            <a:r>
              <a:rPr lang="th-TH" sz="2800" b="1" dirty="0" smtClean="0">
                <a:latin typeface="Adobe Caslon Pro Bold" pitchFamily="18" charset="0"/>
              </a:rPr>
              <a:t> </a:t>
            </a:r>
            <a:r>
              <a:rPr lang="th-TH" sz="2800" b="1" dirty="0">
                <a:latin typeface="Adobe Caslon Pro Bold" pitchFamily="18" charset="0"/>
              </a:rPr>
              <a:t>- </a:t>
            </a:r>
            <a:r>
              <a:rPr lang="en-US" sz="2800" b="1" dirty="0">
                <a:latin typeface="Adobe Caslon Pro Bold" pitchFamily="18" charset="0"/>
              </a:rPr>
              <a:t>6</a:t>
            </a:r>
            <a:r>
              <a:rPr lang="th-TH" sz="2800" b="1" dirty="0">
                <a:latin typeface="Adobe Caslon Pro Bold" pitchFamily="18" charset="0"/>
              </a:rPr>
              <a:t> - </a:t>
            </a:r>
            <a:r>
              <a:rPr lang="en-US" sz="2800" b="1" dirty="0">
                <a:latin typeface="Adobe Caslon Pro Bold" pitchFamily="18" charset="0"/>
              </a:rPr>
              <a:t>7</a:t>
            </a:r>
            <a:r>
              <a:rPr lang="th-TH" sz="2800" b="1" dirty="0" smtClean="0">
                <a:latin typeface="Adobe Caslon Pro Bold" pitchFamily="18" charset="0"/>
              </a:rPr>
              <a:t> </a:t>
            </a:r>
            <a:r>
              <a:rPr lang="en-US" sz="2800" b="1" dirty="0" smtClean="0">
                <a:latin typeface="Adobe Caslon Pro Bold" pitchFamily="18" charset="0"/>
              </a:rPr>
              <a:t>  =  </a:t>
            </a:r>
            <a:r>
              <a:rPr lang="en-US" sz="2800" b="1" dirty="0" smtClean="0">
                <a:solidFill>
                  <a:schemeClr val="tx1"/>
                </a:solidFill>
                <a:latin typeface="Adobe Caslon Pro Bold" pitchFamily="18" charset="0"/>
              </a:rPr>
              <a:t>1</a:t>
            </a:r>
            <a:r>
              <a:rPr lang="en-US" sz="2800" b="1" dirty="0" smtClean="0">
                <a:latin typeface="Adobe Caslon Pro Bold" pitchFamily="18" charset="0"/>
              </a:rPr>
              <a:t> +2 </a:t>
            </a:r>
            <a:r>
              <a:rPr lang="en-US" sz="2800" b="1" dirty="0">
                <a:latin typeface="Adobe Caslon Pro Bold" pitchFamily="18" charset="0"/>
              </a:rPr>
              <a:t>+ 2</a:t>
            </a:r>
            <a:r>
              <a:rPr lang="en-US" sz="2800" b="1" dirty="0" smtClean="0">
                <a:latin typeface="Adobe Caslon Pro Bold" pitchFamily="18" charset="0"/>
              </a:rPr>
              <a:t> </a:t>
            </a:r>
            <a:r>
              <a:rPr lang="en-US" sz="2800" b="1" dirty="0">
                <a:latin typeface="Adobe Caslon Pro Bold" pitchFamily="18" charset="0"/>
              </a:rPr>
              <a:t>= </a:t>
            </a:r>
            <a:r>
              <a:rPr lang="en-US" sz="2800" b="1" dirty="0" smtClean="0">
                <a:latin typeface="Adobe Caslon Pro Bold" pitchFamily="18" charset="0"/>
              </a:rPr>
              <a:t>5  </a:t>
            </a:r>
            <a:r>
              <a:rPr lang="th-TH" sz="2800" b="1" dirty="0" smtClean="0">
                <a:latin typeface="Adobe Caslon Pro Bold" pitchFamily="18" charset="0"/>
              </a:rPr>
              <a:t>สัปดาห์</a:t>
            </a:r>
          </a:p>
          <a:p>
            <a:pPr marL="0" indent="0">
              <a:buNone/>
            </a:pPr>
            <a:r>
              <a:rPr lang="th-TH" sz="2800" b="1" dirty="0">
                <a:latin typeface="Adobe Caslon Pro Bold" pitchFamily="18" charset="0"/>
              </a:rPr>
              <a:t>	</a:t>
            </a:r>
            <a:r>
              <a:rPr lang="th-TH" sz="2800" b="1" dirty="0" smtClean="0">
                <a:latin typeface="Adobe Caslon Pro Bold" pitchFamily="18" charset="0"/>
              </a:rPr>
              <a:t>จะพบว่าสายงานที่ 1 ใช้ระยะเวลามากที่สุดคือ 8 สัปดาห์ เราจะ</a:t>
            </a:r>
          </a:p>
          <a:p>
            <a:pPr marL="0" indent="0">
              <a:buNone/>
            </a:pPr>
            <a:r>
              <a:rPr lang="th-TH" sz="2800" b="1" dirty="0" smtClean="0">
                <a:latin typeface="Adobe Caslon Pro Bold" pitchFamily="18" charset="0"/>
              </a:rPr>
              <a:t>เรียกว่า </a:t>
            </a:r>
            <a:r>
              <a:rPr lang="th-TH" sz="2800" b="1" dirty="0" smtClean="0">
                <a:solidFill>
                  <a:srgbClr val="C00000"/>
                </a:solidFill>
                <a:latin typeface="Adobe Caslon Pro Bold" pitchFamily="18" charset="0"/>
              </a:rPr>
              <a:t>สายงานวิกฤต </a:t>
            </a:r>
            <a:r>
              <a:rPr lang="en-US" b="1" dirty="0" smtClean="0">
                <a:solidFill>
                  <a:srgbClr val="C00000"/>
                </a:solidFill>
                <a:latin typeface="Adobe Caslon Pro Bold" pitchFamily="18" charset="0"/>
              </a:rPr>
              <a:t>(Critical Paths) </a:t>
            </a:r>
            <a:r>
              <a:rPr lang="th-TH" sz="2800" b="1" dirty="0" smtClean="0">
                <a:latin typeface="Adobe Caslon Pro Bold" pitchFamily="18" charset="0"/>
              </a:rPr>
              <a:t>ซึ่งโครงการหนึ่งๆ อาจมี</a:t>
            </a:r>
          </a:p>
          <a:p>
            <a:pPr marL="0" indent="0">
              <a:buNone/>
            </a:pPr>
            <a:r>
              <a:rPr lang="th-TH" sz="2800" b="1" dirty="0" smtClean="0">
                <a:latin typeface="Adobe Caslon Pro Bold" pitchFamily="18" charset="0"/>
              </a:rPr>
              <a:t>สายงานวิกฤตมากกว่า 1 สายงานก็ได้</a:t>
            </a:r>
            <a:endParaRPr lang="th-TH" sz="2800" b="1" dirty="0">
              <a:latin typeface="Adobe Caslon Pro Bold" pitchFamily="18" charset="0"/>
            </a:endParaRP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786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rgbClr val="002060"/>
                </a:solidFill>
              </a:rPr>
              <a:t>แบบฝึกหัด</a:t>
            </a:r>
            <a:endParaRPr lang="th-TH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502467"/>
              </p:ext>
            </p:extLst>
          </p:nvPr>
        </p:nvGraphicFramePr>
        <p:xfrm>
          <a:off x="251520" y="1427192"/>
          <a:ext cx="5122912" cy="4475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18456"/>
                <a:gridCol w="259228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กิจกรรม</a:t>
                      </a:r>
                      <a:endParaRPr lang="th-TH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กิจกรรมที่ต้องเสร็จก่อน</a:t>
                      </a:r>
                      <a:endParaRPr lang="th-TH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เวลา(สัปดาห์)</a:t>
                      </a:r>
                      <a:endParaRPr lang="th-TH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C, E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D, G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F, G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H, I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K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th-TH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1340768"/>
            <a:ext cx="3525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1.สร้างแผนภูมิ</a:t>
            </a:r>
            <a:r>
              <a:rPr lang="th-TH" b="1" dirty="0" err="1" smtClean="0"/>
              <a:t>แกนต์</a:t>
            </a:r>
            <a:endParaRPr lang="th-TH" b="1" dirty="0" smtClean="0"/>
          </a:p>
          <a:p>
            <a:r>
              <a:rPr lang="th-TH" b="1" dirty="0" smtClean="0"/>
              <a:t>2.สร้างข่ายงาน</a:t>
            </a:r>
            <a:r>
              <a:rPr lang="th-TH" b="1" dirty="0" err="1" smtClean="0"/>
              <a:t>เพิร์ต</a:t>
            </a:r>
            <a:endParaRPr lang="th-TH" b="1" dirty="0" smtClean="0"/>
          </a:p>
          <a:p>
            <a:r>
              <a:rPr lang="th-TH" b="1" dirty="0" smtClean="0"/>
              <a:t>3.โครงการนี้ใช้เวลาทั้งหมดกี่วัน</a:t>
            </a:r>
          </a:p>
          <a:p>
            <a:r>
              <a:rPr lang="th-TH" b="1" dirty="0" smtClean="0"/>
              <a:t>4.สายงานวิกฤตประกอบด้วย</a:t>
            </a:r>
          </a:p>
          <a:p>
            <a:r>
              <a:rPr lang="th-TH" b="1" dirty="0" smtClean="0"/>
              <a:t>เส้นทางใดและมีกิจกรรมใดบ้าง</a:t>
            </a:r>
            <a:endParaRPr lang="th-TH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093296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BF1B79"/>
                </a:solidFill>
              </a:rPr>
              <a:t>แนะนำเว็บ </a:t>
            </a:r>
            <a:r>
              <a:rPr lang="en-US" dirty="0" smtClean="0">
                <a:solidFill>
                  <a:srgbClr val="BF1B79"/>
                </a:solidFill>
              </a:rPr>
              <a:t>https://app.diagrams.net/</a:t>
            </a:r>
            <a:endParaRPr lang="th-TH" dirty="0">
              <a:solidFill>
                <a:srgbClr val="BF1B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/>
              <a:t>ปัจจัยที่ส่งผลต่อโครงการพั</a:t>
            </a: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4400" b="1" dirty="0" smtClean="0"/>
              <a:t>นาระบบ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0824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ปัจจัยภายใน </a:t>
            </a:r>
            <a:r>
              <a:rPr lang="en-US" b="1" dirty="0" smtClean="0">
                <a:solidFill>
                  <a:srgbClr val="0070C0"/>
                </a:solidFill>
                <a:cs typeface="+mj-cs"/>
              </a:rPr>
              <a:t>(Internal Factors)</a:t>
            </a:r>
            <a:endParaRPr lang="en-US" sz="3200" b="1" dirty="0" smtClean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1.แผนกลยุทธ์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(Strategic Plan)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แผนกลยุทธ์ของบริษัทจะถูกนำมาใช้งานเพื่อกำหนดทิศทางในภาพรวมของบริษัท 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2.ผู้บริหารระดับสูง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(Top Management)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ทิศทางหรือคำสั่งที่ว่าจากผู้บริหารระดับสูง ถือเป็นแหล่งสำคัญที่มีผลต่อโครงการพั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cs typeface="+mj-cs"/>
              </a:rPr>
              <a:t>นาระบบ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</a:rPr>
              <a:t>3.คำร้องขอจากผู้ใช้ </a:t>
            </a:r>
            <a:r>
              <a:rPr lang="en-US" b="1" dirty="0" smtClean="0">
                <a:solidFill>
                  <a:srgbClr val="468C58"/>
                </a:solidFill>
              </a:rPr>
              <a:t>(User Requests)</a:t>
            </a:r>
            <a:r>
              <a:rPr lang="en-US" sz="3200" b="1" dirty="0" smtClean="0">
                <a:solidFill>
                  <a:srgbClr val="468C58"/>
                </a:solidFill>
              </a:rPr>
              <a:t> </a:t>
            </a:r>
            <a:r>
              <a:rPr lang="th-TH" sz="3200" b="1" dirty="0" smtClean="0"/>
              <a:t>เนื่องจากผู้ใช้ระบบเป็นผู้ปฏิบัติงานกับระบบเป็นประจำทุกวัน จึงรับรู้ปัญหาต่างๆ ที่เกิดขึ้น ตัวอย่างเช่น ร้องขอให้มีระบบออนไลน์ที่อนุญาตให้ลูกค้าเข้าถึงเพื่อตรวจสอบ</a:t>
            </a:r>
            <a:r>
              <a:rPr lang="th-TH" sz="3200" b="1" dirty="0" err="1" smtClean="0"/>
              <a:t>สถานะการ</a:t>
            </a:r>
            <a:r>
              <a:rPr lang="th-TH" sz="3200" b="1" dirty="0" smtClean="0"/>
              <a:t>สั่งซื้อและการจัดส่งสินค้า</a:t>
            </a:r>
            <a:endParaRPr lang="th-TH" sz="3200" b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84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520824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4.แผนกไอที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(IT Department)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บ่อยครั้งที่โครงการต่างๆ ถูกพั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ฒ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นาโดยแผนกไอที </a:t>
            </a:r>
            <a:r>
              <a:rPr lang="th-TH" sz="3200" b="1" dirty="0" smtClean="0">
                <a:cs typeface="+mj-cs"/>
              </a:rPr>
              <a:t>แผนกไอทีขององค์กรจะให้คำแนะนำเกี่ยวกับแนวโน้มด้านเทคโนโลยีที่สามารถนำมาใช้กับขั้นตอนการปฏิบัติงานทางธุรกิจสมัยใหม่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5.ระบบงานเดิม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(Existing Systems and Data)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ข้อผิดพลาดหรือปัญหาที่เกิดขึ้นจากงานระบบเดิม ทำให้เกิดคำร้องขอระบบใหม่ขึ้นมา โดยเฉพาะระบบเก่าที่ล้าสมัย</a:t>
            </a:r>
          </a:p>
        </p:txBody>
      </p:sp>
    </p:spTree>
    <p:extLst>
      <p:ext uri="{BB962C8B-B14F-4D97-AF65-F5344CB8AC3E}">
        <p14:creationId xmlns:p14="http://schemas.microsoft.com/office/powerpoint/2010/main" val="29054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19268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rgbClr val="0070C0"/>
                </a:solidFill>
                <a:cs typeface="+mj-cs"/>
              </a:rPr>
              <a:t>ปัจจัยภายนอก </a:t>
            </a:r>
            <a:r>
              <a:rPr lang="en-US" b="1" dirty="0" smtClean="0">
                <a:solidFill>
                  <a:srgbClr val="0070C0"/>
                </a:solidFill>
                <a:cs typeface="+mj-cs"/>
              </a:rPr>
              <a:t>(External Factors)</a:t>
            </a:r>
            <a:endParaRPr lang="en-US" sz="3200" b="1" dirty="0" smtClean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1.เทคโนโลยี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(Technology)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การเปลี่ยนแปลงทางเทคโนโลยี ถือเป็นแรงกดดันหลักที่ส่งผลต่อธุรกิจและสังคมโดยทั่วไป ดังนั้น ภาคธุรกิจจึงต้องปรับตัวด้วยการนำนวัตกรรมทางเทคโนโลยีใหม่ๆ มาใช้เพื่อให้การดำเนินงานทางธุรกิจเป็นไปอย่างมีประสิทธิภาพ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2.ผู้ขายปัจจัยการผลิต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(Suppliers)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จากการเติบโตของเครือข่ายอินเทอร์เน็ตทำให้เกิดระบบการแลกเปลี่ยนข้อมูลทางอิเล็กทรอนิกส์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(Electronic Data Interchange)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หรือระบบ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EDI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โดยเฉพาะกลุ่มผู้ขายปัจจัยการผลิตที่เป็นคู่ค้าทางธุรกิจร่วมกัน ได้หันมาใช้ระบบ </a:t>
            </a:r>
            <a:r>
              <a:rPr lang="en-US" b="1" dirty="0" smtClean="0">
                <a:solidFill>
                  <a:schemeClr val="tx1"/>
                </a:solidFill>
                <a:cs typeface="+mj-cs"/>
              </a:rPr>
              <a:t>EDI</a:t>
            </a:r>
            <a:r>
              <a:rPr lang="en-US" sz="32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เพื่อส่งข้อมูลผ่านอินเทอร์เน็ต ทำให้เกิดการแลกเปลี่ยนข้อมูลอัตโนมัติ มีความรวดเร็ว ปลอดภัย น่าเชื่อถือ</a:t>
            </a:r>
          </a:p>
        </p:txBody>
      </p:sp>
    </p:spTree>
    <p:extLst>
      <p:ext uri="{BB962C8B-B14F-4D97-AF65-F5344CB8AC3E}">
        <p14:creationId xmlns:p14="http://schemas.microsoft.com/office/powerpoint/2010/main" val="39509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59735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3.ลูกค้า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(Customers)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การทำธุรกิจลูกค้าเป็นสิ่งที่สำคัญมากที่สุด</a:t>
            </a: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cs typeface="+mj-cs"/>
              </a:rPr>
              <a:t>องค์กรต่างๆ จึงพยายามนำเอาเทคโนโลยีมาประยุกต์ใช้เพื่อตอบสนองความต้องการของลูกค้า เช่น บริการหลังการขาย การเพิ่มช่องทางการชำระเงิน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  <a:cs typeface="+mj-cs"/>
              </a:rPr>
              <a:t>4.คู่แข่งขัน </a:t>
            </a:r>
            <a:r>
              <a:rPr lang="en-US" b="1" dirty="0" smtClean="0">
                <a:solidFill>
                  <a:srgbClr val="468C58"/>
                </a:solidFill>
                <a:cs typeface="+mj-cs"/>
              </a:rPr>
              <a:t>(Competitors)</a:t>
            </a:r>
            <a:r>
              <a:rPr lang="en-US" sz="3200" b="1" dirty="0" smtClean="0">
                <a:solidFill>
                  <a:srgbClr val="468C58"/>
                </a:solidFill>
                <a:cs typeface="+mj-cs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+mj-cs"/>
              </a:rPr>
              <a:t>หากคู่แข่งขันมีการนำเทคโนโลยีใหม่ๆ มาใช้ ทำให้องค์กรต้องหันมาใช้เทคโนโลยีทางไอทีเพื่อปรับปรุงผลิตภัณฑ์และบริการอย่างเร่งด่วนเพื่อพร้อมที่จะแข่งขันและรักษาส่วนแบ่งทางการตลาดไว้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</a:rPr>
              <a:t>5.เศรษ</a:t>
            </a:r>
            <a:r>
              <a:rPr lang="th-TH" sz="3200" b="1" dirty="0" smtClean="0">
                <a:solidFill>
                  <a:srgbClr val="468C5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rgbClr val="468C58"/>
                </a:solidFill>
              </a:rPr>
              <a:t>กิจ </a:t>
            </a:r>
            <a:r>
              <a:rPr lang="en-US" b="1" dirty="0" smtClean="0">
                <a:solidFill>
                  <a:srgbClr val="468C58"/>
                </a:solidFill>
              </a:rPr>
              <a:t>(Economy)</a:t>
            </a:r>
            <a:r>
              <a:rPr lang="en-US" sz="3200" b="1" dirty="0">
                <a:solidFill>
                  <a:srgbClr val="468C58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การเคลื่อนไหวและการเปลี่ยนแปลงของ</a:t>
            </a:r>
            <a:r>
              <a:rPr lang="th-TH" sz="3200" b="1" dirty="0" err="1" smtClean="0">
                <a:solidFill>
                  <a:schemeClr val="tx1"/>
                </a:solidFill>
              </a:rPr>
              <a:t>เศษ</a:t>
            </a:r>
            <a:r>
              <a:rPr lang="th-TH" sz="32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</a:rPr>
              <a:t>กิจโลก ย่อมมีอิทธิพลต่อการจัดการสารสนเทศในองค์กร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468C58"/>
                </a:solidFill>
              </a:rPr>
              <a:t>5.รั</a:t>
            </a:r>
            <a:r>
              <a:rPr lang="th-TH" sz="3200" b="1" dirty="0" smtClean="0">
                <a:solidFill>
                  <a:srgbClr val="468C58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rgbClr val="468C58"/>
                </a:solidFill>
              </a:rPr>
              <a:t>บาล </a:t>
            </a:r>
            <a:r>
              <a:rPr lang="en-US" b="1" dirty="0" smtClean="0">
                <a:solidFill>
                  <a:srgbClr val="468C58"/>
                </a:solidFill>
              </a:rPr>
              <a:t>(Government)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ระเบียบข้อบังคับจากภาพรั</a:t>
            </a:r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solidFill>
                  <a:schemeClr val="tx1"/>
                </a:solidFill>
              </a:rPr>
              <a:t>ส่งผลกระทบต่อการออกแบบปรับปรุงสารสนเทศในองค์กร เช่น โปรแกรมระบบบัญชีต้องออกแบบให้เป็นไปตาม</a:t>
            </a:r>
            <a:r>
              <a:rPr lang="th-TH" sz="3200" b="1" dirty="0" err="1" smtClean="0">
                <a:solidFill>
                  <a:schemeClr val="tx1"/>
                </a:solidFill>
              </a:rPr>
              <a:t>กฏ</a:t>
            </a:r>
            <a:r>
              <a:rPr lang="th-TH" sz="3200" b="1" dirty="0" smtClean="0">
                <a:solidFill>
                  <a:schemeClr val="tx1"/>
                </a:solidFill>
              </a:rPr>
              <a:t>ระเบียบของกรมสรรพากร</a:t>
            </a:r>
            <a:endParaRPr lang="th-TH" sz="3200" b="1" dirty="0" smtClean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27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/>
              <a:t>การกำหนดปัญหา </a:t>
            </a:r>
            <a:r>
              <a:rPr lang="en-US" sz="3200" b="1" dirty="0" smtClean="0"/>
              <a:t>(Problem Definition)</a:t>
            </a:r>
            <a:endParaRPr lang="th-TH" sz="44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b="1" dirty="0" smtClean="0">
                <a:cs typeface="+mj-cs"/>
              </a:rPr>
              <a:t>	</a:t>
            </a:r>
            <a:r>
              <a:rPr lang="th-TH" sz="3200" b="1" dirty="0" smtClean="0">
                <a:cs typeface="+mj-cs"/>
              </a:rPr>
              <a:t>จุดเริ่มต้นของงานวิเคราะห์และออกแบบระบบ อาจเกิดจากบุคลากรในองค์กรได้พบปัญหาต่างๆ จากงานที่ดำเนินการอยู่เป็นประจำ ดังนั้นจึงเกิดความต้องการให้สร้างระบบใหม่เพื่อแก้ปัญหาดังกล่าวให้ลุล่วง และสร้างคุณค่าให้กับธุรกิจ วิธีพื้น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</a:t>
            </a:r>
            <a:r>
              <a:rPr lang="th-TH" sz="3200" b="1" dirty="0" smtClean="0">
                <a:cs typeface="+mj-cs"/>
              </a:rPr>
              <a:t>านในการตรวจสอบปัญหามี 2 ประการคือ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70C0"/>
                </a:solidFill>
                <a:cs typeface="+mj-cs"/>
              </a:rPr>
              <a:t>1. การตรวจสอบปัญหาจากการปฏิบัติงาน </a:t>
            </a:r>
            <a:r>
              <a:rPr lang="th-TH" sz="3200" b="1" dirty="0" smtClean="0">
                <a:cs typeface="+mj-cs"/>
              </a:rPr>
              <a:t>เช่น</a:t>
            </a:r>
          </a:p>
          <a:p>
            <a:pPr lvl="1"/>
            <a:r>
              <a:rPr lang="th-TH" sz="3200" b="1" dirty="0" smtClean="0">
                <a:cs typeface="+mj-cs"/>
              </a:rPr>
              <a:t>ขั้นตอนการทำงานมีจุดติดขัดและชะงัก ทำให้การดำเนินการล่าช้า ใช้เวลามาก</a:t>
            </a:r>
          </a:p>
          <a:p>
            <a:pPr lvl="1"/>
            <a:r>
              <a:rPr lang="th-TH" sz="3200" b="1" dirty="0" smtClean="0">
                <a:cs typeface="+mj-cs"/>
              </a:rPr>
              <a:t>ขั้นตอนการทำงานมีความซ้ำซ้อน ใช้กำลังคนมากเกินความจำเป็น</a:t>
            </a:r>
          </a:p>
          <a:p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8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ความชัดเจน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1875</TotalTime>
  <Words>1622</Words>
  <Application>Microsoft Office PowerPoint</Application>
  <PresentationFormat>นำเสนอทางหน้าจอ (4:3)</PresentationFormat>
  <Paragraphs>228</Paragraphs>
  <Slides>48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ความชัดเจน</vt:lpstr>
      <vt:lpstr>บทที่ 3</vt:lpstr>
      <vt:lpstr>กิจกรรมในระยะการวางแผนโครงการ</vt:lpstr>
      <vt:lpstr>งานนำเสนอ PowerPoint</vt:lpstr>
      <vt:lpstr>คำถามหลักๆ ที่ต้องได้รับคำตอบที่ชัดเจน เกี่ยวกับกิจกรรม การวางแผนโครงการ </vt:lpstr>
      <vt:lpstr>ปัจจัยที่ส่งผลต่อโครงการพัฒนาระบบ</vt:lpstr>
      <vt:lpstr>งานนำเสนอ PowerPoint</vt:lpstr>
      <vt:lpstr>งานนำเสนอ PowerPoint</vt:lpstr>
      <vt:lpstr>งานนำเสนอ PowerPoint</vt:lpstr>
      <vt:lpstr>การกำหนดปัญหา (Problem Definition)</vt:lpstr>
      <vt:lpstr>งานนำเสนอ PowerPoint</vt:lpstr>
      <vt:lpstr>งานนำเสนอ PowerPoint</vt:lpstr>
      <vt:lpstr>งานนำเสนอ PowerPoint</vt:lpstr>
      <vt:lpstr>รูปแบบการเขียนแผนภูมิก้างปลา (Fishbone Diagram)</vt:lpstr>
      <vt:lpstr>แผนภูมิก้างปลาที่แสดงถึงปัญหาและสาเหตุของปัญหา ในระบบเช่ารถของบริษัท BM Carrent Service Center</vt:lpstr>
      <vt:lpstr>งานนำเสนอ PowerPoint</vt:lpstr>
      <vt:lpstr>งานนำเสนอ PowerPoint</vt:lpstr>
      <vt:lpstr>งานนำเสนอ PowerPoint</vt:lpstr>
      <vt:lpstr>การกำหนดเวลาโครงการ (Project Schedule)</vt:lpstr>
      <vt:lpstr>ตัวอย่างแผนภูมิแกนต์ ที่แสดงถึงงานที่ต้องทำในโครงการ (แกนตั้ง) และระยะเวลาที่ใช้ในการดำเนินงาน (แกนนอน)</vt:lpstr>
      <vt:lpstr>การศึกษาความเป็นไปได้ (Feasibility Study)</vt:lpstr>
      <vt:lpstr>ความเป็นไปได้ทางเทคนิค (Technical Feasibility)</vt:lpstr>
      <vt:lpstr>บทสรุปของความเป็นไปได้ทางเทคนิค</vt:lpstr>
      <vt:lpstr>ความเป็นไปได้ทางเศรษฐศาสตร์ (Economical Feasibility)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ความเป็นไปได้ด้านการปฏิบัติงาน (Operational Feasibility)</vt:lpstr>
      <vt:lpstr>ความเป็นไปได้ด้านเวลา (Schedule Feasibility)</vt:lpstr>
      <vt:lpstr>งานนำเสนอ PowerPoint</vt:lpstr>
      <vt:lpstr>การยืนยันความเป็นไปได้ของโครงการ</vt:lpstr>
      <vt:lpstr>การจัดตั้งทีมงานและการดำเนินโครงการ</vt:lpstr>
      <vt:lpstr>งานนำเสนอ PowerPoint</vt:lpstr>
      <vt:lpstr>การบริหารโครงการ (Project Management)</vt:lpstr>
      <vt:lpstr>ขั้นตอนหลักๆ ของงานบริหารโครงการที่ผู้จัดการโครงการควรปฏิบัติ มีดังนี้</vt:lpstr>
      <vt:lpstr>ตัวอย่างโครงสร้างการแยกย่อยงาน</vt:lpstr>
      <vt:lpstr>งานนำเสนอ PowerPoint</vt:lpstr>
      <vt:lpstr>งานนำเสนอ PowerPoint</vt:lpstr>
      <vt:lpstr>แผนภูมิแกนต์ (Gantt Charts)</vt:lpstr>
      <vt:lpstr>งานนำเสนอ PowerPoint</vt:lpstr>
      <vt:lpstr>งานนำเสนอ PowerPoint</vt:lpstr>
      <vt:lpstr>เพิร์ตและซีพีเอ็ม (PERT/CPM)</vt:lpstr>
      <vt:lpstr>งานนำเสนอ PowerPoint</vt:lpstr>
      <vt:lpstr>สัญลักษณ์และความหมายที่ใช้ในข่ายงาน PERT</vt:lpstr>
      <vt:lpstr>ตัวอย่างข่ายงาน PERT ในรูปแบบต่างๆ</vt:lpstr>
      <vt:lpstr>ข่ายงาน PERT ที่มีการกำหนดเวลาให้กับแต่ละกิจกรรม</vt:lpstr>
      <vt:lpstr>งานนำเสนอ PowerPoint</vt:lpstr>
      <vt:lpstr>แบบฝึกหัด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Bert Bert</dc:creator>
  <cp:lastModifiedBy>admin</cp:lastModifiedBy>
  <cp:revision>312</cp:revision>
  <dcterms:created xsi:type="dcterms:W3CDTF">2021-10-19T07:54:09Z</dcterms:created>
  <dcterms:modified xsi:type="dcterms:W3CDTF">2023-11-27T16:39:42Z</dcterms:modified>
</cp:coreProperties>
</file>