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8" r:id="rId17"/>
    <p:sldId id="270" r:id="rId18"/>
    <p:sldId id="289" r:id="rId19"/>
    <p:sldId id="280" r:id="rId20"/>
    <p:sldId id="271" r:id="rId21"/>
    <p:sldId id="272" r:id="rId22"/>
    <p:sldId id="281" r:id="rId23"/>
    <p:sldId id="282" r:id="rId24"/>
    <p:sldId id="274" r:id="rId25"/>
    <p:sldId id="275" r:id="rId26"/>
    <p:sldId id="276" r:id="rId27"/>
    <p:sldId id="283" r:id="rId28"/>
    <p:sldId id="28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1B79"/>
    <a:srgbClr val="468C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12/11/65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1470025"/>
          </a:xfrm>
        </p:spPr>
        <p:txBody>
          <a:bodyPr/>
          <a:lstStyle/>
          <a:p>
            <a:pPr algn="ctr"/>
            <a:r>
              <a:rPr lang="th-TH" sz="6000" b="1" dirty="0" smtClean="0">
                <a:solidFill>
                  <a:srgbClr val="002060"/>
                </a:solidFill>
              </a:rPr>
              <a:t>บทที่ </a:t>
            </a:r>
            <a:r>
              <a:rPr lang="en-US" b="1" dirty="0" smtClean="0">
                <a:solidFill>
                  <a:srgbClr val="002060"/>
                </a:solidFill>
              </a:rPr>
              <a:t>1</a:t>
            </a:r>
            <a:endParaRPr lang="th-TH" b="1" dirty="0">
              <a:solidFill>
                <a:srgbClr val="002060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187624" y="3573016"/>
            <a:ext cx="6872808" cy="175260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>
                <a:solidFill>
                  <a:srgbClr val="0070C0"/>
                </a:solidFill>
                <a:cs typeface="+mj-cs"/>
              </a:rPr>
              <a:t>ความรู้เบื้องต้นเกี่ยวกับการ</a:t>
            </a:r>
            <a:r>
              <a:rPr lang="th-TH" sz="4800" b="1" dirty="0" smtClean="0">
                <a:solidFill>
                  <a:srgbClr val="0070C0"/>
                </a:solidFill>
                <a:cs typeface="+mj-cs"/>
              </a:rPr>
              <a:t>วิเคราะห์และออกแบบระบบ</a:t>
            </a:r>
            <a:endParaRPr lang="th-TH" sz="4800" b="1" dirty="0">
              <a:solidFill>
                <a:srgbClr val="0070C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5701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rgbClr val="0070C0"/>
                </a:solidFill>
              </a:rPr>
              <a:t>เมื่อมีการศึกษาระบบงานใดๆ จะพิจารณามุมมองต่อไปนี้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 smtClean="0">
                <a:solidFill>
                  <a:srgbClr val="7030A0"/>
                </a:solidFill>
                <a:cs typeface="+mj-cs"/>
              </a:rPr>
              <a:t>อะไร </a:t>
            </a:r>
            <a:r>
              <a:rPr lang="en-US" sz="2800" b="1" dirty="0" smtClean="0">
                <a:solidFill>
                  <a:srgbClr val="7030A0"/>
                </a:solidFill>
                <a:cs typeface="+mj-cs"/>
              </a:rPr>
              <a:t>(What) </a:t>
            </a:r>
            <a:r>
              <a:rPr lang="th-TH" sz="3200" b="1" dirty="0" smtClean="0">
                <a:cs typeface="+mj-cs"/>
              </a:rPr>
              <a:t>วัตถุประสงค์ของระบบคืออะไร มีแผนงานหรือขั้นตอนอะไรบ้าง ที่สามารถพาองค์กรให้บรรลุเป้าหมายที่วางไว้</a:t>
            </a:r>
          </a:p>
          <a:p>
            <a:r>
              <a:rPr lang="th-TH" sz="3200" b="1" dirty="0" smtClean="0">
                <a:solidFill>
                  <a:srgbClr val="7030A0"/>
                </a:solidFill>
                <a:cs typeface="+mj-cs"/>
              </a:rPr>
              <a:t>อย่างไร </a:t>
            </a:r>
            <a:r>
              <a:rPr lang="en-US" sz="2800" b="1" dirty="0" smtClean="0">
                <a:solidFill>
                  <a:srgbClr val="7030A0"/>
                </a:solidFill>
                <a:cs typeface="+mj-cs"/>
              </a:rPr>
              <a:t>(How)</a:t>
            </a:r>
            <a:r>
              <a:rPr lang="en-US" sz="3200" b="1" dirty="0" smtClean="0">
                <a:solidFill>
                  <a:srgbClr val="7030A0"/>
                </a:solidFill>
                <a:cs typeface="+mj-cs"/>
              </a:rPr>
              <a:t> </a:t>
            </a:r>
            <a:r>
              <a:rPr lang="th-TH" sz="3200" b="1" dirty="0" smtClean="0">
                <a:cs typeface="+mj-cs"/>
              </a:rPr>
              <a:t>มีวิธีการทำงานอย่างไร จำเป็นต้องนำเครื่องมือใดมาใช้บ้าง เพื่อให้งานสำเร็จอย่างรวดเร็ว</a:t>
            </a:r>
          </a:p>
          <a:p>
            <a:r>
              <a:rPr lang="th-TH" sz="3200" b="1" dirty="0" smtClean="0">
                <a:solidFill>
                  <a:srgbClr val="7030A0"/>
                </a:solidFill>
                <a:cs typeface="+mj-cs"/>
              </a:rPr>
              <a:t>เมื่อไร </a:t>
            </a:r>
            <a:r>
              <a:rPr lang="en-US" sz="2800" b="1" dirty="0" smtClean="0">
                <a:solidFill>
                  <a:srgbClr val="7030A0"/>
                </a:solidFill>
                <a:cs typeface="+mj-cs"/>
              </a:rPr>
              <a:t>(When)</a:t>
            </a:r>
            <a:r>
              <a:rPr lang="en-US" sz="3200" b="1" dirty="0" smtClean="0">
                <a:solidFill>
                  <a:srgbClr val="7030A0"/>
                </a:solidFill>
                <a:cs typeface="+mj-cs"/>
              </a:rPr>
              <a:t> </a:t>
            </a:r>
            <a:r>
              <a:rPr lang="th-TH" sz="3200" b="1" dirty="0" smtClean="0">
                <a:cs typeface="+mj-cs"/>
              </a:rPr>
              <a:t>จะเริ่มดำเนินงานเมื่อไร และผลสำเร็จของงานจะสำเร็จลุล่วงได้เมื่อไร</a:t>
            </a:r>
          </a:p>
          <a:p>
            <a:r>
              <a:rPr lang="th-TH" sz="3200" b="1" dirty="0" smtClean="0">
                <a:solidFill>
                  <a:srgbClr val="7030A0"/>
                </a:solidFill>
                <a:cs typeface="+mj-cs"/>
              </a:rPr>
              <a:t>ใคร </a:t>
            </a:r>
            <a:r>
              <a:rPr lang="en-US" sz="2800" b="1" dirty="0" smtClean="0">
                <a:solidFill>
                  <a:srgbClr val="7030A0"/>
                </a:solidFill>
                <a:cs typeface="+mj-cs"/>
              </a:rPr>
              <a:t>(Who)</a:t>
            </a:r>
            <a:r>
              <a:rPr lang="en-US" sz="3200" b="1" dirty="0" smtClean="0">
                <a:solidFill>
                  <a:srgbClr val="7030A0"/>
                </a:solidFill>
                <a:cs typeface="+mj-cs"/>
              </a:rPr>
              <a:t> </a:t>
            </a:r>
            <a:r>
              <a:rPr lang="th-TH" sz="3200" b="1" dirty="0" smtClean="0">
                <a:cs typeface="+mj-cs"/>
              </a:rPr>
              <a:t>บุคคลหรือทีมงานใดเป็นผู้รับผิดชอบ</a:t>
            </a:r>
          </a:p>
        </p:txBody>
      </p:sp>
    </p:spTree>
    <p:extLst>
      <p:ext uri="{BB962C8B-B14F-4D97-AF65-F5344CB8AC3E}">
        <p14:creationId xmlns:p14="http://schemas.microsoft.com/office/powerpoint/2010/main" val="317315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400" b="1" dirty="0" smtClean="0">
                <a:solidFill>
                  <a:srgbClr val="0070C0"/>
                </a:solidFill>
              </a:rPr>
              <a:t>ชนิดของระบบสารสนเทศ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/>
              <a:t>	การวิเคราะห์และออกแบบระบบ เป็นการนำระบบสารสนเทศมาใช้เพื่อแก้ปัญหาให้กับองค์กร จึงมีระบบสารสนเทศต่างๆ มาให้เลือกใช้ตามความเหมาะสมขององค์กรดังต่อไปนี้</a:t>
            </a:r>
          </a:p>
          <a:p>
            <a:r>
              <a:rPr lang="th-TH" sz="3200" b="1" dirty="0" smtClean="0"/>
              <a:t>ระบบประมวลผลรายการประจำวัน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b="1" dirty="0" smtClean="0"/>
              <a:t>(Transaction Processing Systems : TPS)</a:t>
            </a:r>
          </a:p>
          <a:p>
            <a:r>
              <a:rPr lang="th-TH" sz="3200" b="1" dirty="0" smtClean="0"/>
              <a:t>ระบบสำนักงานอัตโนมัติ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b="1" dirty="0" smtClean="0"/>
              <a:t>(Office Automation Systems : OAS)</a:t>
            </a:r>
            <a:endParaRPr lang="en-US" sz="3200" b="1" dirty="0" smtClean="0"/>
          </a:p>
          <a:p>
            <a:r>
              <a:rPr lang="th-TH" sz="3200" b="1" dirty="0" smtClean="0"/>
              <a:t>ระบบสารสนเทศเพื่อการจัดการ </a:t>
            </a: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b="1" smtClean="0"/>
              <a:t>(</a:t>
            </a:r>
            <a:r>
              <a:rPr lang="en-US" b="1" dirty="0" smtClean="0"/>
              <a:t>Management Information Systems : MIS)</a:t>
            </a:r>
          </a:p>
        </p:txBody>
      </p:sp>
    </p:spTree>
    <p:extLst>
      <p:ext uri="{BB962C8B-B14F-4D97-AF65-F5344CB8AC3E}">
        <p14:creationId xmlns:p14="http://schemas.microsoft.com/office/powerpoint/2010/main" val="258644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400" b="1" dirty="0" smtClean="0">
                <a:solidFill>
                  <a:srgbClr val="0070C0"/>
                </a:solidFill>
              </a:rPr>
              <a:t>ชนิดของระบบสารสนเทศ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 smtClean="0"/>
              <a:t>ระบบสนับสนุนการตัดสินใจ</a:t>
            </a:r>
            <a:br>
              <a:rPr lang="th-TH" sz="3200" b="1" dirty="0" smtClean="0"/>
            </a:br>
            <a:r>
              <a:rPr lang="en-US" b="1" dirty="0" smtClean="0"/>
              <a:t>(Decision Support Systems : DSS)</a:t>
            </a:r>
          </a:p>
          <a:p>
            <a:r>
              <a:rPr lang="th-TH" sz="3200" b="1" dirty="0" smtClean="0"/>
              <a:t>ระบบสารสนเทศสำหรับผู้บริหารระดับสูง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b="1" dirty="0" smtClean="0"/>
              <a:t>(Executive Information Systems : EIS)</a:t>
            </a:r>
            <a:endParaRPr lang="en-US" sz="3200" b="1" dirty="0" smtClean="0"/>
          </a:p>
          <a:p>
            <a:r>
              <a:rPr lang="th-TH" sz="3200" b="1" dirty="0" smtClean="0"/>
              <a:t>ระบบผู้เชี่ยวชาญ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b="1" dirty="0" smtClean="0"/>
              <a:t>(Expert Systems : ES)</a:t>
            </a:r>
          </a:p>
          <a:p>
            <a:r>
              <a:rPr lang="th-TH" sz="3200" b="1" dirty="0" smtClean="0"/>
              <a:t>ระบบวางแผนทรัพยากรทางธุรกิจแบบทั่วทั้งองค์กร</a:t>
            </a:r>
            <a:br>
              <a:rPr lang="th-TH" sz="3200" b="1" dirty="0" smtClean="0"/>
            </a:br>
            <a:r>
              <a:rPr lang="en-US" b="1" dirty="0" smtClean="0"/>
              <a:t>(Enterprise Resource Planning </a:t>
            </a:r>
            <a:r>
              <a:rPr lang="en-US" b="1" dirty="0"/>
              <a:t>Systems : </a:t>
            </a:r>
            <a:r>
              <a:rPr lang="en-US" b="1" dirty="0" smtClean="0"/>
              <a:t>ERP)</a:t>
            </a:r>
            <a:endParaRPr lang="en-US" b="1" dirty="0"/>
          </a:p>
          <a:p>
            <a:pPr marL="0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27104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800" b="1" dirty="0" smtClean="0"/>
              <a:t>ส่วนประกอบของระบบสารสนเทศ</a:t>
            </a:r>
            <a:endParaRPr lang="th-TH" sz="4800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h-TH" sz="4000" b="1" dirty="0" smtClean="0"/>
              <a:t>ฮาร์ดแวร์</a:t>
            </a:r>
            <a:r>
              <a:rPr lang="th-TH" sz="3200" b="1" dirty="0" smtClean="0"/>
              <a:t> </a:t>
            </a:r>
            <a:r>
              <a:rPr lang="en-US" sz="3200" b="1" dirty="0" smtClean="0"/>
              <a:t>(Hardware)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4000" b="1" dirty="0" smtClean="0"/>
              <a:t>ซอฟต์แวร์</a:t>
            </a:r>
            <a:r>
              <a:rPr lang="th-TH" sz="3200" b="1" dirty="0" smtClean="0"/>
              <a:t> </a:t>
            </a:r>
            <a:r>
              <a:rPr lang="en-US" sz="3200" b="1" dirty="0" smtClean="0"/>
              <a:t>(Software)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4000" dirty="0"/>
              <a:t>ฐ</a:t>
            </a:r>
            <a:r>
              <a:rPr lang="th-TH" sz="4000" b="1" dirty="0" smtClean="0"/>
              <a:t>านข้อมูล</a:t>
            </a:r>
            <a:r>
              <a:rPr lang="th-TH" sz="3200" b="1" dirty="0" smtClean="0"/>
              <a:t> </a:t>
            </a:r>
            <a:r>
              <a:rPr lang="en-US" sz="3200" b="1" dirty="0" smtClean="0"/>
              <a:t>(Database)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4000" b="1" dirty="0" smtClean="0"/>
              <a:t>ระบบการสื่อสารโทรคมนาค</a:t>
            </a:r>
            <a:r>
              <a:rPr lang="th-TH" sz="4000" b="1" dirty="0"/>
              <a:t>ม</a:t>
            </a:r>
            <a:r>
              <a:rPr lang="en-US" sz="4000" b="1" dirty="0" smtClean="0"/>
              <a:t> </a:t>
            </a:r>
            <a:r>
              <a:rPr lang="en-US" sz="2800" b="1" dirty="0" smtClean="0"/>
              <a:t>(Telecommunications)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4000" b="1" dirty="0" smtClean="0"/>
              <a:t>ขั้นตอนการทำงาน </a:t>
            </a:r>
            <a:r>
              <a:rPr lang="en-US" sz="3200" b="1" dirty="0" smtClean="0"/>
              <a:t>(Procedures)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4000" b="1" dirty="0" smtClean="0"/>
              <a:t>คน</a:t>
            </a:r>
            <a:r>
              <a:rPr lang="th-TH" sz="3200" b="1" dirty="0" smtClean="0"/>
              <a:t> </a:t>
            </a:r>
            <a:r>
              <a:rPr lang="en-US" sz="3200" b="1" dirty="0" smtClean="0"/>
              <a:t>(People)</a:t>
            </a:r>
          </a:p>
          <a:p>
            <a:pPr marL="457200" indent="-457200">
              <a:buFont typeface="+mj-lt"/>
              <a:buAutoNum type="arabicPeriod"/>
            </a:pP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385289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800" b="1" dirty="0" smtClean="0"/>
              <a:t>มิติของระบบสารสนเทศ</a:t>
            </a:r>
            <a:endParaRPr lang="th-TH" sz="4800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 smtClean="0"/>
              <a:t>ประกอบไปด้วย</a:t>
            </a:r>
          </a:p>
          <a:p>
            <a:pPr marL="731520" lvl="1" indent="-457200">
              <a:buFont typeface="+mj-lt"/>
              <a:buAutoNum type="arabicPeriod"/>
            </a:pPr>
            <a:r>
              <a:rPr lang="th-TH" sz="4400" b="1" dirty="0" smtClean="0"/>
              <a:t>องค์กร </a:t>
            </a:r>
            <a:r>
              <a:rPr lang="en-US" sz="3600" b="1" dirty="0" smtClean="0"/>
              <a:t>(Organizations)</a:t>
            </a:r>
          </a:p>
          <a:p>
            <a:pPr marL="731520" lvl="1" indent="-457200">
              <a:buFont typeface="+mj-lt"/>
              <a:buAutoNum type="arabicPeriod"/>
            </a:pPr>
            <a:r>
              <a:rPr lang="th-TH" sz="4000" b="1" dirty="0" smtClean="0"/>
              <a:t>การบริหารจัดการ </a:t>
            </a:r>
            <a:r>
              <a:rPr lang="en-US" sz="3600" b="1" dirty="0" smtClean="0"/>
              <a:t>(Management)</a:t>
            </a:r>
          </a:p>
          <a:p>
            <a:pPr marL="731520" lvl="1" indent="-457200">
              <a:buFont typeface="+mj-lt"/>
              <a:buAutoNum type="arabicPeriod"/>
            </a:pPr>
            <a:r>
              <a:rPr lang="th-TH" sz="4000" b="1" dirty="0" smtClean="0"/>
              <a:t>เทคโนโลยี</a:t>
            </a:r>
            <a:r>
              <a:rPr lang="th-TH" sz="3600" b="1" dirty="0" smtClean="0"/>
              <a:t> </a:t>
            </a:r>
            <a:r>
              <a:rPr lang="en-US" sz="3600" b="1" dirty="0" smtClean="0"/>
              <a:t>(Technology)</a:t>
            </a:r>
            <a:endParaRPr lang="th-TH" sz="3600" b="1" dirty="0"/>
          </a:p>
        </p:txBody>
      </p:sp>
    </p:spTree>
    <p:extLst>
      <p:ext uri="{BB962C8B-B14F-4D97-AF65-F5344CB8AC3E}">
        <p14:creationId xmlns:p14="http://schemas.microsoft.com/office/powerpoint/2010/main" val="56621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70C0"/>
                </a:solidFill>
              </a:rPr>
              <a:t>องค์กร</a:t>
            </a:r>
            <a:r>
              <a:rPr lang="th-TH" sz="44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(Organizations)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th-TH" sz="2800" b="1" dirty="0" smtClean="0"/>
              <a:t>องค์กรจะมีโครงสร้างองค์กรประกอบด้วย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2800" b="1" dirty="0" smtClean="0">
                <a:solidFill>
                  <a:srgbClr val="7030A0"/>
                </a:solidFill>
              </a:rPr>
              <a:t>ผู้บริหารระดับสูง </a:t>
            </a:r>
            <a:r>
              <a:rPr lang="th-TH" sz="2800" b="1" dirty="0" smtClean="0"/>
              <a:t>ทำหน้าที่วางแผนระยะยาวหรือแผนกลยุทธ์ ในขณะเดียวกันก็จะต้องบริหารการเงิน การลงทุนในองค์กรได้อย่างมีประสิทธิภาพ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2800" b="1" dirty="0" smtClean="0">
                <a:solidFill>
                  <a:srgbClr val="7030A0"/>
                </a:solidFill>
              </a:rPr>
              <a:t>ผู้บริหารระดับกลาง </a:t>
            </a:r>
            <a:r>
              <a:rPr lang="th-TH" sz="2800" b="1" dirty="0" smtClean="0"/>
              <a:t>ได้แก่ ผู้จัดการตามส่วนงานต่างๆ  จะรับนโยบายจากผู้บริหารระดับสูงมาวางแผน และกำหนดยุทธวิธีเพื่อนำไปสู่การบรรลุแผนตามเป้าหมายที่วางไว้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2800" b="1" dirty="0" smtClean="0">
                <a:solidFill>
                  <a:srgbClr val="7030A0"/>
                </a:solidFill>
              </a:rPr>
              <a:t>ผู้บริหารระดับล่าง </a:t>
            </a:r>
            <a:r>
              <a:rPr lang="th-TH" sz="2800" b="1" dirty="0" smtClean="0"/>
              <a:t>ได้แก่ หัวหน้าคนงาน และซูเปอร์ไว</a:t>
            </a:r>
            <a:r>
              <a:rPr lang="th-TH" sz="2800" b="1" dirty="0" err="1" smtClean="0"/>
              <a:t>เซอร์</a:t>
            </a:r>
            <a:r>
              <a:rPr lang="th-TH" sz="2800" b="1" dirty="0" smtClean="0"/>
              <a:t> </a:t>
            </a:r>
            <a:r>
              <a:rPr lang="en-US" sz="2000" b="1" dirty="0" smtClean="0"/>
              <a:t>(Supervisor) </a:t>
            </a:r>
            <a:r>
              <a:rPr lang="th-TH" sz="2800" b="1" dirty="0" smtClean="0"/>
              <a:t>ซึ่งจะรับแผนงานจากผู้บริหารระดับกลางมาปฏิบัติเพื่อทำให้เกิดผล ทำหน้าที่จัดการ ตรวจตรา มอบหมายและติดตามการทำงานของพนักงาน และควบคุมงานประจำวันของธุรกิจ</a:t>
            </a:r>
            <a:endParaRPr lang="th-TH" sz="2800" b="1" dirty="0"/>
          </a:p>
        </p:txBody>
      </p:sp>
    </p:spTree>
    <p:extLst>
      <p:ext uri="{BB962C8B-B14F-4D97-AF65-F5344CB8AC3E}">
        <p14:creationId xmlns:p14="http://schemas.microsoft.com/office/powerpoint/2010/main" val="199507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573960"/>
            <a:ext cx="8229600" cy="1239416"/>
          </a:xfrm>
        </p:spPr>
        <p:txBody>
          <a:bodyPr>
            <a:normAutofit/>
          </a:bodyPr>
          <a:lstStyle/>
          <a:p>
            <a:pPr algn="ctr"/>
            <a:r>
              <a:rPr lang="th-TH" sz="3200" b="1" dirty="0" smtClean="0">
                <a:solidFill>
                  <a:srgbClr val="7030A0"/>
                </a:solidFill>
              </a:rPr>
              <a:t>โครงสร้างการบริหารงาน 3 ระดับ ซึ่งแสดงถึงความต้องการในสารสนเทศที่แตกต่างกัน</a:t>
            </a:r>
            <a:endParaRPr lang="th-TH" sz="3200" b="1" dirty="0">
              <a:solidFill>
                <a:srgbClr val="7030A0"/>
              </a:solidFill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067" y="476672"/>
            <a:ext cx="5184892" cy="51984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8304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70C0"/>
                </a:solidFill>
              </a:rPr>
              <a:t>การบริหารจัดการ</a:t>
            </a:r>
            <a:r>
              <a:rPr lang="th-TH" sz="44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(Management)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/>
              <a:t>	องค์กรจะมีแนวทางในการบริหารจัดการอยู่มากมาย ไม่ว่าจะเป็นการตัดสินใจ การกำหนดแผนงานเพื่อแก้ไขปัญหาให้กับองค์กร และด้วยสภาพแวดล้อมที่เปลี่ยนแปลงอยู่เสมอ ผู้บริหารจึงต้องมีวิสัยทัศน์ด้วยการนำกลยุทธ์มาปรับใช้เพื่อให้องค์กรอยู่รอดและยั่งยืน นอกจากนี้ยังต้องมีความเป็นผู้นำสามารถนำระบบสารสนเทศมาใช้กับธุรกิจ เพื่อใช้เป็นเครื่องมือไปสู่ความสำเร็จที่ตั้งเป้าหมายไว้</a:t>
            </a: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173445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 smtClean="0">
                <a:solidFill>
                  <a:srgbClr val="7030A0"/>
                </a:solidFill>
              </a:rPr>
              <a:t>ประเภทการตัดสินใจของผู้บริหาร</a:t>
            </a:r>
            <a:endParaRPr lang="th-TH" b="1" dirty="0">
              <a:solidFill>
                <a:srgbClr val="7030A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00B050"/>
                </a:solidFill>
              </a:rPr>
              <a:t>การตัดสินใจแบบมีโครงสร้าง </a:t>
            </a:r>
            <a:r>
              <a:rPr lang="th-TH" sz="3200" b="1" dirty="0" smtClean="0"/>
              <a:t>เป็นการตัดสินใจที่รู้ล่วงหน้าว่าเหตุการณ์นั้นจะต้องเกิดขึ้น และมีแนวทางที่ชัดเจนในการแก้ปัญหา มักเป็นการตัดสินใจของผู้บริหารระดับล่างหรือพนักงานระดับปฏิบัติการ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00B050"/>
                </a:solidFill>
              </a:rPr>
              <a:t>การตัดสินใจแบบกึ่งโครงสร้าง </a:t>
            </a:r>
            <a:r>
              <a:rPr lang="th-TH" sz="3200" b="1" dirty="0" smtClean="0"/>
              <a:t>เป็นการตัดสินใจที่ผสมผสานระหว่างการตัดสินใจแบบมีโครงสร้างและแบบไม่มีโครงสร้าง มักเป็นการตัดสินใจของผู้บริหารระดับกลาง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3200" b="1" dirty="0">
                <a:solidFill>
                  <a:srgbClr val="00B050"/>
                </a:solidFill>
              </a:rPr>
              <a:t>การตัดสินใจแบบไม่มีโครงสร้าง </a:t>
            </a:r>
            <a:r>
              <a:rPr lang="th-TH" sz="3200" b="1" dirty="0"/>
              <a:t>เป็นการตัดสินใจที่ไม่สามารถคาดเดาเหตุการณ์ล่วงหน้าได้เลยว่าจะเกิดเหตุการณ์อะไรขึ้น มักเป็นการตัดสินใจของผู้บริหาร</a:t>
            </a:r>
            <a:r>
              <a:rPr lang="th-TH" sz="3200" b="1" dirty="0" smtClean="0"/>
              <a:t>ระดับสูง</a:t>
            </a:r>
          </a:p>
          <a:p>
            <a:pPr marL="457200" indent="-457200">
              <a:buFont typeface="+mj-lt"/>
              <a:buAutoNum type="arabicPeriod"/>
            </a:pP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16924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67408"/>
          </a:xfrm>
        </p:spPr>
        <p:txBody>
          <a:bodyPr>
            <a:normAutofit fontScale="90000"/>
          </a:bodyPr>
          <a:lstStyle/>
          <a:p>
            <a:pPr algn="ctr"/>
            <a:r>
              <a:rPr lang="th-TH" b="1" dirty="0" smtClean="0">
                <a:solidFill>
                  <a:srgbClr val="7030A0"/>
                </a:solidFill>
              </a:rPr>
              <a:t>ประเภทการตัดสินใจและชนิดของระบบสารสนเทศที่ใช้ของผู้บริหารระดับต่างๆ</a:t>
            </a:r>
            <a:endParaRPr lang="th-TH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933315"/>
              </p:ext>
            </p:extLst>
          </p:nvPr>
        </p:nvGraphicFramePr>
        <p:xfrm>
          <a:off x="457200" y="1772816"/>
          <a:ext cx="8229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592"/>
                <a:gridCol w="2736304"/>
                <a:gridCol w="1656184"/>
                <a:gridCol w="1594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ลำดับขั้น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ความรับผิดชอบ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ประเภทการตัดสินใจ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ชนิดของระบบสารสนเทศ</a:t>
                      </a:r>
                      <a:endParaRPr lang="th-TH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ผู้บริหารระดับสูง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พั</a:t>
                      </a:r>
                      <a:r>
                        <a:rPr lang="th-TH" sz="2400" b="0" dirty="0" smtClean="0"/>
                        <a:t>ฒ</a:t>
                      </a:r>
                      <a:r>
                        <a:rPr lang="th-TH" sz="2400" b="1" dirty="0" smtClean="0"/>
                        <a:t>นาแผนระยะยาว</a:t>
                      </a:r>
                      <a:r>
                        <a:rPr lang="th-TH" sz="2400" b="1" baseline="0" dirty="0" smtClean="0"/>
                        <a:t> กำหนดเป้าหมาย วางแผนและกำหนดกลยุทธ์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ไม่มีโครงสร้าง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EIS, MIS, DSS, OAS</a:t>
                      </a:r>
                      <a:endParaRPr lang="th-TH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/>
                        <a:t>ผู้บริหารระดับกลาง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/>
                        <a:t>พั</a:t>
                      </a:r>
                      <a:r>
                        <a:rPr lang="th-TH" sz="2400" b="0" dirty="0" smtClean="0"/>
                        <a:t>ฒ</a:t>
                      </a:r>
                      <a:r>
                        <a:rPr lang="th-TH" sz="2400" b="1" dirty="0" smtClean="0"/>
                        <a:t>นาแผนระยะสั้น</a:t>
                      </a:r>
                      <a:r>
                        <a:rPr lang="th-TH" sz="2400" b="1" baseline="0" dirty="0" smtClean="0"/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baseline="0" dirty="0" smtClean="0"/>
                        <a:t>กำหนดเป้าหมาย วางแผนและกำหนดยุทธวิธี</a:t>
                      </a:r>
                      <a:endParaRPr lang="th-TH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กึ่งโครงสร้าง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MIS, DSS, OAS</a:t>
                      </a:r>
                      <a:endParaRPr lang="th-TH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/>
                        <a:t>ผู้บริหารระดับล่าง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พั</a:t>
                      </a:r>
                      <a:r>
                        <a:rPr lang="th-TH" sz="2400" b="0" dirty="0" smtClean="0"/>
                        <a:t>ฒ</a:t>
                      </a:r>
                      <a:r>
                        <a:rPr lang="th-TH" sz="2400" b="1" dirty="0" smtClean="0"/>
                        <a:t>นางานแบบวันต่อวัน</a:t>
                      </a:r>
                      <a:r>
                        <a:rPr lang="th-TH" sz="2400" b="1" baseline="0" dirty="0" smtClean="0"/>
                        <a:t> วางแผนและควบคุมดูแลการปฏิบัติงาน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มีโครงสร้าง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MIS, OAS</a:t>
                      </a:r>
                      <a:endParaRPr lang="th-TH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/>
                        <a:t>พนักงานปฏิบัติงาน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งานในหน้าที่ประจำวัน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มีโครงสร้าง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TPS, OAS</a:t>
                      </a:r>
                      <a:endParaRPr lang="th-TH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73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algn="ctr"/>
            <a:r>
              <a:rPr lang="th-TH" sz="6000" b="1" dirty="0" smtClean="0"/>
              <a:t>ระบบสารสนเทศ </a:t>
            </a:r>
            <a:r>
              <a:rPr lang="en-US" sz="5300" b="1" dirty="0" smtClean="0"/>
              <a:t/>
            </a:r>
            <a:br>
              <a:rPr lang="en-US" sz="5300" b="1" dirty="0" smtClean="0"/>
            </a:br>
            <a:r>
              <a:rPr lang="en-US" sz="4000" b="1" dirty="0" smtClean="0"/>
              <a:t>(Information System : IS)</a:t>
            </a:r>
            <a:endParaRPr lang="th-TH" sz="4000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3650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th-TH" sz="3200" b="1" dirty="0" smtClean="0">
                <a:cs typeface="+mj-cs"/>
              </a:rPr>
              <a:t>เป็นการนำเทคโนโลยีสารสนเทศมาใช้เพื่อรวบรวม สร้าง </a:t>
            </a:r>
            <a:br>
              <a:rPr lang="th-TH" sz="3200" b="1" dirty="0" smtClean="0">
                <a:cs typeface="+mj-cs"/>
              </a:rPr>
            </a:br>
            <a:r>
              <a:rPr lang="th-TH" sz="3200" b="1" dirty="0" smtClean="0">
                <a:cs typeface="+mj-cs"/>
              </a:rPr>
              <a:t>และเผยแพร่ข้อมูลข่าวสารที่เป็นประโยชน์ </a:t>
            </a:r>
          </a:p>
          <a:p>
            <a:r>
              <a:rPr lang="th-TH" sz="3200" b="1" dirty="0" smtClean="0">
                <a:cs typeface="+mj-cs"/>
              </a:rPr>
              <a:t>เทคโนโลยีสารสนเทศ ประกอบไปด้วย ฮาร์ดแวร์ ซอฟต์แวร์ และการสื่อสารโทรคมนาคม ซึ่งจัดเป็นเครื่องมือสำคัญต่อระบบสารสนเทศ หรือกล่าวได้ว่าไอทีเป็นองค์ประกอบย่อยส่วนหนึ่งของ</a:t>
            </a:r>
            <a:r>
              <a:rPr lang="th-TH" sz="3200" b="1" smtClean="0">
                <a:cs typeface="+mj-cs"/>
              </a:rPr>
              <a:t>ระบบสารสนเทศ</a:t>
            </a:r>
            <a:endParaRPr lang="th-TH" sz="3200" b="1" dirty="0" smtClean="0">
              <a:cs typeface="+mj-cs"/>
            </a:endParaRPr>
          </a:p>
          <a:p>
            <a:r>
              <a:rPr lang="th-TH" sz="3200" b="1" dirty="0" smtClean="0">
                <a:cs typeface="+mj-cs"/>
              </a:rPr>
              <a:t>กุญแจที่นำไปสู่ความสำเร็จของธุรกิจสมัยใหม่ที่ต้องการนำไอทีและระบบสารสนเทศมาใช้เพื่อแก้ปัญหาแก่องค์กร ก็คือ </a:t>
            </a:r>
            <a:br>
              <a:rPr lang="th-TH" sz="3200" b="1" dirty="0" smtClean="0">
                <a:cs typeface="+mj-cs"/>
              </a:rPr>
            </a:br>
            <a:r>
              <a:rPr lang="th-TH" sz="3200" b="1" dirty="0" smtClean="0">
                <a:cs typeface="+mj-cs"/>
              </a:rPr>
              <a:t>“การวิเคราะห์และออกแบบระบบ”</a:t>
            </a:r>
            <a:endParaRPr lang="th-TH" sz="32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2339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70C0"/>
                </a:solidFill>
              </a:rPr>
              <a:t>เทคโนโลยี</a:t>
            </a:r>
            <a:r>
              <a:rPr lang="th-TH" sz="44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(Technology)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/>
              <a:t>	ระบบสารสนเทศ คือ ระบบการทำงานที่นำเทคโนโลยีสารสนเทศมาใช้เพื่อควบคุม สื่อสาร จัดเก็บ เรียกดู จัดการและนำเสนอสารสนเทศ โดยจะสนับสนุนระบบการทำงานให้แก่องค์กรในทุกภาคส่วน</a:t>
            </a: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404983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800" b="1" dirty="0" smtClean="0"/>
              <a:t>การวิเคราะห์และออกแบบระบบ</a:t>
            </a:r>
            <a:endParaRPr lang="th-TH" sz="4400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/>
              <a:t>	</a:t>
            </a:r>
            <a:r>
              <a:rPr lang="th-TH" sz="3200" b="1" dirty="0" smtClean="0">
                <a:solidFill>
                  <a:srgbClr val="BF1B79"/>
                </a:solidFill>
              </a:rPr>
              <a:t>การวิเคราะห์ระบบ </a:t>
            </a:r>
            <a:r>
              <a:rPr lang="th-TH" sz="3200" b="1" dirty="0" smtClean="0"/>
              <a:t>หมายถึง </a:t>
            </a:r>
            <a:r>
              <a:rPr lang="th-TH" sz="3200" b="1" dirty="0" smtClean="0">
                <a:solidFill>
                  <a:srgbClr val="002060"/>
                </a:solidFill>
              </a:rPr>
              <a:t>กระบวนการทำความเข้าใจและระบุรายละเอียดถึงปัญหา เพื่อพิจารณานำระบบสารสนเทศอะไรเข้าไปแก้ไขปัญหาเหล่านั้นให้บรรลุสู่ความสำเร็จ</a:t>
            </a:r>
          </a:p>
          <a:p>
            <a:pPr marL="0" indent="0">
              <a:buNone/>
            </a:pPr>
            <a:r>
              <a:rPr lang="th-TH" sz="3200" b="1" dirty="0"/>
              <a:t>	</a:t>
            </a:r>
            <a:r>
              <a:rPr lang="th-TH" sz="3200" b="1" dirty="0" smtClean="0"/>
              <a:t>ดังนั้น หากองค์กรเกิดปัญหา ซึ่งอาจเป็นผลพวงมาจากสภาพแวดล้อมต่างๆ ทำให้ธุรกิจต้องมีการปรับตัวด้วยการพั</a:t>
            </a:r>
            <a:r>
              <a:rPr lang="th-TH" sz="3200" dirty="0" smtClean="0"/>
              <a:t>ฒ</a:t>
            </a:r>
            <a:r>
              <a:rPr lang="th-TH" sz="3200" b="1" dirty="0" smtClean="0"/>
              <a:t>นาระบบเดิมให้มีประสิทธิภาพสูงมากขึ้น โดยมีปัจจัยที่นำไปสู่การเรียกร้องให้มีการนำระบบใหม่เข้ามาแทนระบบเดิมดังนี้</a:t>
            </a:r>
          </a:p>
          <a:p>
            <a:pPr marL="0" indent="0">
              <a:buNone/>
            </a:pP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394820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144488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/>
              <a:t>	</a:t>
            </a:r>
          </a:p>
          <a:p>
            <a:pPr marL="0" indent="0">
              <a:buNone/>
            </a:pPr>
            <a:r>
              <a:rPr lang="th-TH" sz="3200" b="1" dirty="0"/>
              <a:t>	</a:t>
            </a:r>
            <a:r>
              <a:rPr lang="th-TH" sz="3200" b="1" dirty="0" smtClean="0"/>
              <a:t>1. ต้องการปรับปรุงงานบริการให้ดียิ่งขึ้น</a:t>
            </a:r>
          </a:p>
          <a:p>
            <a:pPr marL="0" indent="0">
              <a:buNone/>
            </a:pPr>
            <a:r>
              <a:rPr lang="th-TH" sz="3200" b="1" dirty="0" smtClean="0"/>
              <a:t>	2. เพื่อสนับสนุนสินค้าและบริการใหม่ๆ</a:t>
            </a:r>
          </a:p>
          <a:p>
            <a:pPr marL="0" indent="0">
              <a:buNone/>
            </a:pPr>
            <a:r>
              <a:rPr lang="th-TH" sz="3200" b="1" dirty="0"/>
              <a:t>	</a:t>
            </a:r>
            <a:r>
              <a:rPr lang="th-TH" sz="3200" b="1" dirty="0" smtClean="0"/>
              <a:t>3. เพิ่มประสิทธิภาพในการทำงาน</a:t>
            </a:r>
          </a:p>
          <a:p>
            <a:pPr marL="0" indent="0">
              <a:buNone/>
            </a:pPr>
            <a:r>
              <a:rPr lang="th-TH" sz="3200" b="1" dirty="0"/>
              <a:t>	</a:t>
            </a:r>
            <a:r>
              <a:rPr lang="th-TH" sz="3200" b="1" dirty="0" smtClean="0"/>
              <a:t>4. ต้องการสารสนเทศมากขึ้น</a:t>
            </a:r>
          </a:p>
          <a:p>
            <a:pPr marL="0" indent="0">
              <a:buNone/>
            </a:pPr>
            <a:r>
              <a:rPr lang="th-TH" sz="3200" b="1" dirty="0"/>
              <a:t>	</a:t>
            </a:r>
            <a:r>
              <a:rPr lang="th-TH" sz="3200" b="1" dirty="0" smtClean="0"/>
              <a:t>5. ต้องการระบบควบคุมที่ดี</a:t>
            </a:r>
          </a:p>
          <a:p>
            <a:pPr marL="0" indent="0">
              <a:buNone/>
            </a:pPr>
            <a:r>
              <a:rPr lang="th-TH" sz="3200" b="1" dirty="0" smtClean="0"/>
              <a:t>	6. ช่วยลดต้นทุน</a:t>
            </a:r>
          </a:p>
          <a:p>
            <a:pPr marL="0" indent="0">
              <a:buNone/>
            </a:pP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357632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547260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th-TH" sz="3200" b="1" dirty="0" smtClean="0"/>
              <a:t>	</a:t>
            </a:r>
          </a:p>
          <a:p>
            <a:pPr marL="0" indent="0">
              <a:buNone/>
            </a:pPr>
            <a:r>
              <a:rPr lang="th-TH" sz="3200" b="1" dirty="0"/>
              <a:t>	</a:t>
            </a:r>
            <a:r>
              <a:rPr lang="th-TH" sz="7000" b="1" dirty="0" smtClean="0"/>
              <a:t>นอกจากนี้ ก็ยังมีคำแนะนำจากผู้เชี่ยวชาญที่ได้นำแนวคิดของคำว่า </a:t>
            </a:r>
            <a:r>
              <a:rPr lang="en-US" sz="6000" b="1" dirty="0" smtClean="0"/>
              <a:t>“PIECES” </a:t>
            </a:r>
            <a:r>
              <a:rPr lang="th-TH" sz="7000" b="1" dirty="0" smtClean="0"/>
              <a:t>มาใช้ร่วมกับการเรียกร้องให้พั</a:t>
            </a:r>
            <a:r>
              <a:rPr lang="th-TH" sz="7000" dirty="0" smtClean="0"/>
              <a:t>ฒ</a:t>
            </a:r>
            <a:r>
              <a:rPr lang="th-TH" sz="7000" b="1" dirty="0" smtClean="0"/>
              <a:t>นาระบบใหม่เพื่อทดแทนระบบเดิม ด้วยการแจงปัญหาออกเป็นคำต่างๆ ได้ดังนี้</a:t>
            </a:r>
          </a:p>
          <a:p>
            <a:pPr marL="0" indent="0">
              <a:buNone/>
            </a:pPr>
            <a:r>
              <a:rPr lang="en-US" sz="4500" b="1" dirty="0" smtClean="0">
                <a:solidFill>
                  <a:srgbClr val="BF1B79"/>
                </a:solidFill>
              </a:rPr>
              <a:t>P (Performance) </a:t>
            </a:r>
            <a:r>
              <a:rPr lang="th-TH" sz="7000" b="1" dirty="0" smtClean="0"/>
              <a:t>คือ ความต้องการให้มีการปรับปรุงด้านการปฏิบัติงา</a:t>
            </a:r>
            <a:r>
              <a:rPr lang="th-TH" sz="6000" b="1" dirty="0" smtClean="0"/>
              <a:t>น</a:t>
            </a:r>
          </a:p>
          <a:p>
            <a:pPr marL="0" indent="0">
              <a:buNone/>
            </a:pPr>
            <a:r>
              <a:rPr lang="en-US" sz="4500" b="1" dirty="0" smtClean="0">
                <a:solidFill>
                  <a:srgbClr val="BF1B79"/>
                </a:solidFill>
              </a:rPr>
              <a:t>I (Information) </a:t>
            </a:r>
            <a:r>
              <a:rPr lang="th-TH" sz="7000" b="1" dirty="0"/>
              <a:t>คือ ความต้องการให้มีการปรับปรุง</a:t>
            </a:r>
            <a:r>
              <a:rPr lang="th-TH" sz="7000" b="1" dirty="0" smtClean="0"/>
              <a:t>ด้านข้อมูลสารสนเทศ</a:t>
            </a:r>
            <a:endParaRPr lang="th-TH" sz="6000" b="1" dirty="0" smtClean="0"/>
          </a:p>
          <a:p>
            <a:pPr marL="0" indent="0">
              <a:buNone/>
            </a:pPr>
            <a:r>
              <a:rPr lang="en-US" sz="4500" b="1" dirty="0">
                <a:solidFill>
                  <a:srgbClr val="BF1B79"/>
                </a:solidFill>
              </a:rPr>
              <a:t>E</a:t>
            </a:r>
            <a:r>
              <a:rPr lang="en-US" sz="4500" b="1" dirty="0" smtClean="0">
                <a:solidFill>
                  <a:srgbClr val="BF1B79"/>
                </a:solidFill>
              </a:rPr>
              <a:t> (Economics) </a:t>
            </a:r>
            <a:r>
              <a:rPr lang="th-TH" sz="7000" b="1" dirty="0"/>
              <a:t>คือ ความต้องการให้มี</a:t>
            </a:r>
            <a:r>
              <a:rPr lang="th-TH" sz="7000" b="1" dirty="0" smtClean="0"/>
              <a:t>การควบคุมด้านต้นทุน ค่าใช้จ่าย</a:t>
            </a:r>
            <a:endParaRPr lang="th-TH" sz="6000" b="1" dirty="0" smtClean="0"/>
          </a:p>
          <a:p>
            <a:pPr marL="0" indent="0">
              <a:buNone/>
            </a:pPr>
            <a:r>
              <a:rPr lang="en-US" sz="4500" b="1" dirty="0" smtClean="0">
                <a:solidFill>
                  <a:srgbClr val="BF1B79"/>
                </a:solidFill>
              </a:rPr>
              <a:t>C (Control) </a:t>
            </a:r>
            <a:r>
              <a:rPr lang="th-TH" sz="7000" b="1" dirty="0"/>
              <a:t>คือ </a:t>
            </a:r>
            <a:r>
              <a:rPr lang="th-TH" sz="7000" b="1" dirty="0" smtClean="0"/>
              <a:t>ความต้องการให้มีการควบคุม และระบบรักษาความปลอดภัยที่ดี</a:t>
            </a:r>
          </a:p>
          <a:p>
            <a:pPr marL="0" indent="0">
              <a:buNone/>
            </a:pPr>
            <a:r>
              <a:rPr lang="en-US" sz="4500" b="1" dirty="0">
                <a:solidFill>
                  <a:srgbClr val="BF1B79"/>
                </a:solidFill>
              </a:rPr>
              <a:t>E (</a:t>
            </a:r>
            <a:r>
              <a:rPr lang="en-US" sz="4500" b="1" dirty="0" smtClean="0">
                <a:solidFill>
                  <a:srgbClr val="BF1B79"/>
                </a:solidFill>
              </a:rPr>
              <a:t>Efficiency) </a:t>
            </a:r>
            <a:r>
              <a:rPr lang="th-TH" sz="7000" b="1" dirty="0"/>
              <a:t>คือ </a:t>
            </a:r>
            <a:r>
              <a:rPr lang="th-TH" sz="7000" b="1" dirty="0" smtClean="0"/>
              <a:t>ความต้องการให้ผู้ใช้และระบบงาน สามารถทำงานร่วมกันได้อย่างมีประสิทธิภาพ</a:t>
            </a:r>
          </a:p>
          <a:p>
            <a:pPr marL="0" indent="0">
              <a:buNone/>
            </a:pPr>
            <a:r>
              <a:rPr lang="en-US" sz="4500" b="1" dirty="0" smtClean="0">
                <a:solidFill>
                  <a:srgbClr val="BF1B79"/>
                </a:solidFill>
              </a:rPr>
              <a:t>S (Service) </a:t>
            </a:r>
            <a:r>
              <a:rPr lang="th-TH" sz="7000" b="1" dirty="0"/>
              <a:t>คือ </a:t>
            </a:r>
            <a:r>
              <a:rPr lang="th-TH" sz="7000" b="1" dirty="0" smtClean="0"/>
              <a:t>ความต้องการให้มีการปรับปรุงด้านบริการ ทั้งพนักงานและลูกค้าให้ดียิ่งขึ้น</a:t>
            </a:r>
          </a:p>
        </p:txBody>
      </p:sp>
    </p:spTree>
    <p:extLst>
      <p:ext uri="{BB962C8B-B14F-4D97-AF65-F5344CB8AC3E}">
        <p14:creationId xmlns:p14="http://schemas.microsoft.com/office/powerpoint/2010/main" val="224198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400" b="1" dirty="0" smtClean="0">
                <a:solidFill>
                  <a:srgbClr val="0070C0"/>
                </a:solidFill>
              </a:rPr>
              <a:t>แนวทางการดำเนินงานเกี่ยวกับการพั</a:t>
            </a:r>
            <a:r>
              <a:rPr lang="th-TH" sz="4400" dirty="0">
                <a:solidFill>
                  <a:srgbClr val="0070C0"/>
                </a:solidFill>
              </a:rPr>
              <a:t>ฒ</a:t>
            </a:r>
            <a:r>
              <a:rPr lang="th-TH" sz="4400" b="1" dirty="0" smtClean="0">
                <a:solidFill>
                  <a:srgbClr val="0070C0"/>
                </a:solidFill>
              </a:rPr>
              <a:t>นาระบบ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BF1B79"/>
                </a:solidFill>
              </a:rPr>
              <a:t>ไม่ต้องดำเนินการใดๆ </a:t>
            </a:r>
            <a:r>
              <a:rPr lang="th-TH" sz="3200" b="1" dirty="0" smtClean="0"/>
              <a:t>เข่น ระบบมีความซับซ้อนเกินไป ต้นทุนจำกัด ระบบงานเดิมเหมาะสมกับสภาพแวดล้อมที่มีอยู่แล้ว ไม่จำเป็นต้องปรับปรุงใดๆ เพราะอาจไม่คุ้มค่าการลงทน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BF1B79"/>
                </a:solidFill>
              </a:rPr>
              <a:t>ปรับปรุงระบบเดิมให้ดียิ่งขึ้น </a:t>
            </a:r>
            <a:r>
              <a:rPr lang="th-TH" sz="3200" b="1" dirty="0" smtClean="0"/>
              <a:t>คือ ปรับปรุงบางส่วนให้มีประสิทธิภาพดียิ่งขึ้นกว่าเดิม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BF1B79"/>
                </a:solidFill>
              </a:rPr>
              <a:t>พัฒนาระบบใหม่ </a:t>
            </a:r>
            <a:r>
              <a:rPr lang="th-TH" sz="3200" b="1" dirty="0" smtClean="0"/>
              <a:t>เพื่อใช้ทดแทนระบบเดิม</a:t>
            </a:r>
          </a:p>
          <a:p>
            <a:pPr marL="457200" indent="-457200">
              <a:buFont typeface="+mj-lt"/>
              <a:buAutoNum type="arabicPeriod"/>
            </a:pP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288298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70C0"/>
                </a:solidFill>
              </a:rPr>
              <a:t>งานของนักวิเคราะห์ระบบ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BF1B79"/>
                </a:solidFill>
              </a:rPr>
              <a:t>วิเคราะห์ระบบเท่านั้น </a:t>
            </a:r>
            <a:r>
              <a:rPr lang="th-TH" sz="3200" b="1" dirty="0" smtClean="0"/>
              <a:t>คือ ทำหน้าที่ศึกษาระบบงานที่เกี่ยวข้องกับกิจกรรมทางธุรกิจเป็นการเฉพาะ ด้วยการมุ่งเน้นการรวมรวมข้อมูลและกำหนดความต้องการโดยไม่รับผิดชอบด้านการออกแบบระบบ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BF1B79"/>
                </a:solidFill>
              </a:rPr>
              <a:t>วิเคราะห์และออกแบบระบบ </a:t>
            </a:r>
            <a:r>
              <a:rPr lang="th-TH" sz="3200" b="1" dirty="0" smtClean="0"/>
              <a:t>นอกจากรวบรวมข้อมูลแล้วต้องมาออกแบบระบบใหม่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BF1B79"/>
                </a:solidFill>
              </a:rPr>
              <a:t>วิเคราะห์ ออกแบบระบบ และเขียนโปรแกรม </a:t>
            </a:r>
            <a:r>
              <a:rPr lang="th-TH" sz="3200" b="1" dirty="0" smtClean="0"/>
              <a:t>คือ นักวิเคราะห์ระบบที่ทำหน้าที่ทั้งศึกษาระบบงาน ออกแบบข้อกำหนดและเขียนโปรแกรม</a:t>
            </a: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215747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 smtClean="0"/>
              <a:t>ทักษะความรู้ที่จำเป็นต่อนักวิเคราะห์ระบบ</a:t>
            </a:r>
            <a:endParaRPr lang="th-TH" sz="4400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58924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th-TH" sz="3200" b="1" dirty="0" smtClean="0">
                <a:solidFill>
                  <a:srgbClr val="0070C0"/>
                </a:solidFill>
              </a:rPr>
              <a:t>1.ทักษะความรู้ด้านเทคนิค </a:t>
            </a:r>
            <a:r>
              <a:rPr lang="th-TH" sz="3200" b="1" dirty="0" smtClean="0"/>
              <a:t>เช่น</a:t>
            </a:r>
          </a:p>
          <a:p>
            <a:pPr lvl="1"/>
            <a:r>
              <a:rPr lang="th-TH" sz="2800" b="1" dirty="0" smtClean="0"/>
              <a:t>ความรู้ทางคอมพิวเตอร์และวิธีการทำงาน</a:t>
            </a:r>
          </a:p>
          <a:p>
            <a:pPr lvl="1"/>
            <a:r>
              <a:rPr lang="th-TH" sz="2800" b="1" dirty="0" smtClean="0"/>
              <a:t>ความรู้เกี่ยวกับระบบแฟ้มข้อมูล </a:t>
            </a:r>
            <a:r>
              <a:rPr lang="th-TH" sz="2800" dirty="0" smtClean="0"/>
              <a:t>ฐ</a:t>
            </a:r>
            <a:r>
              <a:rPr lang="th-TH" sz="2800" b="1" dirty="0" smtClean="0"/>
              <a:t>านข้อมูล และอุปกรณ์จัดเก็บข้อมูล รวมถึงซอฟต์แวร์ที่ใช้จัดการกับฐานข้อมูล</a:t>
            </a:r>
          </a:p>
          <a:p>
            <a:pPr lvl="1"/>
            <a:r>
              <a:rPr lang="th-TH" sz="2800" b="1" dirty="0" smtClean="0"/>
              <a:t>ความรู้ด้านอุปกรณ์ฮาร์ดแวร์ และซอฟต์แวร์</a:t>
            </a:r>
          </a:p>
          <a:p>
            <a:pPr lvl="1"/>
            <a:r>
              <a:rPr lang="th-TH" sz="2800" b="1" dirty="0" smtClean="0"/>
              <a:t>ความรู้ด้านระบบเครือข่ายคอมพิวเตอร์ และ</a:t>
            </a:r>
            <a:r>
              <a:rPr lang="th-TH" sz="2800" b="1" dirty="0" err="1" smtClean="0"/>
              <a:t>โพร</a:t>
            </a:r>
            <a:r>
              <a:rPr lang="th-TH" sz="2800" b="1" dirty="0" smtClean="0"/>
              <a:t>โท</a:t>
            </a:r>
            <a:r>
              <a:rPr lang="th-TH" sz="2800" b="1" dirty="0" err="1" smtClean="0"/>
              <a:t>คอล</a:t>
            </a:r>
            <a:r>
              <a:rPr lang="th-TH" sz="2800" b="1" dirty="0" smtClean="0"/>
              <a:t>ที่ใช้สื่อสาร</a:t>
            </a:r>
          </a:p>
          <a:p>
            <a:pPr lvl="1"/>
            <a:r>
              <a:rPr lang="th-TH" sz="2800" b="1" dirty="0" smtClean="0"/>
              <a:t>ความรู้ด้านภาษาคอมพิวเตอร์ ระบบปฏิบัติการ และโปรแกรมยูทิลิตี้ต่างๆ</a:t>
            </a:r>
          </a:p>
          <a:p>
            <a:pPr lvl="1"/>
            <a:r>
              <a:rPr lang="th-TH" sz="2800" b="1" dirty="0" smtClean="0"/>
              <a:t>ความรู้ด้านเทคโนโลยีการสื่อสารเพื่อการทำงานร่วมกันเป็นทีม เช่น </a:t>
            </a:r>
            <a:r>
              <a:rPr lang="th-TH" sz="2800" b="1" dirty="0" err="1" smtClean="0"/>
              <a:t>โทรศัพท์ดิจิทัล</a:t>
            </a:r>
            <a:r>
              <a:rPr lang="th-TH" sz="2800" b="1" dirty="0" smtClean="0"/>
              <a:t> วิดีโอคอน</a:t>
            </a:r>
            <a:r>
              <a:rPr lang="th-TH" sz="2800" b="1" dirty="0" err="1" smtClean="0"/>
              <a:t>เฟอเร็นซ์</a:t>
            </a:r>
            <a:r>
              <a:rPr lang="th-TH" sz="2800" b="1" dirty="0" smtClean="0"/>
              <a:t> และระบบจัดการเอกสารบนเว็บเบส</a:t>
            </a:r>
          </a:p>
          <a:p>
            <a:pPr lvl="1"/>
            <a:r>
              <a:rPr lang="th-TH" sz="2800" b="1" dirty="0" smtClean="0"/>
              <a:t>ความรู้เกี่ยวกับเครื่องมือ</a:t>
            </a:r>
            <a:r>
              <a:rPr lang="en-US" b="1" dirty="0" smtClean="0"/>
              <a:t>(Tools)</a:t>
            </a:r>
            <a:r>
              <a:rPr lang="en-US" sz="2800" b="1" dirty="0" smtClean="0"/>
              <a:t> </a:t>
            </a:r>
            <a:r>
              <a:rPr lang="th-TH" sz="2800" b="1" dirty="0" smtClean="0"/>
              <a:t>พั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ฒ</a:t>
            </a:r>
            <a:r>
              <a:rPr lang="th-TH" sz="2800" b="1" dirty="0" smtClean="0"/>
              <a:t>นาระบบ คือซอฟต์แวร์สร้างแบบจำลอง</a:t>
            </a:r>
          </a:p>
          <a:p>
            <a:pPr lvl="1"/>
            <a:r>
              <a:rPr lang="th-TH" sz="2800" b="1" dirty="0" smtClean="0"/>
              <a:t>ความรู้เกี่ยวกับเทคนิคในการพั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ฒ</a:t>
            </a:r>
            <a:r>
              <a:rPr lang="th-TH" sz="2800" b="1" dirty="0" smtClean="0"/>
              <a:t>นาระบบ</a:t>
            </a:r>
          </a:p>
        </p:txBody>
      </p:sp>
    </p:spTree>
    <p:extLst>
      <p:ext uri="{BB962C8B-B14F-4D97-AF65-F5344CB8AC3E}">
        <p14:creationId xmlns:p14="http://schemas.microsoft.com/office/powerpoint/2010/main" val="9121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522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>
                <a:solidFill>
                  <a:srgbClr val="0070C0"/>
                </a:solidFill>
              </a:rPr>
              <a:t>2.ทักษะความรู้ทางธุรกิจ </a:t>
            </a:r>
            <a:r>
              <a:rPr lang="th-TH" sz="3200" b="1" dirty="0" smtClean="0"/>
              <a:t>คือ ความรู้ความเข้าใจทางด้านธุรกิจ เช่น</a:t>
            </a:r>
          </a:p>
          <a:p>
            <a:pPr lvl="1"/>
            <a:r>
              <a:rPr lang="th-TH" sz="3200" b="1" dirty="0" smtClean="0"/>
              <a:t>มีฟังก์ชันการทำงานทางธุรกิจอะไรบ้าง ที่ต้องปฏิบัติงานในหน่วยงานนั้น</a:t>
            </a:r>
          </a:p>
          <a:p>
            <a:pPr lvl="1"/>
            <a:r>
              <a:rPr lang="th-TH" sz="3200" b="1" dirty="0" smtClean="0"/>
              <a:t>โครงสร้างขององค์กรมีลักษณะอย่างไร</a:t>
            </a:r>
          </a:p>
          <a:p>
            <a:pPr lvl="1"/>
            <a:r>
              <a:rPr lang="th-TH" sz="3200" b="1" dirty="0" smtClean="0"/>
              <a:t>รูปแบบการจัดการองค์กรเป็นแบบใด</a:t>
            </a:r>
          </a:p>
          <a:p>
            <a:pPr lvl="1"/>
            <a:r>
              <a:rPr lang="th-TH" sz="3200" b="1" dirty="0" smtClean="0"/>
              <a:t>มีชนิดงานอะไรบ้าง ที่ดำเนินงานอยู่ภายในองค์กร เช่น งานด้านการเงิน การผลิต การตลาด การบริการลูกค้าและอื่นๆ</a:t>
            </a:r>
          </a:p>
          <a:p>
            <a:pPr lvl="1"/>
            <a:r>
              <a:rPr lang="th-TH" sz="3200" b="1" dirty="0" smtClean="0"/>
              <a:t>นอกจากนี้นักวิเคราะห์ระบบต้องศึกษาถึงวั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ฒ</a:t>
            </a:r>
            <a:r>
              <a:rPr lang="th-TH" sz="3200" b="1" dirty="0" smtClean="0"/>
              <a:t>นธรรมองค์กรและรูปแบบการดำเนินธุรกิจขององค์กร</a:t>
            </a:r>
          </a:p>
        </p:txBody>
      </p:sp>
    </p:spTree>
    <p:extLst>
      <p:ext uri="{BB962C8B-B14F-4D97-AF65-F5344CB8AC3E}">
        <p14:creationId xmlns:p14="http://schemas.microsoft.com/office/powerpoint/2010/main" val="358409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522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>
                <a:solidFill>
                  <a:srgbClr val="0070C0"/>
                </a:solidFill>
              </a:rPr>
              <a:t>3. </a:t>
            </a:r>
            <a:r>
              <a:rPr lang="th-TH" sz="3200" b="1" dirty="0" err="1">
                <a:solidFill>
                  <a:srgbClr val="0070C0"/>
                </a:solidFill>
              </a:rPr>
              <a:t>ทักษ</a:t>
            </a:r>
            <a:r>
              <a:rPr lang="th-TH" sz="3200" b="1" dirty="0">
                <a:solidFill>
                  <a:srgbClr val="0070C0"/>
                </a:solidFill>
              </a:rPr>
              <a:t>ระความรู้เกี่ยวกับ</a:t>
            </a:r>
            <a:r>
              <a:rPr lang="th-TH" sz="3200" b="1" dirty="0" smtClean="0">
                <a:solidFill>
                  <a:srgbClr val="0070C0"/>
                </a:solidFill>
              </a:rPr>
              <a:t>คน</a:t>
            </a:r>
            <a:r>
              <a:rPr lang="th-TH" sz="3200" b="1" dirty="0"/>
              <a:t> </a:t>
            </a:r>
            <a:r>
              <a:rPr lang="th-TH" sz="3200" b="1" dirty="0" smtClean="0"/>
              <a:t>การติดต่อสื่อสารระหว่างบุคคลเป็นทักษะที่จำเป็นมากสำหรับนักวิเคราะห์ระบบ เพราะจะต้องร่วมงานกับผู้คนมากมายหลายระดับ</a:t>
            </a:r>
          </a:p>
          <a:p>
            <a:pPr marL="0" indent="0">
              <a:buNone/>
            </a:pPr>
            <a:r>
              <a:rPr lang="th-TH" sz="3200" b="1" dirty="0" smtClean="0">
                <a:solidFill>
                  <a:srgbClr val="0070C0"/>
                </a:solidFill>
              </a:rPr>
              <a:t>4.</a:t>
            </a:r>
            <a:r>
              <a:rPr lang="th-TH" sz="3200" b="1" dirty="0">
                <a:solidFill>
                  <a:srgbClr val="0070C0"/>
                </a:solidFill>
              </a:rPr>
              <a:t> ความซื่อสัตย์และจรรยาบรรณใน</a:t>
            </a:r>
            <a:r>
              <a:rPr lang="th-TH" sz="3200" b="1" dirty="0" smtClean="0">
                <a:solidFill>
                  <a:srgbClr val="0070C0"/>
                </a:solidFill>
              </a:rPr>
              <a:t>วิชาชีพ </a:t>
            </a:r>
            <a:r>
              <a:rPr lang="th-TH" sz="3200" b="1" dirty="0" smtClean="0"/>
              <a:t>ด้วยงานของนักวิเคราะห์ระบบจะทำให้รับรู้ข้อมูลจากส่วนงานต่างๆ ขององค์กรเป็นจำนวนมาก โดยเฉพาะข้อมูลที่เป็นส่วนตัว เช่น เงินเดือน สุขภาพพนักงาน ผลการประเมินพนักงาน หรือทำงาน</a:t>
            </a:r>
            <a:r>
              <a:rPr lang="th-TH" sz="3200" b="1" smtClean="0"/>
              <a:t>ร่วมกับผู้บริหาร</a:t>
            </a:r>
            <a:r>
              <a:rPr lang="th-TH" sz="3200" b="1" dirty="0" smtClean="0"/>
              <a:t>จะทำให้รู้เกี่ยวกับการวางแผน แผนกลยุทธ์ ทางธุรกิจ นักวิเคราะห์ระบบจะต้องรักษาไว้เป็นความลับ ไม่เผยแพร่ให้ใครรู้</a:t>
            </a:r>
            <a:endParaRPr lang="th-TH" sz="3200" b="1" dirty="0"/>
          </a:p>
          <a:p>
            <a:pPr marL="0" indent="0">
              <a:buNone/>
            </a:pPr>
            <a:endParaRPr lang="th-TH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420791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h-TH" b="1" dirty="0" smtClean="0"/>
              <a:t>บทบาทของนักวิเคราะห์ระบบกับการวางแผนกลยุทธ์</a:t>
            </a:r>
            <a:endParaRPr lang="th-TH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468C58"/>
                </a:solidFill>
              </a:rPr>
              <a:t>การวางแผนกลยุทธ์ </a:t>
            </a:r>
            <a:r>
              <a:rPr lang="en-US" b="1" dirty="0" smtClean="0">
                <a:solidFill>
                  <a:srgbClr val="468C58"/>
                </a:solidFill>
              </a:rPr>
              <a:t>(Strategic Planning) </a:t>
            </a:r>
            <a:r>
              <a:rPr lang="th-TH" sz="3200" b="1" dirty="0" smtClean="0"/>
              <a:t>องค์กรภาคธุรกิจส่วนใหญ่ จะลงทุนในเรื่องเวลา ค่าใช้จ่าย และกำลังความสามารถตามแผนกลยุทธ์ที่วางไว้ ซึ่งปกติแผนกลยุทธ์จะครอบคลุมระยะเวลาประมาณ 5 ปี หรือมากกว่า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468C58"/>
                </a:solidFill>
              </a:rPr>
              <a:t>การวางแผนกลยุทธ์ระบบสารสนเทศ </a:t>
            </a:r>
            <a:r>
              <a:rPr lang="en-US" b="1" dirty="0" smtClean="0">
                <a:solidFill>
                  <a:srgbClr val="468C58"/>
                </a:solidFill>
              </a:rPr>
              <a:t>(IS Strategic </a:t>
            </a:r>
            <a:r>
              <a:rPr lang="en-US" b="1" dirty="0">
                <a:solidFill>
                  <a:srgbClr val="468C58"/>
                </a:solidFill>
              </a:rPr>
              <a:t>Planning</a:t>
            </a:r>
            <a:r>
              <a:rPr lang="en-US" b="1" dirty="0" smtClean="0">
                <a:solidFill>
                  <a:srgbClr val="468C58"/>
                </a:solidFill>
              </a:rPr>
              <a:t>) </a:t>
            </a:r>
            <a:r>
              <a:rPr lang="th-TH" sz="3200" b="1" dirty="0" smtClean="0"/>
              <a:t>หนึ่งในองค์ประกอบที่สำคัญของแผนกลยุทธ์ก็คือ แผนกลยุทธ์ระบบสารสนเทศ ซึ่งจะนำมาใช้ในการขับเคลื่อนการดำเนินงานขององค์กรให้ประสบผลสำเร็จตามแผนกลยุทธ์ที่วางไว้</a:t>
            </a: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238410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th-TH" sz="3600" b="1" dirty="0" smtClean="0">
                <a:solidFill>
                  <a:srgbClr val="00B050"/>
                </a:solidFill>
                <a:cs typeface="+mj-cs"/>
              </a:rPr>
              <a:t>การวิเคราะห์ระบบ </a:t>
            </a:r>
            <a:r>
              <a:rPr lang="en-US" sz="2800" b="1" dirty="0" smtClean="0">
                <a:cs typeface="+mj-cs"/>
              </a:rPr>
              <a:t>(Systems Analysis)</a:t>
            </a:r>
            <a:r>
              <a:rPr lang="en-US" sz="3200" b="1" dirty="0" smtClean="0">
                <a:cs typeface="+mj-cs"/>
              </a:rPr>
              <a:t> </a:t>
            </a:r>
            <a:r>
              <a:rPr lang="th-TH" sz="3600" b="1" dirty="0" smtClean="0">
                <a:cs typeface="+mj-cs"/>
              </a:rPr>
              <a:t>เป็นกระบวนการทำความเข้าใจเพื่อนำไปสู่การกำหนดรายละเอียดของปัญหา แล้วนำไปพิจารณาว่าจะนำระบบสารสนเทศอะไรเข้ามาแก้ปัญหาเหล่านั้น</a:t>
            </a:r>
          </a:p>
          <a:p>
            <a:r>
              <a:rPr lang="th-TH" sz="3600" b="1" dirty="0" smtClean="0">
                <a:solidFill>
                  <a:srgbClr val="00B050"/>
                </a:solidFill>
                <a:cs typeface="+mj-cs"/>
              </a:rPr>
              <a:t>การออกแบบระบบ </a:t>
            </a:r>
            <a:r>
              <a:rPr lang="en-US" sz="2800" b="1" dirty="0" smtClean="0">
                <a:cs typeface="+mj-cs"/>
              </a:rPr>
              <a:t>(Systems Design) </a:t>
            </a:r>
            <a:r>
              <a:rPr lang="th-TH" sz="3600" b="1" dirty="0" smtClean="0">
                <a:cs typeface="+mj-cs"/>
              </a:rPr>
              <a:t>หมายถึง กระบวนการกำหนดรายละเอียดต่างๆ ว่าจะต้องทำอย่างไรกับองค์ประกอบของระบบสารสนเทศ เพื่อนำไปใช้ให้เกิดผลในเชิงกายภาพ</a:t>
            </a:r>
          </a:p>
          <a:p>
            <a:r>
              <a:rPr lang="th-TH" sz="3600" b="1" dirty="0" smtClean="0">
                <a:cs typeface="+mj-cs"/>
              </a:rPr>
              <a:t>นักวิเคราะห์ระบบ จึงเป็นบุคคลที่มีบทบาทสำคัญในการพั</a:t>
            </a:r>
            <a:r>
              <a:rPr lang="th-TH" sz="3600" dirty="0"/>
              <a:t>ฒ</a:t>
            </a:r>
            <a:r>
              <a:rPr lang="th-TH" sz="3600" b="1" dirty="0" smtClean="0">
                <a:cs typeface="+mj-cs"/>
              </a:rPr>
              <a:t>นาระบบสารสนเทศ เพื่อแก้ปัญหาให้กับองค์กร</a:t>
            </a:r>
          </a:p>
        </p:txBody>
      </p:sp>
    </p:spTree>
    <p:extLst>
      <p:ext uri="{BB962C8B-B14F-4D97-AF65-F5344CB8AC3E}">
        <p14:creationId xmlns:p14="http://schemas.microsoft.com/office/powerpoint/2010/main" val="155391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7368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 smtClean="0"/>
              <a:t>นักวิเคราะห์ระบบทำงานอยู่ที่ใด</a:t>
            </a:r>
            <a:endParaRPr lang="th-TH" sz="4400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468C58"/>
                </a:solidFill>
              </a:rPr>
              <a:t>นักวิเคราะห์ระบบในองค์กรธุรกิจแบบดั้งเดิม</a:t>
            </a:r>
          </a:p>
          <a:p>
            <a:pPr marL="274320" lvl="1" indent="0">
              <a:buNone/>
            </a:pPr>
            <a:r>
              <a:rPr lang="th-TH" sz="2800" b="1" dirty="0" smtClean="0"/>
              <a:t>	ธุรกิจแบบดั้งเดิมส่วนงานบริการสารสนเทศจะเป็นแบบแบบรวมศูนย์ ศูนย์บริการสารสนเทศจะมีความสำคัญในระดับเดียวกับหน่วยธุรกิจต่างๆ เช่น แผนกการเงิน แผนกทรัพยากรมนุษย์ หรืออื่นๆ ศูนย์บริการสารสนเทศจะแบ่งเป็นหน่วยงานย่อยๆ เช่น แผนกพั</a:t>
            </a:r>
            <a:r>
              <a:rPr lang="th-TH" sz="2800" dirty="0" smtClean="0"/>
              <a:t>ฒ</a:t>
            </a:r>
            <a:r>
              <a:rPr lang="th-TH" sz="2800" b="1" dirty="0" smtClean="0"/>
              <a:t>นาระบบ แผนกบริการเครือข่าย แผนกสนับสนุนผู้ใช้ เป็นต้น</a:t>
            </a:r>
            <a:endParaRPr lang="th-TH" sz="2800" b="1" dirty="0"/>
          </a:p>
          <a:p>
            <a:pPr marL="457200" indent="-457200">
              <a:buFont typeface="+mj-lt"/>
              <a:buAutoNum type="arabicPeriod"/>
            </a:pPr>
            <a:r>
              <a:rPr lang="th-TH" sz="3200" b="1" dirty="0" smtClean="0">
                <a:solidFill>
                  <a:srgbClr val="468C58"/>
                </a:solidFill>
              </a:rPr>
              <a:t>นักวิเคราะห์ระบบในองค์กรบริการสารสนเทศแบบร่วมสมัย</a:t>
            </a:r>
          </a:p>
          <a:p>
            <a:pPr marL="274320" lvl="1" indent="0">
              <a:buNone/>
            </a:pPr>
            <a:r>
              <a:rPr lang="th-TH" sz="2800" b="1" dirty="0"/>
              <a:t>	</a:t>
            </a:r>
            <a:r>
              <a:rPr lang="th-TH" sz="2800" b="1" dirty="0" smtClean="0"/>
              <a:t>หน่วยบริการสารสนเทศสมัยใหม่จะเป็นแบบกระจาย โดยการทำงานจะทำงานเป็นโครงการ เมื่อมีโครงการที่แผนกนั้น ทีมงานของโครงการจะมีสมาชิกจากแผนกนั้นกับทีมของหน่วยบริการสารสนเทศ เมื่อโครงการเสร็จสิ้นก็เปลี่ยนสมาชิกในทีมเพื่อไปทำโครงการใหม่ไปเรื่อยๆ</a:t>
            </a:r>
          </a:p>
        </p:txBody>
      </p:sp>
    </p:spTree>
    <p:extLst>
      <p:ext uri="{BB962C8B-B14F-4D97-AF65-F5344CB8AC3E}">
        <p14:creationId xmlns:p14="http://schemas.microsoft.com/office/powerpoint/2010/main" val="112792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/>
              <a:t>	นอกจากนี้ในปัจจุบันหน่วยงานอาจมีการพัฒนาระบบโดยว่าจ้างหน่วยงานภายนอก หรือที่เรียกว่า </a:t>
            </a:r>
            <a:r>
              <a:rPr lang="th-TH" sz="3200" b="1" dirty="0" smtClean="0">
                <a:solidFill>
                  <a:srgbClr val="C00000"/>
                </a:solidFill>
              </a:rPr>
              <a:t>การ</a:t>
            </a:r>
            <a:r>
              <a:rPr lang="th-TH" sz="3200" b="1" dirty="0" err="1" smtClean="0">
                <a:solidFill>
                  <a:srgbClr val="C00000"/>
                </a:solidFill>
              </a:rPr>
              <a:t>เอาต์ซอร์ส</a:t>
            </a:r>
            <a:r>
              <a:rPr lang="th-TH" sz="3200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(Outsourcing)</a:t>
            </a:r>
            <a:r>
              <a:rPr lang="en-US" b="1" dirty="0" smtClean="0"/>
              <a:t> </a:t>
            </a:r>
            <a:r>
              <a:rPr lang="th-TH" sz="3200" b="1" dirty="0" smtClean="0"/>
              <a:t>หรือมีการว่าจ้างที่ปรึกษาด้านไอที</a:t>
            </a:r>
            <a:r>
              <a:rPr lang="th-TH" b="1" dirty="0" smtClean="0"/>
              <a:t> </a:t>
            </a:r>
            <a:r>
              <a:rPr lang="th-TH" sz="3200" b="1" dirty="0" smtClean="0"/>
              <a:t>ซึ่งอาจส่งผลกระทบต่ออาชีพนักวิเคราะห์ระบบ</a:t>
            </a:r>
          </a:p>
          <a:p>
            <a:pPr marL="0" indent="0">
              <a:buNone/>
            </a:pPr>
            <a:r>
              <a:rPr lang="th-TH" sz="3200" b="1" dirty="0"/>
              <a:t>	</a:t>
            </a:r>
            <a:r>
              <a:rPr lang="th-TH" sz="3200" b="1" dirty="0" smtClean="0">
                <a:solidFill>
                  <a:srgbClr val="7030A0"/>
                </a:solidFill>
              </a:rPr>
              <a:t>นักวิเคราะห์ระบบ เป็นนักแก้ไขปัญหาทางธุรกิจ ซึ่งเราไม่สามารถแก้ไขปัญหาที่มีอยู่ทั้งหมดได้ด้วยการเขียนโปรแกรมเพียงอย่างเดียว ระบบสารสนเทศจึงเป็นแนวทางหนึ่งในการช่วยแก้ปัญหา เพื่อนำมาปรับปรุงให้งานมีประสิทธิภาพมากยิ่งขึ้น</a:t>
            </a:r>
            <a:endParaRPr lang="th-TH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76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400" b="1" dirty="0" smtClean="0"/>
              <a:t>นักวิเคราะห์ระบบเป็นนักแก้ไขปัญหาทางธุรกิจ</a:t>
            </a:r>
            <a:endParaRPr lang="th-TH" sz="4400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h-TH" sz="3200" b="1" dirty="0" smtClean="0">
                <a:solidFill>
                  <a:srgbClr val="00B050"/>
                </a:solidFill>
                <a:cs typeface="+mj-cs"/>
              </a:rPr>
              <a:t>นักวิเคราะห์ระบบ </a:t>
            </a:r>
            <a:r>
              <a:rPr lang="en-US" sz="2000" b="1" dirty="0" smtClean="0">
                <a:solidFill>
                  <a:srgbClr val="00B050"/>
                </a:solidFill>
                <a:cs typeface="+mj-cs"/>
              </a:rPr>
              <a:t>(System Analyst : SA)</a:t>
            </a:r>
            <a:r>
              <a:rPr lang="en-US" sz="3200" b="1" dirty="0" smtClean="0">
                <a:cs typeface="+mj-cs"/>
              </a:rPr>
              <a:t> </a:t>
            </a:r>
            <a:r>
              <a:rPr lang="th-TH" sz="3200" b="1" dirty="0" smtClean="0">
                <a:cs typeface="+mj-cs"/>
              </a:rPr>
              <a:t>คือ ผู้ที่ทำหน้าที่ศึกษาปัญหาและความต้องการขององค์กร โดยการนำเทคโนโลยีสารสนเทศเข้ามาช่วยแก้ปัญหาทางธุรกิจ หมายถึง การมองปัญหาในรายละเอียดที่แท้จริง ตรงประเด็น และต้องเข้าใจปัญหาทุกๆ ด้าน จากนั้นก็จะสร้างแนวทางหรือวิธีแก้ปัญหาขึ้นมา แล้วเลือกแนวทางที่ดีและเหมาะสมที่สุด</a:t>
            </a:r>
          </a:p>
          <a:p>
            <a:r>
              <a:rPr lang="th-TH" sz="3200" b="1" dirty="0" smtClean="0">
                <a:cs typeface="+mj-cs"/>
              </a:rPr>
              <a:t>นักวิเคราะห์ระบบจึงเป็นตัวกลางในการสื่อสารระหว่างนักธุรกิจกับโปรแกรมเมอร์</a:t>
            </a:r>
            <a:endParaRPr lang="th-TH" sz="32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9844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400" b="1" dirty="0" smtClean="0">
                <a:solidFill>
                  <a:srgbClr val="0070C0"/>
                </a:solidFill>
              </a:rPr>
              <a:t>ตัวอย่างปัญหาทางธุรกิจ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th-TH" sz="3200" b="1" dirty="0" smtClean="0"/>
              <a:t>ลูกค้าต้องการสั่งซื้อสินค้าได้ทุกเวลา ไม่ว่าจะเป็นกลางวันหรือกลางคืน ปัญหาก็คือ จะมีวิธีการใดเพื่อดำเนินการตามคำสั่งซื้อเหล่านั้นได้ตลอดเวลา โดยไม่ส่งผลกระทบต่อต้นทุนการขายสินค้า</a:t>
            </a:r>
          </a:p>
          <a:p>
            <a:r>
              <a:rPr lang="th-TH" sz="3200" b="1" dirty="0" smtClean="0"/>
              <a:t>ฝ่ายการตลาดต้องการพยากรณ์ความต้องการของลูกค้าให้แม่นยำมากขึ้น ด้วยการติดตามรูปแบบการซื้อและแนวโน้มของผู้ซื้อ ดังนั้น ปัญหาก็คือ จะมีการรวบรวมข้อมูลเหล่านี้อย่างไร เพื่อนำไปวิเคราะห์พฤติกรรมการซื้อของลูกค้า</a:t>
            </a:r>
          </a:p>
          <a:p>
            <a:r>
              <a:rPr lang="th-TH" sz="3200" b="1" dirty="0" smtClean="0"/>
              <a:t>ฝ่ายการผลิตต้องการวางแผนการผลิตสินค้าแต่ละชนิดในแต่ละ สัปดาห์ ปัญหาก็คือ จะมีวิธีสำรวจปัจจัยต่างๆ ที่เกี่ยวข้องอย่างไร</a:t>
            </a: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38709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solidFill>
                  <a:srgbClr val="0070C0"/>
                </a:solidFill>
              </a:rPr>
              <a:t>ขั้นตอนการแก้ไขปัญหาของนักวิเคราะห์ระบบ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1628800"/>
            <a:ext cx="4488729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th-TH" b="1" dirty="0" smtClean="0"/>
              <a:t>ค้นหาความจริงและทำความเข้าใจปัญหา</a:t>
            </a:r>
            <a:endParaRPr lang="th-TH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411760" y="2708920"/>
            <a:ext cx="4488729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/>
              <a:t>ตรวจสอบผลประโยชน์และความคุ้มค่า</a:t>
            </a:r>
          </a:p>
          <a:p>
            <a:pPr algn="ctr"/>
            <a:r>
              <a:rPr lang="th-TH" b="1" dirty="0" smtClean="0"/>
              <a:t>จากการลงทุนเพื่อแก้ไขปัญหาในครั้งนี้</a:t>
            </a:r>
            <a:endParaRPr lang="th-TH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411760" y="4221088"/>
            <a:ext cx="4488729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กำหนดความต้องการเพื่อแก้ไขปัญหา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83768" y="5301208"/>
            <a:ext cx="4416721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พัฒนาแนวทางแก้ไขปัญหาที่มีความ</a:t>
            </a:r>
          </a:p>
          <a:p>
            <a:pPr algn="ctr"/>
            <a:r>
              <a:rPr lang="th-TH" b="1" dirty="0" smtClean="0"/>
              <a:t>เป็นไปได้(รวมถึงทางเลือกสำรองอื่นๆ)</a:t>
            </a:r>
          </a:p>
        </p:txBody>
      </p:sp>
      <p:sp>
        <p:nvSpPr>
          <p:cNvPr id="10" name="ลูกศรลง 9"/>
          <p:cNvSpPr/>
          <p:nvPr/>
        </p:nvSpPr>
        <p:spPr>
          <a:xfrm>
            <a:off x="4499992" y="2224028"/>
            <a:ext cx="288032" cy="412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ลูกศรลง 10"/>
          <p:cNvSpPr/>
          <p:nvPr/>
        </p:nvSpPr>
        <p:spPr>
          <a:xfrm>
            <a:off x="4499992" y="3736196"/>
            <a:ext cx="288032" cy="412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ลูกศรลง 11"/>
          <p:cNvSpPr/>
          <p:nvPr/>
        </p:nvSpPr>
        <p:spPr>
          <a:xfrm>
            <a:off x="4499992" y="4816316"/>
            <a:ext cx="288032" cy="412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ลูกศรลง 12"/>
          <p:cNvSpPr/>
          <p:nvPr/>
        </p:nvSpPr>
        <p:spPr>
          <a:xfrm>
            <a:off x="4499992" y="6328484"/>
            <a:ext cx="288032" cy="412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346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15519" y="1124744"/>
            <a:ext cx="4704753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ตัดสินใจเลือกแนวทางที่ดีที่สุดมาใช้</a:t>
            </a:r>
            <a:endParaRPr lang="th-TH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15520" y="2204864"/>
            <a:ext cx="4704752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/>
              <a:t>กำหนดรายละเอียดให้กับแนวทางที่เลือก</a:t>
            </a:r>
            <a:endParaRPr lang="th-TH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315520" y="3337828"/>
            <a:ext cx="4704752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นำไปใช้ให้เกิดผล (</a:t>
            </a:r>
            <a:r>
              <a:rPr lang="en-US" sz="2000" b="1" dirty="0" smtClean="0"/>
              <a:t>Implement)</a:t>
            </a:r>
            <a:endParaRPr lang="th-TH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315519" y="4491117"/>
            <a:ext cx="4704753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ตรวจสอบและติดตาม เพื่อให้เกิดความมั่นใจว่าผลลัพธ์ที่ได้ตรงตามความประสงค์</a:t>
            </a:r>
          </a:p>
        </p:txBody>
      </p:sp>
      <p:sp>
        <p:nvSpPr>
          <p:cNvPr id="4" name="ลูกศรลง 3"/>
          <p:cNvSpPr/>
          <p:nvPr/>
        </p:nvSpPr>
        <p:spPr>
          <a:xfrm>
            <a:off x="4499992" y="1719972"/>
            <a:ext cx="288032" cy="412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ลูกศรลง 8"/>
          <p:cNvSpPr/>
          <p:nvPr/>
        </p:nvSpPr>
        <p:spPr>
          <a:xfrm>
            <a:off x="4499992" y="2852936"/>
            <a:ext cx="288032" cy="412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ลูกศรลง 9"/>
          <p:cNvSpPr/>
          <p:nvPr/>
        </p:nvSpPr>
        <p:spPr>
          <a:xfrm>
            <a:off x="4499992" y="3952220"/>
            <a:ext cx="288032" cy="412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ลูกศรลง 10"/>
          <p:cNvSpPr/>
          <p:nvPr/>
        </p:nvSpPr>
        <p:spPr>
          <a:xfrm>
            <a:off x="4499992" y="620688"/>
            <a:ext cx="288032" cy="412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588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400" b="1" dirty="0" smtClean="0"/>
              <a:t>การแก้ไขปัญหาทางธุรกิจด้วยระบบ</a:t>
            </a:r>
            <a:endParaRPr lang="th-TH" sz="4400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 smtClean="0">
                <a:solidFill>
                  <a:srgbClr val="0070C0"/>
                </a:solidFill>
                <a:cs typeface="+mj-cs"/>
              </a:rPr>
              <a:t>ระบบ </a:t>
            </a:r>
            <a:r>
              <a:rPr lang="en-US" b="1" dirty="0" smtClean="0">
                <a:solidFill>
                  <a:srgbClr val="0070C0"/>
                </a:solidFill>
                <a:cs typeface="+mj-cs"/>
              </a:rPr>
              <a:t>(Systems) </a:t>
            </a:r>
            <a:r>
              <a:rPr lang="th-TH" b="1" dirty="0" smtClean="0">
                <a:solidFill>
                  <a:srgbClr val="0070C0"/>
                </a:solidFill>
                <a:cs typeface="+mj-cs"/>
              </a:rPr>
              <a:t> </a:t>
            </a:r>
            <a:r>
              <a:rPr lang="th-TH" sz="3200" b="1" dirty="0" smtClean="0">
                <a:cs typeface="+mj-cs"/>
              </a:rPr>
              <a:t>คือ กลุ่มขององค์ประกอบต่างๆ ที่มีความสัมพันธ์กัน แต่ละองค์ประกอบจะประสานการทำงานร่วมกัน เพื่อบรรลุเป้าหมายเดียวกัน </a:t>
            </a:r>
          </a:p>
          <a:p>
            <a:r>
              <a:rPr lang="th-TH" sz="3200" b="1" dirty="0" smtClean="0">
                <a:cs typeface="+mj-cs"/>
              </a:rPr>
              <a:t>ระบบที่ดีจำเป็นต้องมีองค์ประกอบของระบบที่เรียกว่า </a:t>
            </a:r>
            <a:r>
              <a:rPr lang="th-TH" sz="3200" b="1" dirty="0" smtClean="0">
                <a:solidFill>
                  <a:srgbClr val="C00000"/>
                </a:solidFill>
                <a:cs typeface="+mj-cs"/>
              </a:rPr>
              <a:t>ระบบย่อย </a:t>
            </a:r>
            <a:r>
              <a:rPr lang="en-US" b="1" dirty="0" smtClean="0">
                <a:cs typeface="+mj-cs"/>
              </a:rPr>
              <a:t>(Subsystem) </a:t>
            </a:r>
            <a:r>
              <a:rPr lang="th-TH" sz="3200" b="1" dirty="0" smtClean="0">
                <a:cs typeface="+mj-cs"/>
              </a:rPr>
              <a:t>ที่สามารถประสานการทำงานร่วมกันภายในระบบได้เป็นอย่างดี เพื่อนำไปสู่ภาพใหญ่ของระบบ ให้สามารถทำงานได้บรรลุตามเป้าหมาย</a:t>
            </a:r>
          </a:p>
          <a:p>
            <a:r>
              <a:rPr lang="th-TH" sz="3200" b="1" dirty="0" smtClean="0">
                <a:cs typeface="+mj-cs"/>
              </a:rPr>
              <a:t>ข้อดีของการแตกระบบให้เป็นระบบย่อยก็คือ ทำให้ขอบเขตของระบบงานดูแคบลง ควบคุมง่ายขึ้น ความซับซ้อนน้อยลง</a:t>
            </a:r>
            <a:endParaRPr lang="th-TH" sz="32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4182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400" b="1" dirty="0" smtClean="0">
                <a:solidFill>
                  <a:srgbClr val="0070C0"/>
                </a:solidFill>
              </a:rPr>
              <a:t>ระบบธุรกิจ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2132856"/>
            <a:ext cx="1694695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b="1" dirty="0" smtClean="0"/>
              <a:t>ระบบการผลิต</a:t>
            </a:r>
            <a:endParaRPr lang="th-TH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627784" y="2132856"/>
            <a:ext cx="182774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b="1" dirty="0" smtClean="0"/>
              <a:t>ระบบการตลาด</a:t>
            </a:r>
            <a:endParaRPr lang="th-TH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16016" y="2132856"/>
            <a:ext cx="135165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b="1" dirty="0" smtClean="0"/>
              <a:t>ระบบบัญชี</a:t>
            </a:r>
            <a:endParaRPr lang="th-TH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372200" y="2132856"/>
            <a:ext cx="214033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b="1" dirty="0" smtClean="0"/>
              <a:t>ระบบสินค้าคงคลัง</a:t>
            </a:r>
            <a:endParaRPr lang="th-TH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905162" y="4149080"/>
            <a:ext cx="1386918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b="1" dirty="0" smtClean="0"/>
              <a:t>ระบบธุรกิจ</a:t>
            </a:r>
            <a:endParaRPr lang="th-TH" b="1" dirty="0"/>
          </a:p>
        </p:txBody>
      </p:sp>
      <p:cxnSp>
        <p:nvCxnSpPr>
          <p:cNvPr id="10" name="ตัวเชื่อมต่อตรง 9"/>
          <p:cNvCxnSpPr>
            <a:stCxn id="4" idx="2"/>
          </p:cNvCxnSpPr>
          <p:nvPr/>
        </p:nvCxnSpPr>
        <p:spPr>
          <a:xfrm>
            <a:off x="1530916" y="2656076"/>
            <a:ext cx="2753052" cy="149300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>
            <a:stCxn id="5" idx="2"/>
          </p:cNvCxnSpPr>
          <p:nvPr/>
        </p:nvCxnSpPr>
        <p:spPr>
          <a:xfrm>
            <a:off x="3541656" y="2656076"/>
            <a:ext cx="1076933" cy="14696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ตัวเชื่อมต่อตรง 13"/>
          <p:cNvCxnSpPr>
            <a:stCxn id="6" idx="2"/>
          </p:cNvCxnSpPr>
          <p:nvPr/>
        </p:nvCxnSpPr>
        <p:spPr>
          <a:xfrm flipH="1">
            <a:off x="4716016" y="2656076"/>
            <a:ext cx="675826" cy="149300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>
            <a:stCxn id="7" idx="2"/>
          </p:cNvCxnSpPr>
          <p:nvPr/>
        </p:nvCxnSpPr>
        <p:spPr>
          <a:xfrm flipH="1">
            <a:off x="4932040" y="2656076"/>
            <a:ext cx="2510325" cy="149300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30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ความชัดเจน">
  <a:themeElements>
    <a:clrScheme name="ความชัดเจน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แบบคลาสสิก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ความชัดเจ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687</TotalTime>
  <Words>1492</Words>
  <Application>Microsoft Office PowerPoint</Application>
  <PresentationFormat>นำเสนอทางหน้าจอ (4:3)</PresentationFormat>
  <Paragraphs>154</Paragraphs>
  <Slides>31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31</vt:i4>
      </vt:variant>
    </vt:vector>
  </HeadingPairs>
  <TitlesOfParts>
    <vt:vector size="32" baseType="lpstr">
      <vt:lpstr>ความชัดเจน</vt:lpstr>
      <vt:lpstr>บทที่ 1</vt:lpstr>
      <vt:lpstr>ระบบสารสนเทศ  (Information System : IS)</vt:lpstr>
      <vt:lpstr>งานนำเสนอ PowerPoint</vt:lpstr>
      <vt:lpstr>นักวิเคราะห์ระบบเป็นนักแก้ไขปัญหาทางธุรกิจ</vt:lpstr>
      <vt:lpstr>ตัวอย่างปัญหาทางธุรกิจ</vt:lpstr>
      <vt:lpstr>ขั้นตอนการแก้ไขปัญหาของนักวิเคราะห์ระบบ</vt:lpstr>
      <vt:lpstr>งานนำเสนอ PowerPoint</vt:lpstr>
      <vt:lpstr>การแก้ไขปัญหาทางธุรกิจด้วยระบบ</vt:lpstr>
      <vt:lpstr>ระบบธุรกิจ</vt:lpstr>
      <vt:lpstr>เมื่อมีการศึกษาระบบงานใดๆ จะพิจารณามุมมองต่อไปนี้</vt:lpstr>
      <vt:lpstr>ชนิดของระบบสารสนเทศ</vt:lpstr>
      <vt:lpstr>ชนิดของระบบสารสนเทศ</vt:lpstr>
      <vt:lpstr>ส่วนประกอบของระบบสารสนเทศ</vt:lpstr>
      <vt:lpstr>มิติของระบบสารสนเทศ</vt:lpstr>
      <vt:lpstr>องค์กร (Organizations)</vt:lpstr>
      <vt:lpstr>โครงสร้างการบริหารงาน 3 ระดับ ซึ่งแสดงถึงความต้องการในสารสนเทศที่แตกต่างกัน</vt:lpstr>
      <vt:lpstr>การบริหารจัดการ (Management)</vt:lpstr>
      <vt:lpstr>ประเภทการตัดสินใจของผู้บริหาร</vt:lpstr>
      <vt:lpstr>ประเภทการตัดสินใจและชนิดของระบบสารสนเทศที่ใช้ของผู้บริหารระดับต่างๆ</vt:lpstr>
      <vt:lpstr>เทคโนโลยี (Technology)</vt:lpstr>
      <vt:lpstr>การวิเคราะห์และออกแบบระบบ</vt:lpstr>
      <vt:lpstr>งานนำเสนอ PowerPoint</vt:lpstr>
      <vt:lpstr>งานนำเสนอ PowerPoint</vt:lpstr>
      <vt:lpstr>แนวทางการดำเนินงานเกี่ยวกับการพัฒนาระบบ</vt:lpstr>
      <vt:lpstr>งานของนักวิเคราะห์ระบบ</vt:lpstr>
      <vt:lpstr>ทักษะความรู้ที่จำเป็นต่อนักวิเคราะห์ระบบ</vt:lpstr>
      <vt:lpstr>งานนำเสนอ PowerPoint</vt:lpstr>
      <vt:lpstr>งานนำเสนอ PowerPoint</vt:lpstr>
      <vt:lpstr>บทบาทของนักวิเคราะห์ระบบกับการวางแผนกลยุทธ์</vt:lpstr>
      <vt:lpstr>นักวิเคราะห์ระบบทำงานอยู่ที่ใด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</dc:title>
  <dc:creator>Bert Bert</dc:creator>
  <cp:lastModifiedBy>lenovo</cp:lastModifiedBy>
  <cp:revision>106</cp:revision>
  <dcterms:created xsi:type="dcterms:W3CDTF">2021-10-19T07:54:09Z</dcterms:created>
  <dcterms:modified xsi:type="dcterms:W3CDTF">2022-11-12T14:50:46Z</dcterms:modified>
</cp:coreProperties>
</file>