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59" r:id="rId5"/>
    <p:sldId id="260" r:id="rId6"/>
    <p:sldId id="258" r:id="rId7"/>
    <p:sldId id="261" r:id="rId8"/>
    <p:sldId id="262" r:id="rId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ลักษณะสีอ่อน 2 - เน้น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22/01/65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7772400" cy="4571999"/>
          </a:xfrm>
        </p:spPr>
        <p:txBody>
          <a:bodyPr/>
          <a:lstStyle/>
          <a:p>
            <a:pPr algn="ctr"/>
            <a:r>
              <a:rPr lang="th-TH" sz="6000" dirty="0" smtClean="0">
                <a:solidFill>
                  <a:srgbClr val="0070C0"/>
                </a:solidFill>
              </a:rPr>
              <a:t>บทที่ 7</a:t>
            </a:r>
            <a:r>
              <a:rPr lang="th-TH" sz="6000" dirty="0" smtClean="0"/>
              <a:t/>
            </a:r>
            <a:br>
              <a:rPr lang="th-TH" sz="6000" dirty="0" smtClean="0"/>
            </a:br>
            <a:r>
              <a:rPr lang="th-TH" sz="4800" dirty="0" smtClean="0">
                <a:solidFill>
                  <a:srgbClr val="0033CC"/>
                </a:solidFill>
              </a:rPr>
              <a:t>การสร้างส่วนติดต่อกับผู้ใช้</a:t>
            </a:r>
            <a:endParaRPr lang="th-TH" sz="4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87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0164" y="1196752"/>
            <a:ext cx="7990267" cy="55446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2400" dirty="0" smtClean="0">
                <a:cs typeface="+mj-cs"/>
              </a:rPr>
              <a:t>ประกอบด้วย</a:t>
            </a:r>
          </a:p>
          <a:p>
            <a:r>
              <a:rPr lang="en-US" sz="2400" dirty="0" smtClean="0">
                <a:solidFill>
                  <a:srgbClr val="CC3399"/>
                </a:solidFill>
              </a:rPr>
              <a:t>1. Abstract Window Toolkit (AWT) </a:t>
            </a:r>
          </a:p>
          <a:p>
            <a:r>
              <a:rPr lang="en-US" sz="2400" dirty="0"/>
              <a:t>	</a:t>
            </a:r>
            <a:r>
              <a:rPr lang="th-TH" sz="2400" dirty="0" smtClean="0">
                <a:cs typeface="+mj-cs"/>
              </a:rPr>
              <a:t>คือ แพ็กเกจที่ประกอบด้วยคอม</a:t>
            </a:r>
            <a:r>
              <a:rPr lang="th-TH" sz="2400" dirty="0" err="1" smtClean="0">
                <a:cs typeface="+mj-cs"/>
              </a:rPr>
              <a:t>โพเนนต์</a:t>
            </a:r>
            <a:r>
              <a:rPr lang="th-TH" sz="2400" dirty="0" smtClean="0">
                <a:cs typeface="+mj-cs"/>
              </a:rPr>
              <a:t>ต่างๆ  เช่น </a:t>
            </a:r>
            <a:r>
              <a:rPr lang="en-US" sz="2400" dirty="0" smtClean="0">
                <a:cs typeface="+mj-cs"/>
              </a:rPr>
              <a:t>Frame, </a:t>
            </a:r>
            <a:r>
              <a:rPr lang="en-US" sz="2400" dirty="0" smtClean="0"/>
              <a:t>Label, Button, </a:t>
            </a:r>
            <a:r>
              <a:rPr lang="en-US" sz="2400" dirty="0" err="1" smtClean="0"/>
              <a:t>TextField</a:t>
            </a:r>
            <a:r>
              <a:rPr lang="en-US" sz="2400" dirty="0" smtClean="0"/>
              <a:t>, Dialog, </a:t>
            </a:r>
          </a:p>
          <a:p>
            <a:r>
              <a:rPr lang="en-US" sz="2400" dirty="0" smtClean="0"/>
              <a:t>Checkbox, List, Choice  </a:t>
            </a:r>
            <a:r>
              <a:rPr lang="th-TH" sz="2400" dirty="0" smtClean="0">
                <a:cs typeface="+mj-cs"/>
              </a:rPr>
              <a:t>เป็นต้น </a:t>
            </a:r>
          </a:p>
          <a:p>
            <a:r>
              <a:rPr lang="th-TH" sz="2400" dirty="0" smtClean="0">
                <a:cs typeface="+mj-cs"/>
              </a:rPr>
              <a:t> ต้อง </a:t>
            </a:r>
            <a:r>
              <a:rPr lang="en-US" sz="2400" dirty="0" smtClean="0"/>
              <a:t>import </a:t>
            </a:r>
            <a:r>
              <a:rPr lang="th-TH" sz="2400" dirty="0" smtClean="0">
                <a:cs typeface="+mj-cs"/>
              </a:rPr>
              <a:t>คลาสในแพ็กเกจ </a:t>
            </a:r>
            <a:r>
              <a:rPr lang="en-US" sz="2400" dirty="0" err="1" smtClean="0">
                <a:solidFill>
                  <a:srgbClr val="00B050"/>
                </a:solidFill>
              </a:rPr>
              <a:t>java.awt</a:t>
            </a:r>
            <a:endParaRPr lang="th-TH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CC3399"/>
                </a:solidFill>
              </a:rPr>
              <a:t>2. Swing </a:t>
            </a:r>
            <a:endParaRPr lang="en-US" sz="2400" dirty="0">
              <a:solidFill>
                <a:srgbClr val="CC3399"/>
              </a:solidFill>
            </a:endParaRPr>
          </a:p>
          <a:p>
            <a:r>
              <a:rPr lang="en-US" sz="2400" dirty="0" smtClean="0"/>
              <a:t>	</a:t>
            </a:r>
            <a:r>
              <a:rPr lang="th-TH" sz="2400" dirty="0" smtClean="0">
                <a:cs typeface="+mj-cs"/>
              </a:rPr>
              <a:t>เป็นแพ็กเกจที่พัฒนาต่อจาก </a:t>
            </a:r>
            <a:r>
              <a:rPr lang="en-US" sz="2400" dirty="0" smtClean="0"/>
              <a:t>AWT</a:t>
            </a:r>
            <a:r>
              <a:rPr lang="en-US" sz="2400" dirty="0" smtClean="0">
                <a:cs typeface="+mj-cs"/>
              </a:rPr>
              <a:t> </a:t>
            </a:r>
            <a:r>
              <a:rPr lang="th-TH" sz="2400" dirty="0" smtClean="0">
                <a:cs typeface="+mj-cs"/>
              </a:rPr>
              <a:t>ทำให้การแสดงผลดีขึ้น ประกอบด้วยคอม</a:t>
            </a:r>
            <a:r>
              <a:rPr lang="th-TH" sz="2400" dirty="0" err="1" smtClean="0">
                <a:cs typeface="+mj-cs"/>
              </a:rPr>
              <a:t>โพเนนต์</a:t>
            </a:r>
            <a:r>
              <a:rPr lang="th-TH" sz="2400" dirty="0" smtClean="0">
                <a:cs typeface="+mj-cs"/>
              </a:rPr>
              <a:t>ต่างๆ เช่น</a:t>
            </a:r>
            <a:r>
              <a:rPr lang="th-TH" sz="2400" dirty="0" smtClean="0"/>
              <a:t> </a:t>
            </a:r>
            <a:r>
              <a:rPr lang="en-US" sz="2400" dirty="0" err="1" smtClean="0"/>
              <a:t>JFrame</a:t>
            </a:r>
            <a:r>
              <a:rPr lang="en-US" sz="2400" dirty="0" smtClean="0"/>
              <a:t>, </a:t>
            </a:r>
            <a:r>
              <a:rPr lang="en-US" sz="2400" dirty="0" err="1" smtClean="0"/>
              <a:t>JButton</a:t>
            </a:r>
            <a:r>
              <a:rPr lang="en-US" sz="2400" dirty="0" smtClean="0"/>
              <a:t>, </a:t>
            </a:r>
            <a:r>
              <a:rPr lang="en-US" sz="2400" dirty="0" err="1" smtClean="0"/>
              <a:t>JLabel</a:t>
            </a:r>
            <a:r>
              <a:rPr lang="en-US" sz="2400" dirty="0" smtClean="0"/>
              <a:t>, </a:t>
            </a:r>
            <a:r>
              <a:rPr lang="en-US" sz="2400" dirty="0" err="1" smtClean="0"/>
              <a:t>JTextField</a:t>
            </a:r>
            <a:r>
              <a:rPr lang="en-US" sz="2400" dirty="0" smtClean="0"/>
              <a:t>, </a:t>
            </a:r>
            <a:r>
              <a:rPr lang="en-US" sz="2400" dirty="0" err="1" smtClean="0"/>
              <a:t>JComboBox</a:t>
            </a:r>
            <a:r>
              <a:rPr lang="en-US" sz="2400" dirty="0" smtClean="0"/>
              <a:t>,</a:t>
            </a:r>
          </a:p>
          <a:p>
            <a:r>
              <a:rPr lang="en-US" sz="2400" dirty="0" err="1" smtClean="0"/>
              <a:t>JRadioButton</a:t>
            </a:r>
            <a:r>
              <a:rPr lang="en-US" sz="2400" dirty="0" smtClean="0"/>
              <a:t>, </a:t>
            </a:r>
            <a:r>
              <a:rPr lang="en-US" sz="2400" dirty="0" err="1" smtClean="0"/>
              <a:t>JCheckBox</a:t>
            </a:r>
            <a:r>
              <a:rPr lang="en-US" sz="2400" dirty="0" smtClean="0"/>
              <a:t> </a:t>
            </a:r>
            <a:r>
              <a:rPr lang="th-TH" sz="2400" dirty="0" smtClean="0">
                <a:cs typeface="+mj-cs"/>
              </a:rPr>
              <a:t>เป็นต้น ต้อง </a:t>
            </a:r>
            <a:r>
              <a:rPr lang="en-US" sz="2400" dirty="0" smtClean="0"/>
              <a:t>import </a:t>
            </a:r>
            <a:r>
              <a:rPr lang="th-TH" sz="2400" dirty="0" smtClean="0">
                <a:cs typeface="+mj-cs"/>
              </a:rPr>
              <a:t>คลาสในแพ็กเกจ </a:t>
            </a:r>
            <a:r>
              <a:rPr lang="en-US" sz="2400" dirty="0" err="1" smtClean="0">
                <a:solidFill>
                  <a:srgbClr val="00B050"/>
                </a:solidFill>
              </a:rPr>
              <a:t>javax.swing</a:t>
            </a:r>
            <a:endParaRPr lang="th-TH" sz="24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360512"/>
            <a:ext cx="6827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Java Foundation Class (JFC)</a:t>
            </a:r>
            <a:endParaRPr lang="th-TH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8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0164" y="404664"/>
            <a:ext cx="7918259" cy="604867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CC3399"/>
                </a:solidFill>
              </a:rPr>
              <a:t>3. JavaFX </a:t>
            </a:r>
            <a:endParaRPr lang="en-US" sz="2400" dirty="0">
              <a:solidFill>
                <a:srgbClr val="CC3399"/>
              </a:solidFill>
            </a:endParaRPr>
          </a:p>
          <a:p>
            <a:r>
              <a:rPr lang="en-US" sz="2400" dirty="0" smtClean="0"/>
              <a:t>	</a:t>
            </a:r>
            <a:r>
              <a:rPr lang="en-US" sz="2400" dirty="0" smtClean="0">
                <a:cs typeface="+mj-cs"/>
              </a:rPr>
              <a:t>JavaFX </a:t>
            </a:r>
            <a:r>
              <a:rPr lang="th-TH" sz="2400" dirty="0">
                <a:cs typeface="+mj-cs"/>
              </a:rPr>
              <a:t>ได้รับการออกแบบมาเพื่อให้นักพัฒนา </a:t>
            </a:r>
            <a:r>
              <a:rPr lang="en-US" sz="2400" dirty="0">
                <a:cs typeface="+mj-cs"/>
              </a:rPr>
              <a:t>Java </a:t>
            </a:r>
            <a:r>
              <a:rPr lang="th-TH" sz="2400" dirty="0">
                <a:cs typeface="+mj-cs"/>
              </a:rPr>
              <a:t>มีแพลตฟอร์มกราฟิกใหม่ที่มีน้ำหนักเบาและมีประสิทธิภาพสูง มีจุดประสงค์เพื่อให้</a:t>
            </a:r>
            <a:r>
              <a:rPr lang="th-TH" sz="2400" dirty="0" err="1">
                <a:cs typeface="+mj-cs"/>
              </a:rPr>
              <a:t>แอปพลิเค</a:t>
            </a:r>
            <a:r>
              <a:rPr lang="th-TH" sz="2400" dirty="0">
                <a:cs typeface="+mj-cs"/>
              </a:rPr>
              <a:t>ชันใหม่ใช้ </a:t>
            </a:r>
            <a:r>
              <a:rPr lang="en-US" sz="2400" dirty="0">
                <a:cs typeface="+mj-cs"/>
              </a:rPr>
              <a:t>JavaFX </a:t>
            </a:r>
            <a:r>
              <a:rPr lang="th-TH" sz="2400" dirty="0">
                <a:cs typeface="+mj-cs"/>
              </a:rPr>
              <a:t>แทน </a:t>
            </a:r>
            <a:r>
              <a:rPr lang="en-US" sz="2400" dirty="0">
                <a:cs typeface="+mj-cs"/>
              </a:rPr>
              <a:t>Swing </a:t>
            </a:r>
            <a:r>
              <a:rPr lang="th-TH" sz="2400" dirty="0">
                <a:cs typeface="+mj-cs"/>
              </a:rPr>
              <a:t>เพื่อสร้างอินเทอร์เฟซผู้ใช้แบบกราฟิก (</a:t>
            </a:r>
            <a:r>
              <a:rPr lang="en-US" sz="2400" dirty="0">
                <a:cs typeface="+mj-cs"/>
              </a:rPr>
              <a:t>GUI) </a:t>
            </a:r>
            <a:r>
              <a:rPr lang="th-TH" sz="2400" dirty="0">
                <a:cs typeface="+mj-cs"/>
              </a:rPr>
              <a:t>ของ</a:t>
            </a:r>
            <a:r>
              <a:rPr lang="th-TH" sz="2400" dirty="0" err="1">
                <a:cs typeface="+mj-cs"/>
              </a:rPr>
              <a:t>แอปพลิเค</a:t>
            </a:r>
            <a:r>
              <a:rPr lang="th-TH" sz="2400" smtClean="0">
                <a:cs typeface="+mj-cs"/>
              </a:rPr>
              <a:t>ชัน</a:t>
            </a:r>
            <a:endParaRPr lang="th-TH" sz="2400" dirty="0">
              <a:cs typeface="+mj-cs"/>
            </a:endParaRPr>
          </a:p>
          <a:p>
            <a:r>
              <a:rPr lang="en-US" sz="2400" dirty="0" smtClean="0">
                <a:cs typeface="+mj-cs"/>
              </a:rPr>
              <a:t>	JavaFX </a:t>
            </a:r>
            <a:r>
              <a:rPr lang="th-TH" sz="2400" dirty="0">
                <a:cs typeface="+mj-cs"/>
              </a:rPr>
              <a:t>สามารถใช้เพื่อสร้างอินเทอร์เฟซผู้ใช้แบบกราฟิกสำหรับแพลตฟอร์มใด ๆ (เช่นเดสก์ท็อปเว็บมือถือ ฯลฯ )</a:t>
            </a:r>
            <a:endParaRPr lang="th-TH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51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60648"/>
            <a:ext cx="4702274" cy="62646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605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931" y="436563"/>
            <a:ext cx="6602413" cy="5983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795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0164" y="1196752"/>
            <a:ext cx="7918259" cy="1800200"/>
          </a:xfrm>
        </p:spPr>
        <p:txBody>
          <a:bodyPr>
            <a:noAutofit/>
          </a:bodyPr>
          <a:lstStyle/>
          <a:p>
            <a:r>
              <a:rPr lang="th-TH" sz="2400" dirty="0">
                <a:cs typeface="+mj-cs"/>
              </a:rPr>
              <a:t>	</a:t>
            </a:r>
            <a:r>
              <a:rPr lang="th-TH" sz="2400" dirty="0" smtClean="0">
                <a:cs typeface="+mj-cs"/>
              </a:rPr>
              <a:t>คือการเลือกเหตุการณ์เพื่อเขียนโปรแกรมควบคุม</a:t>
            </a:r>
          </a:p>
          <a:p>
            <a:r>
              <a:rPr lang="th-TH" sz="2400" dirty="0" smtClean="0">
                <a:cs typeface="+mj-cs"/>
              </a:rPr>
              <a:t>การทำงานต่างๆ เช่น การคลิกเมาส์ ใน </a:t>
            </a:r>
            <a:r>
              <a:rPr lang="en-US" sz="2400" dirty="0" smtClean="0">
                <a:cs typeface="+mj-cs"/>
              </a:rPr>
              <a:t>java </a:t>
            </a:r>
            <a:r>
              <a:rPr lang="th-TH" sz="2400" dirty="0" smtClean="0">
                <a:cs typeface="+mj-cs"/>
              </a:rPr>
              <a:t>จะเรียกว่า </a:t>
            </a:r>
            <a:r>
              <a:rPr lang="en-US" sz="2400" dirty="0">
                <a:cs typeface="+mj-cs"/>
              </a:rPr>
              <a:t>E</a:t>
            </a:r>
            <a:r>
              <a:rPr lang="en-US" sz="2400" dirty="0" smtClean="0">
                <a:cs typeface="+mj-cs"/>
              </a:rPr>
              <a:t>vent Handling</a:t>
            </a:r>
            <a:endParaRPr lang="th-TH" sz="2400" dirty="0" smtClean="0"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332656"/>
            <a:ext cx="38026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dirty="0" smtClean="0">
                <a:solidFill>
                  <a:srgbClr val="0070C0"/>
                </a:solidFill>
                <a:cs typeface="+mj-cs"/>
              </a:rPr>
              <a:t>การจัดการ </a:t>
            </a:r>
            <a:r>
              <a:rPr lang="en-US" sz="4000" dirty="0" smtClean="0">
                <a:solidFill>
                  <a:srgbClr val="0070C0"/>
                </a:solidFill>
              </a:rPr>
              <a:t>Event</a:t>
            </a:r>
            <a:endParaRPr lang="th-TH" sz="4000" dirty="0">
              <a:solidFill>
                <a:srgbClr val="0070C0"/>
              </a:solidFill>
            </a:endParaRPr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842015"/>
              </p:ext>
            </p:extLst>
          </p:nvPr>
        </p:nvGraphicFramePr>
        <p:xfrm>
          <a:off x="611560" y="2877656"/>
          <a:ext cx="7632848" cy="32410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232248"/>
                <a:gridCol w="1872208"/>
                <a:gridCol w="3528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ประเภทของ</a:t>
                      </a:r>
                      <a:r>
                        <a:rPr lang="th-TH" sz="2000" baseline="0" dirty="0" smtClean="0"/>
                        <a:t> </a:t>
                      </a:r>
                      <a:r>
                        <a:rPr lang="en-US" baseline="0" dirty="0" smtClean="0"/>
                        <a:t>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interface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ActionEvent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ActionListener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actionPerformed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ActionEvent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ItemEvent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ItemListener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itemStateChanged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ItemEvent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MouseEvent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MouseListener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mousePressed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MouseEvent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mouseReleased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MouseEvent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mouseEntered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MouseEvent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mouseExited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MouseEvent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mouseClicked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MouseEvent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MouseMotionEvent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MouseMotion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Lintener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mouseDragged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MouseEvent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mouseMoved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MouseEvent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05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655113"/>
              </p:ext>
            </p:extLst>
          </p:nvPr>
        </p:nvGraphicFramePr>
        <p:xfrm>
          <a:off x="251520" y="44624"/>
          <a:ext cx="8568952" cy="677672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16224"/>
                <a:gridCol w="2304256"/>
                <a:gridCol w="424847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ประเภทของ</a:t>
                      </a:r>
                      <a:r>
                        <a:rPr lang="th-TH" baseline="0" dirty="0" smtClean="0"/>
                        <a:t> </a:t>
                      </a:r>
                      <a:r>
                        <a:rPr lang="en-US" baseline="0" dirty="0" smtClean="0"/>
                        <a:t>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interface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method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KeyEvent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KeyLintener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keyPressed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KeyEvent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keyReleased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KeyEvent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keyTyped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KeyEvent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FocusEvent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FocusListener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focusGained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FocusEvent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focusLost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FocusEvent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AdjustmentEvent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AdjustmentListener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adjustmentValueChanged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AdjustmentEvent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ComponentEvent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ComponentListener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componentMoved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ComponentEvent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componentHidden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ComponentEvent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componentResized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ComponentEvent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componentShown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ComponentEvent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WindowEvent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WindowListener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windowClosing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WindowEvent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windowOpened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WindowEvent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windowIconified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WindowEvent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windowDeiconified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WindowEvent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windowClosed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WindowEvent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windowActivated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WindowEvent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windowDeactivated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WindowEvent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ContainerEvent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ContainerListener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componentAdded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ContainerEvent</a:t>
                      </a:r>
                      <a:r>
                        <a:rPr lang="en-US" dirty="0" smtClean="0"/>
                        <a:t>)</a:t>
                      </a:r>
                    </a:p>
                    <a:p>
                      <a:r>
                        <a:rPr lang="en-US" dirty="0" err="1" smtClean="0"/>
                        <a:t>componentRemoved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ContainerEvent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TextEvent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TextListener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textValueChanged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TextEvent</a:t>
                      </a:r>
                      <a:r>
                        <a:rPr lang="en-US" dirty="0" smtClean="0"/>
                        <a:t>)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1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462277"/>
            <a:ext cx="4796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dirty="0" smtClean="0">
                <a:solidFill>
                  <a:srgbClr val="0070C0"/>
                </a:solidFill>
                <a:cs typeface="+mj-cs"/>
              </a:rPr>
              <a:t>ขั้นตอนการจัดการ </a:t>
            </a:r>
            <a:r>
              <a:rPr lang="en-US" sz="3600" dirty="0" smtClean="0">
                <a:solidFill>
                  <a:srgbClr val="0070C0"/>
                </a:solidFill>
              </a:rPr>
              <a:t>event</a:t>
            </a:r>
            <a:endParaRPr lang="th-TH" sz="36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196751"/>
            <a:ext cx="899637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</a:t>
            </a:r>
            <a:r>
              <a:rPr lang="th-TH" dirty="0" smtClean="0"/>
              <a:t> </a:t>
            </a:r>
            <a:r>
              <a:rPr lang="th-TH" dirty="0" smtClean="0">
                <a:cs typeface="+mj-cs"/>
              </a:rPr>
              <a:t>เลือกคอม</a:t>
            </a:r>
            <a:r>
              <a:rPr lang="th-TH" dirty="0" err="1" smtClean="0">
                <a:cs typeface="+mj-cs"/>
              </a:rPr>
              <a:t>โพเนนต์</a:t>
            </a:r>
            <a:r>
              <a:rPr lang="th-TH" dirty="0" smtClean="0">
                <a:cs typeface="+mj-cs"/>
              </a:rPr>
              <a:t> เช่น </a:t>
            </a:r>
            <a:r>
              <a:rPr lang="en-US" dirty="0" smtClean="0"/>
              <a:t>Button</a:t>
            </a:r>
          </a:p>
          <a:p>
            <a:r>
              <a:rPr lang="en-US" dirty="0" smtClean="0"/>
              <a:t>2.</a:t>
            </a:r>
            <a:r>
              <a:rPr lang="th-TH" dirty="0" smtClean="0"/>
              <a:t> </a:t>
            </a:r>
            <a:r>
              <a:rPr lang="th-TH" dirty="0" smtClean="0">
                <a:cs typeface="+mj-cs"/>
              </a:rPr>
              <a:t>เลือก</a:t>
            </a:r>
            <a:r>
              <a:rPr lang="th-TH" dirty="0" smtClean="0"/>
              <a:t> </a:t>
            </a:r>
            <a:r>
              <a:rPr lang="en-US" dirty="0" smtClean="0"/>
              <a:t>event </a:t>
            </a:r>
            <a:r>
              <a:rPr lang="th-TH" dirty="0" smtClean="0">
                <a:cs typeface="+mj-cs"/>
              </a:rPr>
              <a:t>เช่น คลิกปุ่ม</a:t>
            </a:r>
          </a:p>
          <a:p>
            <a:r>
              <a:rPr lang="en-US" dirty="0" smtClean="0"/>
              <a:t>3</a:t>
            </a:r>
            <a:r>
              <a:rPr lang="en-US" dirty="0" smtClean="0">
                <a:cs typeface="+mj-cs"/>
              </a:rPr>
              <a:t>.</a:t>
            </a:r>
            <a:r>
              <a:rPr lang="th-TH" dirty="0" smtClean="0">
                <a:cs typeface="+mj-cs"/>
              </a:rPr>
              <a:t> เลือก </a:t>
            </a:r>
            <a:r>
              <a:rPr lang="en-US" dirty="0" smtClean="0"/>
              <a:t>method </a:t>
            </a:r>
            <a:r>
              <a:rPr lang="th-TH" dirty="0" smtClean="0">
                <a:cs typeface="+mj-cs"/>
              </a:rPr>
              <a:t>ที่เกี่ยวข้อง เช่น </a:t>
            </a:r>
            <a:r>
              <a:rPr lang="en-US" sz="2400" dirty="0" err="1"/>
              <a:t>mouseClicked</a:t>
            </a:r>
            <a:r>
              <a:rPr lang="en-US" sz="2400" dirty="0"/>
              <a:t>(</a:t>
            </a:r>
            <a:r>
              <a:rPr lang="en-US" sz="2400" dirty="0" err="1"/>
              <a:t>MouseEvent</a:t>
            </a:r>
            <a:r>
              <a:rPr lang="en-US" sz="2400" dirty="0" smtClean="0"/>
              <a:t>)</a:t>
            </a:r>
            <a:endParaRPr lang="th-TH" dirty="0" smtClean="0">
              <a:cs typeface="+mj-cs"/>
            </a:endParaRPr>
          </a:p>
          <a:p>
            <a:r>
              <a:rPr lang="en-US" dirty="0" smtClean="0"/>
              <a:t>4.</a:t>
            </a:r>
            <a:r>
              <a:rPr lang="th-TH" dirty="0" smtClean="0"/>
              <a:t> </a:t>
            </a:r>
            <a:r>
              <a:rPr lang="th-TH" dirty="0" smtClean="0">
                <a:cs typeface="+mj-cs"/>
              </a:rPr>
              <a:t>เลือก</a:t>
            </a:r>
            <a:r>
              <a:rPr lang="th-TH" dirty="0" smtClean="0"/>
              <a:t> </a:t>
            </a:r>
            <a:r>
              <a:rPr lang="en-US" dirty="0" smtClean="0"/>
              <a:t>interface </a:t>
            </a:r>
            <a:r>
              <a:rPr lang="th-TH" dirty="0" smtClean="0">
                <a:cs typeface="+mj-cs"/>
              </a:rPr>
              <a:t>ที่เกี่ยวข้องกับ </a:t>
            </a:r>
            <a:r>
              <a:rPr lang="en-US" dirty="0" smtClean="0"/>
              <a:t>method </a:t>
            </a:r>
            <a:r>
              <a:rPr lang="th-TH" dirty="0" smtClean="0">
                <a:cs typeface="+mj-cs"/>
              </a:rPr>
              <a:t>นั้น</a:t>
            </a:r>
            <a:endParaRPr lang="th-TH" dirty="0">
              <a:cs typeface="+mj-cs"/>
            </a:endParaRPr>
          </a:p>
          <a:p>
            <a:r>
              <a:rPr lang="en-US" dirty="0" smtClean="0"/>
              <a:t>5.</a:t>
            </a:r>
            <a:r>
              <a:rPr lang="th-TH" dirty="0" smtClean="0"/>
              <a:t> </a:t>
            </a:r>
            <a:r>
              <a:rPr lang="th-TH" dirty="0" smtClean="0">
                <a:cs typeface="+mj-cs"/>
              </a:rPr>
              <a:t>ทำการ </a:t>
            </a:r>
            <a:r>
              <a:rPr lang="en-US" dirty="0" smtClean="0"/>
              <a:t>implement interface </a:t>
            </a:r>
            <a:r>
              <a:rPr lang="th-TH" dirty="0" smtClean="0">
                <a:cs typeface="+mj-cs"/>
              </a:rPr>
              <a:t>แล้วสร้างออบเจ็กต์ของ</a:t>
            </a:r>
          </a:p>
          <a:p>
            <a:r>
              <a:rPr lang="th-TH" dirty="0" smtClean="0">
                <a:cs typeface="+mj-cs"/>
              </a:rPr>
              <a:t>คลาสที่</a:t>
            </a:r>
            <a:r>
              <a:rPr lang="th-TH" dirty="0" smtClean="0"/>
              <a:t> </a:t>
            </a:r>
            <a:r>
              <a:rPr lang="en-US" dirty="0" smtClean="0"/>
              <a:t>implement </a:t>
            </a:r>
            <a:r>
              <a:rPr lang="th-TH" dirty="0" smtClean="0">
                <a:cs typeface="+mj-cs"/>
              </a:rPr>
              <a:t>นำไปผูกกับคอม</a:t>
            </a:r>
            <a:r>
              <a:rPr lang="th-TH" dirty="0" err="1" smtClean="0">
                <a:cs typeface="+mj-cs"/>
              </a:rPr>
              <a:t>โพเนนต์</a:t>
            </a:r>
            <a:endParaRPr lang="th-TH" dirty="0" smtClean="0">
              <a:cs typeface="+mj-cs"/>
            </a:endParaRPr>
          </a:p>
          <a:p>
            <a:r>
              <a:rPr lang="th-TH" dirty="0" smtClean="0">
                <a:solidFill>
                  <a:srgbClr val="C00000"/>
                </a:solidFill>
                <a:cs typeface="+mj-cs"/>
              </a:rPr>
              <a:t>รูปแบบ</a:t>
            </a:r>
            <a:r>
              <a:rPr lang="th-TH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interface </a:t>
            </a:r>
            <a:r>
              <a:rPr lang="th-TH" dirty="0" smtClean="0">
                <a:solidFill>
                  <a:srgbClr val="C00000"/>
                </a:solidFill>
                <a:cs typeface="+mj-cs"/>
              </a:rPr>
              <a:t>เมื่อเลือก </a:t>
            </a:r>
            <a:r>
              <a:rPr lang="en-US" dirty="0" smtClean="0">
                <a:solidFill>
                  <a:srgbClr val="C00000"/>
                </a:solidFill>
              </a:rPr>
              <a:t>interface </a:t>
            </a:r>
            <a:r>
              <a:rPr lang="th-TH" dirty="0" smtClean="0">
                <a:solidFill>
                  <a:srgbClr val="C00000"/>
                </a:solidFill>
                <a:cs typeface="+mj-cs"/>
              </a:rPr>
              <a:t>เป็น</a:t>
            </a:r>
            <a:r>
              <a:rPr lang="th-TH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MouseListener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rgbClr val="0033CC"/>
                </a:solidFill>
              </a:rPr>
              <a:t>modifier class </a:t>
            </a:r>
            <a:r>
              <a:rPr lang="th-TH" dirty="0" smtClean="0">
                <a:solidFill>
                  <a:srgbClr val="0033CC"/>
                </a:solidFill>
                <a:cs typeface="+mj-cs"/>
              </a:rPr>
              <a:t>ชื่อคลาส </a:t>
            </a:r>
            <a:r>
              <a:rPr lang="en-US" dirty="0" smtClean="0">
                <a:solidFill>
                  <a:srgbClr val="0033CC"/>
                </a:solidFill>
              </a:rPr>
              <a:t>implements </a:t>
            </a:r>
            <a:r>
              <a:rPr lang="en-US" dirty="0" err="1" smtClean="0">
                <a:solidFill>
                  <a:srgbClr val="0033CC"/>
                </a:solidFill>
              </a:rPr>
              <a:t>MouseListener</a:t>
            </a:r>
            <a:r>
              <a:rPr lang="en-US" dirty="0" smtClean="0">
                <a:solidFill>
                  <a:srgbClr val="0033CC"/>
                </a:solidFill>
              </a:rPr>
              <a:t>(..)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   Button b = new Button(“OK”);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   </a:t>
            </a:r>
            <a:r>
              <a:rPr lang="en-US" dirty="0" err="1" smtClean="0">
                <a:solidFill>
                  <a:srgbClr val="0033CC"/>
                </a:solidFill>
              </a:rPr>
              <a:t>b.addMouseListener</a:t>
            </a:r>
            <a:r>
              <a:rPr lang="en-US" dirty="0" smtClean="0">
                <a:solidFill>
                  <a:srgbClr val="0033CC"/>
                </a:solidFill>
              </a:rPr>
              <a:t>(new </a:t>
            </a:r>
            <a:r>
              <a:rPr lang="th-TH" dirty="0" smtClean="0">
                <a:solidFill>
                  <a:srgbClr val="0033CC"/>
                </a:solidFill>
                <a:cs typeface="+mj-cs"/>
              </a:rPr>
              <a:t>ชื่อคลาส</a:t>
            </a:r>
            <a:r>
              <a:rPr lang="en-US" dirty="0" smtClean="0">
                <a:solidFill>
                  <a:srgbClr val="0033CC"/>
                </a:solidFill>
              </a:rPr>
              <a:t>()); </a:t>
            </a:r>
            <a:r>
              <a:rPr lang="en-US" dirty="0" smtClean="0">
                <a:solidFill>
                  <a:srgbClr val="00B050"/>
                </a:solidFill>
              </a:rPr>
              <a:t>// </a:t>
            </a:r>
            <a:r>
              <a:rPr lang="th-TH" dirty="0" smtClean="0">
                <a:solidFill>
                  <a:srgbClr val="00B050"/>
                </a:solidFill>
                <a:cs typeface="+mj-cs"/>
              </a:rPr>
              <a:t>ผูกกับ</a:t>
            </a:r>
            <a:r>
              <a:rPr lang="th-TH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Button</a:t>
            </a:r>
          </a:p>
          <a:p>
            <a:r>
              <a:rPr lang="en-US" dirty="0" smtClean="0"/>
              <a:t>6</a:t>
            </a:r>
            <a:r>
              <a:rPr lang="en-US" dirty="0" smtClean="0">
                <a:cs typeface="+mj-cs"/>
              </a:rPr>
              <a:t>. </a:t>
            </a:r>
            <a:r>
              <a:rPr lang="th-TH" dirty="0" smtClean="0">
                <a:cs typeface="+mj-cs"/>
              </a:rPr>
              <a:t>คลาสที่ทำการ </a:t>
            </a:r>
            <a:r>
              <a:rPr lang="en-US" dirty="0" smtClean="0"/>
              <a:t>implement interface </a:t>
            </a:r>
            <a:r>
              <a:rPr lang="th-TH" dirty="0" smtClean="0">
                <a:cs typeface="+mj-cs"/>
              </a:rPr>
              <a:t>ต้อง</a:t>
            </a:r>
            <a:r>
              <a:rPr lang="th-TH" dirty="0" smtClean="0"/>
              <a:t> </a:t>
            </a:r>
            <a:r>
              <a:rPr lang="en-US" dirty="0" smtClean="0"/>
              <a:t>import</a:t>
            </a:r>
          </a:p>
          <a:p>
            <a:r>
              <a:rPr lang="en-US" dirty="0"/>
              <a:t> </a:t>
            </a:r>
            <a:r>
              <a:rPr lang="en-US" dirty="0" smtClean="0"/>
              <a:t>   java.awt.event.*  </a:t>
            </a:r>
            <a:r>
              <a:rPr lang="th-TH" dirty="0" smtClean="0">
                <a:cs typeface="+mj-cs"/>
              </a:rPr>
              <a:t>เข้าไว้ในโปรแกรมด้วย</a:t>
            </a:r>
          </a:p>
        </p:txBody>
      </p:sp>
    </p:spTree>
    <p:extLst>
      <p:ext uri="{BB962C8B-B14F-4D97-AF65-F5344CB8AC3E}">
        <p14:creationId xmlns:p14="http://schemas.microsoft.com/office/powerpoint/2010/main" val="375994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สาระสำคัญ">
  <a:themeElements>
    <a:clrScheme name="สาระสำคัญ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สาระสำคัญ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สาระสำคัญ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106</TotalTime>
  <Words>220</Words>
  <Application>Microsoft Office PowerPoint</Application>
  <PresentationFormat>นำเสนอทางหน้าจอ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สาระสำคัญ</vt:lpstr>
      <vt:lpstr>บทที่ 7 การสร้างส่วนติดต่อกับผู้ใช้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8 การสร้างส่วนติดต่อกับผู้ใช้</dc:title>
  <dc:creator>Bert Bert</dc:creator>
  <cp:lastModifiedBy>lenovo</cp:lastModifiedBy>
  <cp:revision>29</cp:revision>
  <dcterms:created xsi:type="dcterms:W3CDTF">2018-07-07T17:54:41Z</dcterms:created>
  <dcterms:modified xsi:type="dcterms:W3CDTF">2022-01-21T19:24:14Z</dcterms:modified>
</cp:coreProperties>
</file>