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9" r:id="rId4"/>
    <p:sldId id="261" r:id="rId5"/>
    <p:sldId id="263" r:id="rId6"/>
    <p:sldId id="272" r:id="rId7"/>
    <p:sldId id="270" r:id="rId8"/>
    <p:sldId id="271" r:id="rId9"/>
    <p:sldId id="266" r:id="rId10"/>
    <p:sldId id="267" r:id="rId11"/>
    <p:sldId id="268" r:id="rId12"/>
    <p:sldId id="273" r:id="rId13"/>
    <p:sldId id="274" r:id="rId14"/>
    <p:sldId id="276" r:id="rId15"/>
    <p:sldId id="277" r:id="rId16"/>
    <p:sldId id="275" r:id="rId17"/>
    <p:sldId id="279" r:id="rId18"/>
    <p:sldId id="260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78" r:id="rId29"/>
    <p:sldId id="289" r:id="rId30"/>
    <p:sldId id="290" r:id="rId31"/>
    <p:sldId id="291" r:id="rId32"/>
    <p:sldId id="292" r:id="rId3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44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2" name="ตัวยึด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ยึด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ยึด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ยึด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3" name="ตัวยึด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ยึด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1" name="ตัวยึด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596C71-C625-414F-AE31-F80FBB1E31A4}" type="datetimeFigureOut">
              <a:rPr lang="th-TH" smtClean="0"/>
              <a:pPr/>
              <a:t>17/01/67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64A409-ECB1-4825-8911-B58995EA277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195736" y="1916832"/>
            <a:ext cx="6172200" cy="1800200"/>
          </a:xfrm>
        </p:spPr>
        <p:txBody>
          <a:bodyPr>
            <a:noAutofit/>
          </a:bodyPr>
          <a:lstStyle/>
          <a:p>
            <a:pPr algn="ctr"/>
            <a:r>
              <a:rPr lang="th-TH" sz="6000" dirty="0" smtClean="0">
                <a:solidFill>
                  <a:schemeClr val="tx1"/>
                </a:solidFill>
              </a:rPr>
              <a:t>บทที่ 6</a:t>
            </a:r>
            <a:r>
              <a:rPr lang="th-TH" sz="3600" dirty="0" smtClean="0"/>
              <a:t/>
            </a:r>
            <a:br>
              <a:rPr lang="th-TH" sz="3600" dirty="0" smtClean="0"/>
            </a:br>
            <a:r>
              <a:rPr lang="th-TH" sz="4400" dirty="0" smtClean="0">
                <a:solidFill>
                  <a:srgbClr val="0070C0"/>
                </a:solidFill>
              </a:rPr>
              <a:t>คลาสและการเขียนโปรแกรมเชิงวัตถุ</a:t>
            </a:r>
            <a:endParaRPr lang="th-TH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859216" cy="54932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th-TH" sz="2000" b="1" dirty="0">
              <a:solidFill>
                <a:srgbClr val="00964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รูปแบบ</a:t>
            </a:r>
          </a:p>
          <a:p>
            <a:pPr>
              <a:buNone/>
            </a:pPr>
            <a:r>
              <a:rPr lang="th-TH" sz="2000" b="1" dirty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th-TH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ClassName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ObjectName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;</a:t>
            </a: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โดยที่</a:t>
            </a:r>
          </a:p>
          <a:p>
            <a:pPr>
              <a:buNone/>
            </a:pPr>
            <a:r>
              <a:rPr lang="th-TH" sz="2000" b="1" dirty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th-TH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ClassName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th-TH" sz="36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คือ ชื่อคลาส</a:t>
            </a:r>
          </a:p>
          <a:p>
            <a:pPr>
              <a:buNone/>
            </a:pPr>
            <a:r>
              <a:rPr lang="th-TH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th-TH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ObjectName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th-TH" sz="35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คือ ชื่อออบเจ็กต์ หรือตัวแปรคลาส</a:t>
            </a:r>
          </a:p>
          <a:p>
            <a:pPr>
              <a:buNone/>
            </a:pPr>
            <a:r>
              <a:rPr lang="th-TH" sz="35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การประกาศตัวแปรคลาส คอมไพเลอร์จะรู้ว่ามีตัวแปรนี้ แต่จะยัง</a:t>
            </a:r>
          </a:p>
          <a:p>
            <a:pPr>
              <a:buNone/>
            </a:pPr>
            <a:r>
              <a:rPr lang="th-TH" sz="35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ไม่มีเนื้อที่หน่วยความจำใช้เก็บข้อมูล ต้องสร้างออบเจ็กต์ก่อน</a:t>
            </a:r>
          </a:p>
          <a:p>
            <a:pPr>
              <a:buNone/>
            </a:pPr>
            <a:r>
              <a:rPr lang="th-TH" sz="35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ด้วยคำว่า </a:t>
            </a:r>
            <a:r>
              <a:rPr lang="en-US" sz="35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new</a:t>
            </a:r>
          </a:p>
          <a:p>
            <a:pPr>
              <a:buNone/>
            </a:pPr>
            <a:r>
              <a:rPr lang="th-TH" sz="22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ตัวอย่าง</a:t>
            </a:r>
            <a:r>
              <a:rPr lang="th-TH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>
              <a:buNone/>
            </a:pPr>
            <a:r>
              <a:rPr lang="th-TH" sz="2000" b="1" dirty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th-TH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26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Employee  </a:t>
            </a:r>
            <a:r>
              <a:rPr lang="en-US" sz="2600" b="1" dirty="0" err="1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emp</a:t>
            </a:r>
            <a:r>
              <a:rPr lang="en-US" sz="26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;</a:t>
            </a:r>
          </a:p>
          <a:p>
            <a:pPr>
              <a:buNone/>
            </a:pPr>
            <a:r>
              <a:rPr lang="en-US" sz="2600" b="1" dirty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sz="26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     </a:t>
            </a:r>
            <a:r>
              <a:rPr lang="en-US" sz="2600" b="1" dirty="0" err="1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emp</a:t>
            </a:r>
            <a:r>
              <a:rPr lang="en-US" sz="26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= new Employee();</a:t>
            </a:r>
          </a:p>
          <a:p>
            <a:pPr>
              <a:buNone/>
            </a:pPr>
            <a:r>
              <a:rPr lang="th-TH" sz="2200" b="1" dirty="0" smtClean="0">
                <a:solidFill>
                  <a:srgbClr val="C0000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หรือ</a:t>
            </a:r>
          </a:p>
          <a:p>
            <a:pPr>
              <a:buNone/>
            </a:pPr>
            <a:r>
              <a:rPr lang="th-TH" sz="2600" b="1" dirty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r>
              <a:rPr lang="th-TH" sz="26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r>
              <a:rPr lang="en-US" sz="26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Employee </a:t>
            </a:r>
            <a:r>
              <a:rPr lang="en-US" sz="2600" b="1" dirty="0" err="1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emp</a:t>
            </a:r>
            <a:r>
              <a:rPr lang="en-US" sz="26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= new Employee();</a:t>
            </a:r>
            <a:endParaRPr lang="th-TH" sz="2600" b="1" dirty="0">
              <a:solidFill>
                <a:srgbClr val="009644"/>
              </a:solidFill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332656"/>
            <a:ext cx="770485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>
                <a:solidFill>
                  <a:srgbClr val="33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การสร้าง</a:t>
            </a:r>
            <a:r>
              <a:rPr lang="th-TH" b="1" dirty="0" smtClean="0">
                <a:solidFill>
                  <a:srgbClr val="3333CC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ออบเจ็กต์</a:t>
            </a:r>
            <a:endParaRPr lang="th-TH" b="1" dirty="0">
              <a:solidFill>
                <a:srgbClr val="3333CC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Autofit/>
          </a:bodyPr>
          <a:lstStyle/>
          <a:p>
            <a:pPr algn="ctr"/>
            <a:r>
              <a:rPr lang="th-TH" sz="36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เขียนโปรแกรมเรียกใช้ </a:t>
            </a:r>
            <a:r>
              <a:rPr lang="en-US" sz="36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Class employee</a:t>
            </a:r>
            <a:endParaRPr lang="th-TH" sz="2800" b="1" dirty="0">
              <a:solidFill>
                <a:srgbClr val="3333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public class Test {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 public static void main(String[]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args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Employee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emp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new Employee();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emp.SetCode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(1);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emp.SetName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(“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Somporn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”);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System.out.println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emp.ShowEmp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());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>
              <a:buNone/>
            </a:pPr>
            <a:r>
              <a:rPr lang="en-US" b="1" dirty="0">
                <a:latin typeface="Tahoma" pitchFamily="34" charset="0"/>
                <a:ea typeface="Tahoma" pitchFamily="34" charset="0"/>
                <a:cs typeface="Tahoma" pitchFamily="34" charset="0"/>
              </a:rPr>
              <a:t>}</a:t>
            </a:r>
            <a:endParaRPr lang="th-TH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60648"/>
            <a:ext cx="7738255" cy="7078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คอน</a:t>
            </a:r>
            <a:r>
              <a:rPr lang="th-TH" sz="4000" b="1" dirty="0" err="1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สตรัคเตอร์</a:t>
            </a:r>
            <a:r>
              <a:rPr lang="th-TH" sz="40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 (</a:t>
            </a:r>
            <a:r>
              <a:rPr lang="en-US" sz="40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Constructors)</a:t>
            </a:r>
            <a:endParaRPr lang="th-TH" sz="4000" b="1" dirty="0">
              <a:solidFill>
                <a:srgbClr val="3333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8975" y="1118349"/>
            <a:ext cx="75608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              คอน</a:t>
            </a:r>
            <a:r>
              <a:rPr lang="th-TH" b="1" dirty="0" err="1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สตรัคเตอร์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คือเมธอดที่มีชื่อเดียวกับชื่อคลาส</a:t>
            </a:r>
          </a:p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ใช้สำหรับให้ทำงานทันทีหลังจากสร้างออบเจ็กต์ เช่น ใช้กำหนดค่าเริ่มต้นของออบเจ็กต์  คอน</a:t>
            </a:r>
            <a:r>
              <a:rPr lang="th-TH" b="1" dirty="0" err="1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สตรัคเตอร์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เมธอดจะไม่มีส่วน </a:t>
            </a:r>
            <a:r>
              <a:rPr lang="en-US" b="1" dirty="0" err="1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returnType</a:t>
            </a:r>
            <a:endParaRPr lang="en-US" b="1" dirty="0" smtClean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th-TH" b="1" dirty="0" smtClean="0">
                <a:solidFill>
                  <a:srgbClr val="C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รูปแบบ</a:t>
            </a:r>
          </a:p>
          <a:p>
            <a:pPr>
              <a:buNone/>
            </a:pPr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sz="24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sz="24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MethodName</a:t>
            </a:r>
            <a:r>
              <a:rPr lang="en-US" sz="24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([parameters</a:t>
            </a:r>
            <a:r>
              <a:rPr lang="en-US" sz="24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])</a:t>
            </a:r>
            <a:endParaRPr lang="th-TH" sz="2400" b="1" dirty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{</a:t>
            </a:r>
            <a:endParaRPr lang="en-US" sz="2400" b="1" dirty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             …….</a:t>
            </a:r>
            <a:r>
              <a:rPr lang="en-US" sz="24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endParaRPr lang="en-US" sz="24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}</a:t>
            </a:r>
          </a:p>
          <a:p>
            <a:pPr>
              <a:buNone/>
            </a:pPr>
            <a:r>
              <a:rPr lang="th-TH" b="1" dirty="0" smtClean="0">
                <a:latin typeface="Browallia New" panose="020B0604020202020204" pitchFamily="34" charset="-34"/>
                <a:ea typeface="Adobe Gothic Std B" pitchFamily="34" charset="-128"/>
                <a:cs typeface="Browallia New" panose="020B0604020202020204" pitchFamily="34" charset="-34"/>
              </a:rPr>
              <a:t>      </a:t>
            </a:r>
            <a:r>
              <a:rPr lang="th-TH" b="1" dirty="0" smtClean="0">
                <a:solidFill>
                  <a:srgbClr val="3333CC"/>
                </a:solidFill>
                <a:latin typeface="Browallia New" panose="020B0604020202020204" pitchFamily="34" charset="-34"/>
                <a:ea typeface="Adobe Gothic Std B" pitchFamily="34" charset="-128"/>
                <a:cs typeface="Browallia New" panose="020B0604020202020204" pitchFamily="34" charset="-34"/>
              </a:rPr>
              <a:t>ตัวอย่างจากคลาส </a:t>
            </a:r>
            <a:r>
              <a:rPr lang="en-US" b="1" dirty="0" smtClean="0">
                <a:solidFill>
                  <a:srgbClr val="3333CC"/>
                </a:solidFill>
                <a:latin typeface="Browallia New" panose="020B0604020202020204" pitchFamily="34" charset="-34"/>
                <a:ea typeface="Adobe Gothic Std B" pitchFamily="34" charset="-128"/>
                <a:cs typeface="Browallia New" panose="020B0604020202020204" pitchFamily="34" charset="-34"/>
              </a:rPr>
              <a:t>Employee </a:t>
            </a:r>
            <a:r>
              <a:rPr lang="th-TH" b="1" dirty="0" smtClean="0">
                <a:solidFill>
                  <a:srgbClr val="3333CC"/>
                </a:solidFill>
                <a:latin typeface="Browallia New" panose="020B0604020202020204" pitchFamily="34" charset="-34"/>
                <a:ea typeface="Adobe Gothic Std B" pitchFamily="34" charset="-128"/>
                <a:cs typeface="Browallia New" panose="020B0604020202020204" pitchFamily="34" charset="-34"/>
              </a:rPr>
              <a:t>จะเขียนคอน</a:t>
            </a:r>
            <a:r>
              <a:rPr lang="th-TH" b="1" dirty="0" err="1" smtClean="0">
                <a:solidFill>
                  <a:srgbClr val="3333CC"/>
                </a:solidFill>
                <a:latin typeface="Browallia New" panose="020B0604020202020204" pitchFamily="34" charset="-34"/>
                <a:ea typeface="Adobe Gothic Std B" pitchFamily="34" charset="-128"/>
                <a:cs typeface="Browallia New" panose="020B0604020202020204" pitchFamily="34" charset="-34"/>
              </a:rPr>
              <a:t>สตรัคเตอร์</a:t>
            </a:r>
            <a:r>
              <a:rPr lang="th-TH" b="1" dirty="0" smtClean="0">
                <a:solidFill>
                  <a:srgbClr val="3333CC"/>
                </a:solidFill>
                <a:latin typeface="Browallia New" panose="020B0604020202020204" pitchFamily="34" charset="-34"/>
                <a:ea typeface="Adobe Gothic Std B" pitchFamily="34" charset="-128"/>
                <a:cs typeface="Browallia New" panose="020B0604020202020204" pitchFamily="34" charset="-34"/>
              </a:rPr>
              <a:t>ได้เป็น</a:t>
            </a:r>
          </a:p>
          <a:p>
            <a:pPr>
              <a:buNone/>
            </a:pPr>
            <a:r>
              <a:rPr lang="th-TH" sz="24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r>
              <a:rPr lang="en-US" sz="24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public Employee()</a:t>
            </a:r>
          </a:p>
          <a:p>
            <a:pPr>
              <a:buNone/>
            </a:pPr>
            <a:r>
              <a:rPr lang="en-US" sz="24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r>
              <a:rPr lang="en-US" sz="24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{</a:t>
            </a:r>
          </a:p>
          <a:p>
            <a:pPr>
              <a:buNone/>
            </a:pPr>
            <a:r>
              <a:rPr lang="en-US" sz="24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sz="24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      		……</a:t>
            </a:r>
          </a:p>
          <a:p>
            <a:pPr>
              <a:buNone/>
            </a:pPr>
            <a:r>
              <a:rPr lang="en-US" sz="24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r>
              <a:rPr lang="en-US" sz="24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}</a:t>
            </a:r>
            <a:endParaRPr lang="th-TH" sz="2400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6605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 txBox="1">
            <a:spLocks/>
          </p:cNvSpPr>
          <p:nvPr/>
        </p:nvSpPr>
        <p:spPr>
          <a:xfrm>
            <a:off x="251520" y="116632"/>
            <a:ext cx="830855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รูปแบบการนิยามคลาสเมื่อเพิ่ม</a:t>
            </a:r>
            <a:r>
              <a:rPr lang="en-US" sz="40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 Constructor</a:t>
            </a:r>
            <a:endParaRPr lang="th-TH" sz="4000" b="1" dirty="0">
              <a:solidFill>
                <a:srgbClr val="3333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ตัวยึดเนื้อหา 2"/>
          <p:cNvSpPr txBox="1">
            <a:spLocks/>
          </p:cNvSpPr>
          <p:nvPr/>
        </p:nvSpPr>
        <p:spPr>
          <a:xfrm>
            <a:off x="251520" y="1124744"/>
            <a:ext cx="8352928" cy="52565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8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class  </a:t>
            </a:r>
            <a:r>
              <a:rPr lang="en-US" sz="28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ClassName</a:t>
            </a:r>
            <a:endParaRPr lang="th-TH" sz="28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 [</a:t>
            </a: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Modifier]  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datyType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AttributeName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;</a:t>
            </a:r>
          </a:p>
          <a:p>
            <a:pPr>
              <a:buNone/>
            </a:pP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</a:t>
            </a:r>
            <a:r>
              <a:rPr lang="en-US" b="1" dirty="0">
                <a:solidFill>
                  <a:srgbClr val="00206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b="1" dirty="0" err="1" smtClean="0">
                <a:solidFill>
                  <a:srgbClr val="00206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ConstructorName</a:t>
            </a:r>
            <a:r>
              <a:rPr lang="en-US" b="1" dirty="0" smtClean="0">
                <a:solidFill>
                  <a:srgbClr val="00206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([parameters])</a:t>
            </a:r>
          </a:p>
          <a:p>
            <a:pPr>
              <a:buNone/>
            </a:pPr>
            <a:r>
              <a:rPr lang="en-US" b="1" dirty="0">
                <a:solidFill>
                  <a:srgbClr val="00206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{</a:t>
            </a:r>
          </a:p>
          <a:p>
            <a:pPr>
              <a:buNone/>
            </a:pPr>
            <a:r>
              <a:rPr lang="en-US" b="1" dirty="0">
                <a:solidFill>
                  <a:srgbClr val="00206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r>
              <a:rPr lang="en-US" b="1" dirty="0" smtClean="0">
                <a:solidFill>
                  <a:srgbClr val="00206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	………</a:t>
            </a:r>
          </a:p>
          <a:p>
            <a:pPr>
              <a:buNone/>
            </a:pPr>
            <a:r>
              <a:rPr lang="en-US" b="1" dirty="0">
                <a:solidFill>
                  <a:srgbClr val="00206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}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</a:t>
            </a:r>
            <a:r>
              <a:rPr lang="en-US" sz="23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sz="23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returnType</a:t>
            </a:r>
            <a:r>
              <a:rPr lang="en-US" sz="23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sz="23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MethodName</a:t>
            </a:r>
            <a:r>
              <a:rPr lang="en-US" sz="23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([parameters])</a:t>
            </a:r>
            <a:endParaRPr lang="th-TH" sz="23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{</a:t>
            </a: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		……</a:t>
            </a: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}</a:t>
            </a: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7805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985503"/>
              </p:ext>
            </p:extLst>
          </p:nvPr>
        </p:nvGraphicFramePr>
        <p:xfrm>
          <a:off x="2798803" y="1340768"/>
          <a:ext cx="3402378" cy="3364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2378"/>
              </a:tblGrid>
              <a:tr h="39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Rectangle</a:t>
                      </a:r>
                      <a:endParaRPr lang="en-US" sz="2400" dirty="0">
                        <a:effectLst/>
                        <a:latin typeface="Adobe Gothic Std B" pitchFamily="34" charset="-128"/>
                        <a:ea typeface="Adobe Gothic Std B" pitchFamily="34" charset="-128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821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-width : double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-length : double</a:t>
                      </a:r>
                      <a:endParaRPr lang="en-US" sz="2400">
                        <a:effectLst/>
                        <a:latin typeface="Adobe Gothic Std B" pitchFamily="34" charset="-128"/>
                        <a:ea typeface="Adobe Gothic Std B" pitchFamily="34" charset="-128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2094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+</a:t>
                      </a:r>
                      <a:r>
                        <a:rPr lang="en-US" sz="2400" dirty="0" err="1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setWidth</a:t>
                      </a:r>
                      <a:r>
                        <a:rPr lang="en-US" sz="2400" dirty="0" smtClean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()</a:t>
                      </a:r>
                      <a:r>
                        <a:rPr lang="en-US" sz="2400" baseline="0" dirty="0" smtClean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 : void</a:t>
                      </a:r>
                      <a:endParaRPr lang="en-US" sz="2400" dirty="0">
                        <a:effectLst/>
                        <a:latin typeface="Adobe Gothic Std B" pitchFamily="34" charset="-128"/>
                        <a:ea typeface="Adobe Gothic Std B" pitchFamily="34" charset="-128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+</a:t>
                      </a:r>
                      <a:r>
                        <a:rPr lang="en-US" sz="2400" dirty="0" err="1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setLength</a:t>
                      </a:r>
                      <a:r>
                        <a:rPr lang="en-US" sz="2400" dirty="0" smtClean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(): void</a:t>
                      </a:r>
                      <a:endParaRPr lang="en-US" sz="2400" dirty="0">
                        <a:effectLst/>
                        <a:latin typeface="Adobe Gothic Std B" pitchFamily="34" charset="-128"/>
                        <a:ea typeface="Adobe Gothic Std B" pitchFamily="34" charset="-128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+</a:t>
                      </a:r>
                      <a:r>
                        <a:rPr lang="en-US" sz="2400" dirty="0" err="1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getWidth</a:t>
                      </a:r>
                      <a:r>
                        <a:rPr lang="en-US" sz="2400" dirty="0" smtClean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() : double</a:t>
                      </a:r>
                      <a:endParaRPr lang="en-US" sz="2400" dirty="0">
                        <a:effectLst/>
                        <a:latin typeface="Adobe Gothic Std B" pitchFamily="34" charset="-128"/>
                        <a:ea typeface="Adobe Gothic Std B" pitchFamily="34" charset="-128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+</a:t>
                      </a:r>
                      <a:r>
                        <a:rPr lang="en-US" sz="2400" dirty="0" err="1" smtClean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getLength</a:t>
                      </a:r>
                      <a:r>
                        <a:rPr lang="en-US" sz="2400" dirty="0" smtClean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() : double</a:t>
                      </a:r>
                      <a:endParaRPr lang="en-US" sz="2400" dirty="0">
                        <a:effectLst/>
                        <a:latin typeface="Adobe Gothic Std B" pitchFamily="34" charset="-128"/>
                        <a:ea typeface="Adobe Gothic Std B" pitchFamily="34" charset="-128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+</a:t>
                      </a:r>
                      <a:r>
                        <a:rPr lang="en-US" sz="2400" dirty="0" err="1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ShowArea</a:t>
                      </a:r>
                      <a:r>
                        <a:rPr lang="en-US" sz="2400" dirty="0" smtClean="0">
                          <a:effectLst/>
                          <a:latin typeface="Adobe Gothic Std B" pitchFamily="34" charset="-128"/>
                          <a:ea typeface="Adobe Gothic Std B" pitchFamily="34" charset="-128"/>
                        </a:rPr>
                        <a:t>() : double</a:t>
                      </a:r>
                      <a:endParaRPr lang="en-US" sz="2400" dirty="0">
                        <a:effectLst/>
                        <a:latin typeface="Adobe Gothic Std B" pitchFamily="34" charset="-128"/>
                        <a:ea typeface="Adobe Gothic Std B" pitchFamily="34" charset="-128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699792" y="332656"/>
            <a:ext cx="36004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h-TH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</a:rPr>
              <a:t>Class Diagram</a:t>
            </a:r>
            <a:endParaRPr kumimoji="0" lang="en-US" altLang="th-TH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37095" y="5005619"/>
            <a:ext cx="35974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p</a:t>
            </a:r>
            <a:r>
              <a:rPr lang="en-US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rivate </a:t>
            </a:r>
            <a:r>
              <a:rPr lang="th-TH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   ใช้เครื่องหมาย -</a:t>
            </a:r>
          </a:p>
          <a:p>
            <a:r>
              <a:rPr lang="en-US" sz="32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p</a:t>
            </a:r>
            <a:r>
              <a:rPr lang="en-US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ublic   </a:t>
            </a:r>
            <a:r>
              <a:rPr lang="th-TH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   ใช้เครื่องหมาย  </a:t>
            </a:r>
            <a:r>
              <a:rPr lang="en-US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+</a:t>
            </a:r>
          </a:p>
          <a:p>
            <a:r>
              <a:rPr lang="en-US" sz="32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p</a:t>
            </a:r>
            <a:r>
              <a:rPr lang="en-US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rotected </a:t>
            </a:r>
            <a:r>
              <a:rPr lang="th-TH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ใช้เครื่องหมาย </a:t>
            </a:r>
            <a:r>
              <a:rPr lang="en-US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#</a:t>
            </a:r>
            <a:endParaRPr lang="th-TH" sz="3200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2934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60648"/>
            <a:ext cx="7488832" cy="63401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public class Rectangle {</a:t>
            </a: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private double width;</a:t>
            </a: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private double length;</a:t>
            </a: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 public Rectangle()     </a:t>
            </a:r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		 </a:t>
            </a:r>
            <a:r>
              <a:rPr lang="en-US" sz="1800" b="1" dirty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</a:rPr>
              <a:t>// constructor</a:t>
            </a: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 </a:t>
            </a:r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{</a:t>
            </a:r>
            <a:endParaRPr lang="en-US" sz="1800" b="1" dirty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  }</a:t>
            </a:r>
            <a:endParaRPr lang="en-US" sz="1800" b="1" dirty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</a:t>
            </a:r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public void </a:t>
            </a:r>
            <a:r>
              <a:rPr lang="en-US" sz="1800" b="1" dirty="0" err="1">
                <a:latin typeface="Adobe Gothic Std B" pitchFamily="34" charset="-128"/>
                <a:ea typeface="Adobe Gothic Std B" pitchFamily="34" charset="-128"/>
              </a:rPr>
              <a:t>setWidth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(double w</a:t>
            </a:r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)	   </a:t>
            </a:r>
            <a:r>
              <a:rPr lang="en-US" sz="18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</a:rPr>
              <a:t>//method set </a:t>
            </a:r>
            <a:r>
              <a:rPr lang="th-TH" sz="2000" b="1" dirty="0" smtClean="0">
                <a:solidFill>
                  <a:srgbClr val="009644"/>
                </a:solidFill>
                <a:latin typeface="Angsana New" panose="02020603050405020304" pitchFamily="18" charset="-34"/>
                <a:ea typeface="Adobe Gothic Std B" pitchFamily="34" charset="-128"/>
                <a:cs typeface="Angsana New" panose="02020603050405020304" pitchFamily="18" charset="-34"/>
              </a:rPr>
              <a:t>ค่า</a:t>
            </a:r>
            <a:r>
              <a:rPr lang="th-TH" sz="18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sz="18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</a:rPr>
              <a:t>attribute  width</a:t>
            </a:r>
            <a:endParaRPr lang="en-US" sz="1800" b="1" dirty="0">
              <a:solidFill>
                <a:srgbClr val="009644"/>
              </a:solidFill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  {</a:t>
            </a:r>
          </a:p>
          <a:p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  }</a:t>
            </a:r>
          </a:p>
          <a:p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 public 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double </a:t>
            </a:r>
            <a:r>
              <a:rPr lang="en-US" sz="1800" b="1" dirty="0" err="1">
                <a:latin typeface="Adobe Gothic Std B" pitchFamily="34" charset="-128"/>
                <a:ea typeface="Adobe Gothic Std B" pitchFamily="34" charset="-128"/>
              </a:rPr>
              <a:t>getWidth</a:t>
            </a:r>
            <a:r>
              <a:rPr lang="en-US" sz="1800" b="1" dirty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() </a:t>
            </a:r>
            <a:r>
              <a:rPr lang="en-US" sz="1800" b="1" dirty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</a:rPr>
              <a:t>               //method </a:t>
            </a:r>
            <a:r>
              <a:rPr lang="th-TH" sz="2000" b="1" dirty="0">
                <a:solidFill>
                  <a:srgbClr val="009644"/>
                </a:solidFill>
                <a:latin typeface="Angsana New" panose="02020603050405020304" pitchFamily="18" charset="-34"/>
                <a:ea typeface="Adobe Gothic Std B" pitchFamily="34" charset="-128"/>
                <a:cs typeface="Angsana New" panose="02020603050405020304" pitchFamily="18" charset="-34"/>
              </a:rPr>
              <a:t>คืนค่า</a:t>
            </a:r>
            <a:r>
              <a:rPr lang="th-TH" sz="1800" b="1" dirty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sz="1800" b="1" dirty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</a:rPr>
              <a:t>attribute  width</a:t>
            </a: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  {</a:t>
            </a: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  }</a:t>
            </a:r>
          </a:p>
          <a:p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  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public void </a:t>
            </a:r>
            <a:r>
              <a:rPr lang="en-US" sz="1800" b="1" dirty="0" err="1">
                <a:latin typeface="Adobe Gothic Std B" pitchFamily="34" charset="-128"/>
                <a:ea typeface="Adobe Gothic Std B" pitchFamily="34" charset="-128"/>
              </a:rPr>
              <a:t>setLength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(double </a:t>
            </a:r>
            <a:r>
              <a:rPr lang="en-US" sz="1800" b="1" dirty="0" err="1">
                <a:latin typeface="Adobe Gothic Std B" pitchFamily="34" charset="-128"/>
                <a:ea typeface="Adobe Gothic Std B" pitchFamily="34" charset="-128"/>
              </a:rPr>
              <a:t>len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)</a:t>
            </a: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  {</a:t>
            </a:r>
          </a:p>
          <a:p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  }</a:t>
            </a:r>
            <a:endParaRPr lang="en-US" sz="1800" b="1" dirty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 public 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double </a:t>
            </a:r>
            <a:r>
              <a:rPr lang="en-US" sz="1800" b="1" dirty="0" err="1">
                <a:latin typeface="Adobe Gothic Std B" pitchFamily="34" charset="-128"/>
                <a:ea typeface="Adobe Gothic Std B" pitchFamily="34" charset="-128"/>
              </a:rPr>
              <a:t>getLength</a:t>
            </a:r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()</a:t>
            </a: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  {</a:t>
            </a:r>
          </a:p>
          <a:p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  }</a:t>
            </a:r>
            <a:endParaRPr lang="en-US" sz="1800" b="1" dirty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  public double </a:t>
            </a:r>
            <a:r>
              <a:rPr lang="en-US" sz="1800" b="1" dirty="0" err="1">
                <a:latin typeface="Adobe Gothic Std B" pitchFamily="34" charset="-128"/>
                <a:ea typeface="Adobe Gothic Std B" pitchFamily="34" charset="-128"/>
              </a:rPr>
              <a:t>ShowArea</a:t>
            </a:r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()	</a:t>
            </a:r>
            <a:r>
              <a:rPr lang="en-US" sz="1800" b="1" dirty="0" smtClean="0">
                <a:solidFill>
                  <a:srgbClr val="009644"/>
                </a:solidFill>
                <a:latin typeface="Adobe Gothic Std B" pitchFamily="34" charset="-128"/>
                <a:ea typeface="Adobe Gothic Std B" pitchFamily="34" charset="-128"/>
              </a:rPr>
              <a:t>// method </a:t>
            </a:r>
            <a:r>
              <a:rPr lang="th-TH" sz="2400" b="1" dirty="0" smtClean="0">
                <a:solidFill>
                  <a:srgbClr val="009644"/>
                </a:solidFill>
                <a:latin typeface="Angsana New" panose="02020603050405020304" pitchFamily="18" charset="-34"/>
                <a:ea typeface="Adobe Gothic Std B" pitchFamily="34" charset="-128"/>
                <a:cs typeface="Angsana New" panose="02020603050405020304" pitchFamily="18" charset="-34"/>
              </a:rPr>
              <a:t>แสดงค่าพื้นที่</a:t>
            </a:r>
            <a:endParaRPr lang="en-US" sz="1800" b="1" dirty="0">
              <a:solidFill>
                <a:srgbClr val="009644"/>
              </a:solidFill>
              <a:latin typeface="Angsana New" panose="02020603050405020304" pitchFamily="18" charset="-34"/>
              <a:ea typeface="Adobe Gothic Std B" pitchFamily="34" charset="-128"/>
              <a:cs typeface="Angsana New" panose="02020603050405020304" pitchFamily="18" charset="-34"/>
            </a:endParaRPr>
          </a:p>
          <a:p>
            <a:r>
              <a:rPr lang="en-US" sz="1800" b="1" dirty="0">
                <a:latin typeface="Adobe Gothic Std B" pitchFamily="34" charset="-128"/>
                <a:ea typeface="Adobe Gothic Std B" pitchFamily="34" charset="-128"/>
              </a:rPr>
              <a:t>    </a:t>
            </a:r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{ </a:t>
            </a:r>
            <a:endParaRPr lang="en-US" sz="1800" b="1" dirty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    }</a:t>
            </a:r>
            <a:endParaRPr lang="en-US" sz="1800" b="1" dirty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n-US" sz="1800" b="1" dirty="0" smtClean="0">
                <a:latin typeface="Adobe Gothic Std B" pitchFamily="34" charset="-128"/>
                <a:ea typeface="Adobe Gothic Std B" pitchFamily="34" charset="-128"/>
              </a:rPr>
              <a:t>}</a:t>
            </a:r>
            <a:endParaRPr lang="th-TH" sz="1800" b="1" dirty="0"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924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88640"/>
            <a:ext cx="734481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3333CC"/>
                </a:solidFill>
              </a:rPr>
              <a:t>s</a:t>
            </a:r>
            <a:r>
              <a:rPr lang="en-US" sz="3600" b="1" dirty="0" smtClean="0">
                <a:solidFill>
                  <a:srgbClr val="3333CC"/>
                </a:solidFill>
              </a:rPr>
              <a:t>tatic method</a:t>
            </a:r>
            <a:endParaRPr lang="th-TH" sz="3600" b="1" dirty="0">
              <a:solidFill>
                <a:srgbClr val="3333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5" y="808224"/>
            <a:ext cx="70646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   เมธอดที่มีคำว่า 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static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นำหน้าจะเป็นเมธอดที่เรียกใช้ได้เลยโดยไม่ต้องใช้คำว่า 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new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สร้างออบเจ็กต์</a:t>
            </a:r>
            <a:endParaRPr lang="th-TH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762331"/>
            <a:ext cx="7344816" cy="4832092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dobe Gothic Std B" pitchFamily="34" charset="-128"/>
                <a:ea typeface="Adobe Gothic Std B" pitchFamily="34" charset="-128"/>
              </a:rPr>
              <a:t>p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ublic class Test {</a:t>
            </a:r>
          </a:p>
          <a:p>
            <a:r>
              <a:rPr lang="en-US" dirty="0"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  public static </a:t>
            </a:r>
            <a:r>
              <a:rPr lang="en-US" dirty="0" err="1" smtClean="0">
                <a:latin typeface="Adobe Gothic Std B" pitchFamily="34" charset="-128"/>
                <a:ea typeface="Adobe Gothic Std B" pitchFamily="34" charset="-128"/>
              </a:rPr>
              <a:t>int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dirty="0" err="1" smtClean="0">
                <a:latin typeface="Adobe Gothic Std B" pitchFamily="34" charset="-128"/>
                <a:ea typeface="Adobe Gothic Std B" pitchFamily="34" charset="-128"/>
              </a:rPr>
              <a:t>sumInt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(</a:t>
            </a:r>
            <a:r>
              <a:rPr lang="en-US" dirty="0" err="1" smtClean="0">
                <a:latin typeface="Adobe Gothic Std B" pitchFamily="34" charset="-128"/>
                <a:ea typeface="Adobe Gothic Std B" pitchFamily="34" charset="-128"/>
              </a:rPr>
              <a:t>int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n1,int n2) {</a:t>
            </a:r>
          </a:p>
          <a:p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       </a:t>
            </a:r>
            <a:r>
              <a:rPr lang="en-US" dirty="0" err="1" smtClean="0">
                <a:latin typeface="Adobe Gothic Std B" pitchFamily="34" charset="-128"/>
                <a:ea typeface="Adobe Gothic Std B" pitchFamily="34" charset="-128"/>
              </a:rPr>
              <a:t>int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sum = n1 + n2;</a:t>
            </a:r>
          </a:p>
          <a:p>
            <a:r>
              <a:rPr lang="en-US" dirty="0"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      return sum;</a:t>
            </a:r>
          </a:p>
          <a:p>
            <a:r>
              <a:rPr lang="en-US" dirty="0"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  }</a:t>
            </a:r>
          </a:p>
          <a:p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}</a:t>
            </a:r>
          </a:p>
          <a:p>
            <a:r>
              <a:rPr lang="en-US" dirty="0">
                <a:latin typeface="Adobe Gothic Std B" pitchFamily="34" charset="-128"/>
                <a:ea typeface="Adobe Gothic Std B" pitchFamily="34" charset="-128"/>
              </a:rPr>
              <a:t>p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ublic class </a:t>
            </a:r>
            <a:r>
              <a:rPr lang="en-US" dirty="0" err="1" smtClean="0">
                <a:latin typeface="Adobe Gothic Std B" pitchFamily="34" charset="-128"/>
                <a:ea typeface="Adobe Gothic Std B" pitchFamily="34" charset="-128"/>
              </a:rPr>
              <a:t>TestNum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{</a:t>
            </a:r>
          </a:p>
          <a:p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    public static void main(String </a:t>
            </a:r>
            <a:r>
              <a:rPr lang="en-US" dirty="0" err="1" smtClean="0">
                <a:latin typeface="Adobe Gothic Std B" pitchFamily="34" charset="-128"/>
                <a:ea typeface="Adobe Gothic Std B" pitchFamily="34" charset="-128"/>
              </a:rPr>
              <a:t>args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[]) {</a:t>
            </a:r>
          </a:p>
          <a:p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    </a:t>
            </a:r>
            <a:r>
              <a:rPr lang="en-US" dirty="0" err="1" smtClean="0">
                <a:latin typeface="Adobe Gothic Std B" pitchFamily="34" charset="-128"/>
                <a:ea typeface="Adobe Gothic Std B" pitchFamily="34" charset="-128"/>
              </a:rPr>
              <a:t>int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</a:t>
            </a:r>
            <a:r>
              <a:rPr lang="en-US" dirty="0" err="1" smtClean="0">
                <a:latin typeface="Adobe Gothic Std B" pitchFamily="34" charset="-128"/>
                <a:ea typeface="Adobe Gothic Std B" pitchFamily="34" charset="-128"/>
              </a:rPr>
              <a:t>nsum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= </a:t>
            </a:r>
            <a:r>
              <a:rPr lang="en-US" dirty="0" err="1" smtClean="0">
                <a:latin typeface="Adobe Gothic Std B" pitchFamily="34" charset="-128"/>
                <a:ea typeface="Adobe Gothic Std B" pitchFamily="34" charset="-128"/>
              </a:rPr>
              <a:t>Test.sumInt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(10,20);      </a:t>
            </a:r>
          </a:p>
          <a:p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 }</a:t>
            </a:r>
          </a:p>
          <a:p>
            <a:r>
              <a:rPr lang="en-US" dirty="0">
                <a:latin typeface="Adobe Gothic Std B" pitchFamily="34" charset="-128"/>
                <a:ea typeface="Adobe Gothic Std B" pitchFamily="34" charset="-128"/>
              </a:rPr>
              <a:t>}</a:t>
            </a:r>
            <a:endParaRPr lang="th-TH" dirty="0"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836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787208" cy="60692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54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การสืบทอดคลาส (</a:t>
            </a:r>
            <a:r>
              <a:rPr lang="en-US" sz="54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Inheritance) </a:t>
            </a:r>
            <a:endParaRPr lang="th-TH" sz="5400" b="1" dirty="0" smtClean="0">
              <a:solidFill>
                <a:srgbClr val="3333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0" indent="0">
              <a:buNone/>
            </a:pPr>
            <a:r>
              <a:rPr lang="th-TH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	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การสร้างคลาสใหม่ขึ้นมาจากคลาสเดิม คลาสที่เป็นต้นแบบเราจะเรียกว่าคลาสแม่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superc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ass)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และคลาสที่ถูกสร้างขึ้นใหม่ เรียกว่า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คลาสลูก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(subclass)</a:t>
            </a:r>
            <a:r>
              <a:rPr lang="en-US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เช่น เดิมมีคลาสรถยนต์อยู่ เราอาจนำมาสร้างคลาสใหม่เป็นคลาสรถบัส กับคลาสรถ</a:t>
            </a:r>
            <a:r>
              <a:rPr lang="th-TH" sz="32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สปอร์ต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โดยคลาสที่ถูกสืบทอดมาจะเรียกใช้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Attribute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Method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ของคลาสแม่ได้ด้วย</a:t>
            </a:r>
            <a:endParaRPr lang="en-US" sz="28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1474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Autofit/>
          </a:bodyPr>
          <a:lstStyle/>
          <a:p>
            <a:pPr algn="ctr"/>
            <a:r>
              <a:rPr lang="th-TH" sz="4800" b="1" dirty="0" smtClean="0">
                <a:solidFill>
                  <a:srgbClr val="3333CC"/>
                </a:solidFill>
                <a:latin typeface="TH Fah kwang" panose="02000506000000020004" pitchFamily="2" charset="-34"/>
                <a:cs typeface="TH Fah kwang" panose="02000506000000020004" pitchFamily="2" charset="-34"/>
              </a:rPr>
              <a:t>การสืบทอดคลาส</a:t>
            </a:r>
            <a:endParaRPr lang="th-TH" sz="4800" b="1" dirty="0">
              <a:solidFill>
                <a:srgbClr val="3333CC"/>
              </a:solidFill>
              <a:latin typeface="TH Fah kwang" panose="02000506000000020004" pitchFamily="2" charset="-34"/>
              <a:cs typeface="TH Fah kwang" panose="02000506000000020004" pitchFamily="2" charset="-34"/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32813410"/>
              </p:ext>
            </p:extLst>
          </p:nvPr>
        </p:nvGraphicFramePr>
        <p:xfrm>
          <a:off x="2483768" y="1628800"/>
          <a:ext cx="288032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#ID : String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#Color : String</a:t>
                      </a:r>
                      <a:endParaRPr lang="th-TH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#Speed : </a:t>
                      </a:r>
                      <a:r>
                        <a:rPr lang="en-US" dirty="0" err="1" smtClean="0"/>
                        <a:t>int</a:t>
                      </a:r>
                      <a:endParaRPr lang="th-TH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+Start() : void</a:t>
                      </a:r>
                    </a:p>
                    <a:p>
                      <a:r>
                        <a:rPr lang="en-US" dirty="0" smtClean="0"/>
                        <a:t>+</a:t>
                      </a:r>
                      <a:r>
                        <a:rPr lang="en-US" dirty="0" err="1" smtClean="0"/>
                        <a:t>ChangeGear</a:t>
                      </a:r>
                      <a:r>
                        <a:rPr lang="en-US" dirty="0" smtClean="0"/>
                        <a:t> : char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ตัวยึดเนื้อหา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9003566"/>
              </p:ext>
            </p:extLst>
          </p:nvPr>
        </p:nvGraphicFramePr>
        <p:xfrm>
          <a:off x="1043608" y="4476720"/>
          <a:ext cx="28803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Bus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-seat : </a:t>
                      </a:r>
                      <a:r>
                        <a:rPr lang="en-US" dirty="0" err="1" smtClean="0"/>
                        <a:t>int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+Accelerate() : void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ตัวยึดเนื้อหา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87350269"/>
              </p:ext>
            </p:extLst>
          </p:nvPr>
        </p:nvGraphicFramePr>
        <p:xfrm>
          <a:off x="4283968" y="4476720"/>
          <a:ext cx="28803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SportCar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-Engine : String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+Accelerate() : void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ตัวเชื่อมต่อตรง 7"/>
          <p:cNvCxnSpPr/>
          <p:nvPr/>
        </p:nvCxnSpPr>
        <p:spPr>
          <a:xfrm>
            <a:off x="2339752" y="4005064"/>
            <a:ext cx="34563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2339752" y="400506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ตรง 11"/>
          <p:cNvCxnSpPr/>
          <p:nvPr/>
        </p:nvCxnSpPr>
        <p:spPr>
          <a:xfrm>
            <a:off x="5796136" y="4005064"/>
            <a:ext cx="0" cy="5040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ลูกศรเชื่อมต่อแบบตรง 13"/>
          <p:cNvCxnSpPr/>
          <p:nvPr/>
        </p:nvCxnSpPr>
        <p:spPr>
          <a:xfrm flipV="1">
            <a:off x="4067944" y="3573016"/>
            <a:ext cx="0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724128" y="2175247"/>
            <a:ext cx="1919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9644"/>
                </a:solidFill>
              </a:rPr>
              <a:t>Superclass</a:t>
            </a:r>
            <a:endParaRPr lang="th-TH" sz="2400" b="1" dirty="0">
              <a:solidFill>
                <a:srgbClr val="009644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36296" y="4839543"/>
            <a:ext cx="1576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9644"/>
                </a:solidFill>
              </a:rPr>
              <a:t>Subclass</a:t>
            </a:r>
            <a:endParaRPr lang="th-TH" sz="2400" b="1" dirty="0">
              <a:solidFill>
                <a:srgbClr val="00964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7784" y="838453"/>
            <a:ext cx="2980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3333CC"/>
                </a:solidFill>
              </a:rPr>
              <a:t>(Inheritance)</a:t>
            </a:r>
            <a:endParaRPr lang="th-TH" sz="3600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35292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800" b="1" dirty="0" smtClean="0">
                <a:solidFill>
                  <a:srgbClr val="3333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รูปแบบการสืบทอดคลาส</a:t>
            </a:r>
            <a:endParaRPr lang="th-TH" sz="4800" b="1" dirty="0">
              <a:solidFill>
                <a:srgbClr val="3333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ตัวยึดเนื้อหา 2"/>
          <p:cNvSpPr txBox="1">
            <a:spLocks/>
          </p:cNvSpPr>
          <p:nvPr/>
        </p:nvSpPr>
        <p:spPr>
          <a:xfrm>
            <a:off x="323528" y="1268760"/>
            <a:ext cx="8352928" cy="52565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8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class  </a:t>
            </a:r>
            <a:r>
              <a:rPr lang="en-US" sz="28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DerivedClass</a:t>
            </a: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extends </a:t>
            </a:r>
            <a:r>
              <a:rPr lang="en-US" sz="28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BaseClass</a:t>
            </a: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endParaRPr lang="th-TH" sz="28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datyType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AttributeName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;</a:t>
            </a:r>
          </a:p>
          <a:p>
            <a:pPr>
              <a:buNone/>
            </a:pP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</a:t>
            </a: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ConstructorName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([parameters])</a:t>
            </a:r>
          </a:p>
          <a:p>
            <a:pPr>
              <a:buNone/>
            </a:pP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{</a:t>
            </a:r>
          </a:p>
          <a:p>
            <a:pPr>
              <a:buNone/>
            </a:pP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	………</a:t>
            </a:r>
          </a:p>
          <a:p>
            <a:pPr>
              <a:buNone/>
            </a:pP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}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</a:t>
            </a:r>
            <a:r>
              <a:rPr lang="en-US" sz="23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sz="23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returnType</a:t>
            </a:r>
            <a:r>
              <a:rPr lang="en-US" sz="23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sz="23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MethodName</a:t>
            </a:r>
            <a:r>
              <a:rPr lang="en-US" sz="23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([parameters])</a:t>
            </a:r>
            <a:endParaRPr lang="th-TH" sz="23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{</a:t>
            </a: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		……</a:t>
            </a: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}</a:t>
            </a:r>
          </a:p>
          <a:p>
            <a:pPr>
              <a:buFont typeface="Wingdings"/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757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992888" cy="70609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400" b="1" dirty="0" smtClean="0">
                <a:solidFill>
                  <a:srgbClr val="3333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การเขียนโปรแกรมเชิงวัตถุหรือโอโอพี</a:t>
            </a:r>
            <a:endParaRPr lang="th-TH" sz="4400" b="1" dirty="0">
              <a:solidFill>
                <a:srgbClr val="3333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03232" cy="53492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OOP (Object Oriented Programming)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หมายถึง </a:t>
            </a:r>
          </a:p>
          <a:p>
            <a:pPr>
              <a:buNone/>
            </a:pP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 การเขียนโปรแกรมเชิงวัตถุหรือการเขียนโปรแกรมแบบออบเจ็กต์</a:t>
            </a:r>
          </a:p>
          <a:p>
            <a:pPr>
              <a:buNone/>
            </a:pP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 ที่มองทุกอย่างเป็นวัตถุหรือออบเจ็กต์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(Object) </a:t>
            </a:r>
            <a:endParaRPr lang="th-TH" sz="32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sz="32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      ออบเจ็กต์คือ สิ่งที่เราใช้แทนวัตถุอย่างใดอย่างหนึ่ง เช่น ออบเจ็กต์รถยนต์ ออบเจ็กต์โทรศัพท์มือถือ เป็นต้น โดยออบเจ็กต์จะต้องมีลักษณะที่บ่งบอกคุณสมบัติเฉพาะตัว(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Attribute)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หรือเรียกว่า </a:t>
            </a:r>
            <a:r>
              <a:rPr lang="th-TH" sz="3200" b="1" dirty="0" err="1" smtClean="0">
                <a:latin typeface="TH SarabunPSK" pitchFamily="34" charset="-34"/>
                <a:cs typeface="TH SarabunPSK" pitchFamily="34" charset="-34"/>
              </a:rPr>
              <a:t>พร็อพเพอร์ตี้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Property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หรือ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State)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และพฤติกรรม(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Behavior)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ของออบเจ็กต์หรือความสามารถในการทำงาน เรียกว่า เมธอด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(Method) </a:t>
            </a:r>
          </a:p>
          <a:p>
            <a:pPr>
              <a:buNone/>
            </a:pP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ตัวอย่าง เช่น โทรศัพท์มือถือ มีคุณสมบัติคือ หมายเลขโทรศัพท์ ยี่ห้อ รุ่น ระบบโทรศัพท์ ฯลฯ มีเมธอด คือ โทรออก รับสาย ส่งข้อความ ตั้งปลุก เป็นต้น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268760"/>
            <a:ext cx="648072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public class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ClassA</a:t>
            </a:r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{</a:t>
            </a: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}</a:t>
            </a:r>
          </a:p>
          <a:p>
            <a:endParaRPr lang="en-US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public class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ClassB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extends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ClassA</a:t>
            </a:r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{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variables;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c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onstructor;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method;</a:t>
            </a: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}</a:t>
            </a:r>
            <a:endParaRPr lang="th-TH" dirty="0"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369564"/>
            <a:ext cx="1324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endParaRPr lang="th-TH" sz="4000" b="1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518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4370" y="2060848"/>
            <a:ext cx="6167949" cy="35394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public final class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ClassA</a:t>
            </a:r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{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variables;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constructor;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method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;</a:t>
            </a: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}</a:t>
            </a:r>
          </a:p>
          <a:p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362582"/>
            <a:ext cx="55446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การห้ามไม่ให้มีการสืบทอดคลาส</a:t>
            </a:r>
          </a:p>
          <a:p>
            <a:pPr algn="ctr"/>
            <a:r>
              <a:rPr lang="th-TH" sz="4000" b="1" dirty="0" smtClean="0">
                <a:solidFill>
                  <a:srgbClr val="3333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ระบุคำว่า </a:t>
            </a:r>
            <a:r>
              <a:rPr lang="en-US" sz="4000" b="1" dirty="0" smtClean="0">
                <a:solidFill>
                  <a:srgbClr val="3333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final </a:t>
            </a:r>
            <a:r>
              <a:rPr lang="th-TH" sz="4000" b="1" dirty="0" smtClean="0">
                <a:solidFill>
                  <a:srgbClr val="3333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หน้าคลาส</a:t>
            </a:r>
            <a:endParaRPr lang="th-TH" sz="4000" b="1" dirty="0">
              <a:solidFill>
                <a:srgbClr val="3333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2943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484784"/>
            <a:ext cx="6696744" cy="48936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public class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ClassA</a:t>
            </a:r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{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static private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int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n = 0;</a:t>
            </a:r>
            <a:endParaRPr lang="en-US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public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ClassA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()	</a:t>
            </a:r>
            <a:r>
              <a:rPr lang="en-US" dirty="0" smtClean="0">
                <a:solidFill>
                  <a:srgbClr val="009644"/>
                </a:solidFill>
                <a:latin typeface="Adobe Fan Heiti Std B" pitchFamily="34" charset="-128"/>
                <a:ea typeface="Adobe Fan Heiti Std B" pitchFamily="34" charset="-128"/>
              </a:rPr>
              <a:t>// constructor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n++;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}</a:t>
            </a:r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}</a:t>
            </a:r>
          </a:p>
          <a:p>
            <a:r>
              <a:rPr lang="en-US" sz="3200" b="1" dirty="0" smtClean="0">
                <a:solidFill>
                  <a:srgbClr val="C00000"/>
                </a:solidFill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  </a:t>
            </a:r>
            <a:r>
              <a:rPr lang="th-TH" sz="3200" b="1" dirty="0" smtClean="0">
                <a:solidFill>
                  <a:srgbClr val="C00000"/>
                </a:solidFill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เมื่อสร้างออบเจ็กต์ </a:t>
            </a:r>
          </a:p>
          <a:p>
            <a:r>
              <a:rPr lang="th-TH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th-TH" dirty="0" smtClean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ClassA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r1 = new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ClassA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();   </a:t>
            </a:r>
            <a:r>
              <a:rPr lang="en-US" dirty="0" smtClean="0">
                <a:solidFill>
                  <a:srgbClr val="009644"/>
                </a:solidFill>
                <a:latin typeface="Adobe Fan Heiti Std B" pitchFamily="34" charset="-128"/>
                <a:ea typeface="Adobe Fan Heiti Std B" pitchFamily="34" charset="-128"/>
              </a:rPr>
              <a:t>// n = 1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ClassA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r2 = new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ClassA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();  </a:t>
            </a:r>
            <a:r>
              <a:rPr lang="en-US" dirty="0" smtClean="0">
                <a:solidFill>
                  <a:srgbClr val="009644"/>
                </a:solidFill>
                <a:latin typeface="Adobe Fan Heiti Std B" pitchFamily="34" charset="-128"/>
                <a:ea typeface="Adobe Fan Heiti Std B" pitchFamily="34" charset="-128"/>
              </a:rPr>
              <a:t>//  n =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92" y="116632"/>
            <a:ext cx="66967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Static Variable </a:t>
            </a:r>
            <a:r>
              <a:rPr lang="th-TH" sz="4800" b="1" dirty="0" smtClean="0">
                <a:solidFill>
                  <a:srgbClr val="3333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ภายในคลาส</a:t>
            </a:r>
          </a:p>
          <a:p>
            <a:pPr algn="ctr"/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เมื่อมีการสร้างออบเจ็กต์ค่าในตัวแปรไม่เปลี่ยน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3302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559689"/>
            <a:ext cx="7776864" cy="48936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public class Customer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 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private String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private String Name;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Customer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()	</a:t>
            </a:r>
            <a:r>
              <a:rPr lang="en-US" sz="2400" dirty="0" smtClean="0">
                <a:solidFill>
                  <a:srgbClr val="009644"/>
                </a:solidFill>
                <a:latin typeface="Adobe Fan Heiti Std B" pitchFamily="34" charset="-128"/>
                <a:ea typeface="Adobe Fan Heiti Std B" pitchFamily="34" charset="-128"/>
              </a:rPr>
              <a:t>// constructor1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>
                <a:solidFill>
                  <a:srgbClr val="009644"/>
                </a:solidFill>
                <a:latin typeface="Adobe Fan Heiti Std B" pitchFamily="34" charset="-128"/>
                <a:ea typeface="Adobe Fan Heiti Std B" pitchFamily="34" charset="-128"/>
              </a:rPr>
              <a:t>// </a:t>
            </a:r>
            <a:r>
              <a:rPr lang="en-US" sz="2400" dirty="0" smtClean="0">
                <a:solidFill>
                  <a:srgbClr val="009644"/>
                </a:solidFill>
                <a:latin typeface="Adobe Fan Heiti Std B" pitchFamily="34" charset="-128"/>
                <a:ea typeface="Adobe Fan Heiti Std B" pitchFamily="34" charset="-128"/>
              </a:rPr>
              <a:t>constructor2</a:t>
            </a:r>
            <a:endParaRPr lang="en-US" sz="2400" dirty="0">
              <a:solidFill>
                <a:srgbClr val="009644"/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Customer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(String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, String name)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=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Name = name;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61345"/>
            <a:ext cx="79928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Constructor Overloading</a:t>
            </a:r>
            <a:endParaRPr lang="th-TH" sz="4000" b="1" dirty="0" smtClean="0">
              <a:solidFill>
                <a:srgbClr val="3333CC"/>
              </a:solidFill>
              <a:latin typeface="Adobe Fan Heiti Std B" pitchFamily="34" charset="-128"/>
              <a:ea typeface="Adobe Fan Heiti Std B" pitchFamily="34" charset="-128"/>
              <a:cs typeface="TH SarabunPSK" panose="020B0500040200020003" pitchFamily="34" charset="-34"/>
            </a:endParaRPr>
          </a:p>
          <a:p>
            <a:pPr algn="ctr"/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การมีคอน</a:t>
            </a:r>
            <a:r>
              <a:rPr lang="th-TH" sz="40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สตรัคเตอร์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ชื่อเดียวกันแต่มีพารามิเตอร์ต่างกัน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3187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7776864" cy="63709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void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setCNo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(String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)	// method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=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}</a:t>
            </a:r>
            <a:endParaRPr lang="en-US" sz="2400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public void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setName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(String name)</a:t>
            </a:r>
            <a:endParaRPr lang="en-US" sz="2400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 	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Name 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= 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name;</a:t>
            </a:r>
            <a:endParaRPr lang="en-US" sz="2400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}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public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Strimg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getCNo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()</a:t>
            </a:r>
            <a:endParaRPr lang="en-US" sz="2400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 	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return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CNo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;</a:t>
            </a:r>
            <a:endParaRPr lang="en-US" sz="2400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}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public 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String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getName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()</a:t>
            </a:r>
            <a:endParaRPr lang="en-US" sz="2400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 	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return Name;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      </a:t>
            </a:r>
            <a:r>
              <a:rPr lang="en-US" sz="2400" dirty="0" smtClean="0">
                <a:solidFill>
                  <a:srgbClr val="009644"/>
                </a:solidFill>
                <a:latin typeface="Adobe Fan Heiti Std B" pitchFamily="34" charset="-128"/>
                <a:ea typeface="Adobe Fan Heiti Std B" pitchFamily="34" charset="-128"/>
              </a:rPr>
              <a:t>// end Class Customer</a:t>
            </a:r>
          </a:p>
        </p:txBody>
      </p:sp>
    </p:spTree>
    <p:extLst>
      <p:ext uri="{BB962C8B-B14F-4D97-AF65-F5344CB8AC3E}">
        <p14:creationId xmlns:p14="http://schemas.microsoft.com/office/powerpoint/2010/main" val="308490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68760"/>
            <a:ext cx="8496944" cy="43396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300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300" dirty="0" smtClean="0">
                <a:latin typeface="Adobe Fan Heiti Std B" pitchFamily="34" charset="-128"/>
                <a:ea typeface="Adobe Fan Heiti Std B" pitchFamily="34" charset="-128"/>
              </a:rPr>
              <a:t>public class </a:t>
            </a:r>
            <a:r>
              <a:rPr lang="en-US" sz="2300" smtClean="0">
                <a:latin typeface="Adobe Fan Heiti Std B" pitchFamily="34" charset="-128"/>
                <a:ea typeface="Adobe Fan Heiti Std B" pitchFamily="34" charset="-128"/>
              </a:rPr>
              <a:t>TestCustomer</a:t>
            </a:r>
            <a:r>
              <a:rPr lang="en-US" sz="2300" dirty="0" smtClean="0">
                <a:latin typeface="Adobe Fan Heiti Std B" pitchFamily="34" charset="-128"/>
                <a:ea typeface="Adobe Fan Heiti Std B" pitchFamily="34" charset="-128"/>
              </a:rPr>
              <a:t> {</a:t>
            </a:r>
            <a:r>
              <a:rPr lang="en-US" sz="23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endParaRPr lang="en-US" sz="2300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300" dirty="0" smtClean="0">
                <a:latin typeface="Adobe Fan Heiti Std B" pitchFamily="34" charset="-128"/>
                <a:ea typeface="Adobe Fan Heiti Std B" pitchFamily="34" charset="-128"/>
              </a:rPr>
              <a:t>   public static void main(String </a:t>
            </a:r>
            <a:r>
              <a:rPr lang="en-US" sz="2300" dirty="0" err="1" smtClean="0">
                <a:latin typeface="Adobe Fan Heiti Std B" pitchFamily="34" charset="-128"/>
                <a:ea typeface="Adobe Fan Heiti Std B" pitchFamily="34" charset="-128"/>
              </a:rPr>
              <a:t>args</a:t>
            </a:r>
            <a:r>
              <a:rPr lang="en-US" sz="2300" dirty="0" smtClean="0">
                <a:latin typeface="Adobe Fan Heiti Std B" pitchFamily="34" charset="-128"/>
                <a:ea typeface="Adobe Fan Heiti Std B" pitchFamily="34" charset="-128"/>
              </a:rPr>
              <a:t>[]) {</a:t>
            </a:r>
          </a:p>
          <a:p>
            <a:r>
              <a:rPr lang="en-US" sz="2300" dirty="0" smtClean="0">
                <a:latin typeface="Adobe Fan Heiti Std B" pitchFamily="34" charset="-128"/>
                <a:ea typeface="Adobe Fan Heiti Std B" pitchFamily="34" charset="-128"/>
              </a:rPr>
              <a:t>      </a:t>
            </a:r>
            <a:r>
              <a:rPr lang="en-US" sz="2300" dirty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</a:rPr>
              <a:t>Customer</a:t>
            </a:r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 c1 = new </a:t>
            </a:r>
            <a:r>
              <a:rPr lang="en-US" sz="2300" dirty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</a:rPr>
              <a:t>Customer</a:t>
            </a:r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();</a:t>
            </a:r>
          </a:p>
          <a:p>
            <a:r>
              <a:rPr lang="en-US" sz="2300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</a:rPr>
              <a:t>      </a:t>
            </a:r>
            <a:r>
              <a:rPr lang="en-US" sz="2300" dirty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</a:rPr>
              <a:t>Customer</a:t>
            </a:r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 c2 = new </a:t>
            </a:r>
            <a:r>
              <a:rPr lang="en-US" sz="2300" dirty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</a:rPr>
              <a:t>Customer</a:t>
            </a:r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(“002”,”Somchai”);</a:t>
            </a:r>
          </a:p>
          <a:p>
            <a:r>
              <a:rPr lang="en-US" sz="2300" b="1" dirty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 </a:t>
            </a:r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     c1.setCNo(“001”);</a:t>
            </a:r>
          </a:p>
          <a:p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      c1.setName(“</a:t>
            </a:r>
            <a:r>
              <a:rPr lang="en-US" sz="2300" b="1" dirty="0" err="1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Suwit</a:t>
            </a:r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”);</a:t>
            </a:r>
          </a:p>
          <a:p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      </a:t>
            </a:r>
            <a:r>
              <a:rPr lang="en-US" sz="2300" b="1" dirty="0" err="1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System.out.println</a:t>
            </a:r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(“c1 = “+c1.getCNo()+c1.getName());</a:t>
            </a:r>
          </a:p>
          <a:p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      </a:t>
            </a:r>
            <a:r>
              <a:rPr lang="en-US" sz="2300" b="1" dirty="0" err="1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System.out.println</a:t>
            </a:r>
            <a:r>
              <a:rPr lang="en-US" sz="2300" b="1" dirty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(“</a:t>
            </a:r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c2 </a:t>
            </a:r>
            <a:r>
              <a:rPr lang="en-US" sz="2300" b="1" dirty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= “+</a:t>
            </a:r>
            <a:r>
              <a:rPr lang="en-US" sz="23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c2.getCNo()+c2.getName());</a:t>
            </a:r>
          </a:p>
          <a:p>
            <a:r>
              <a:rPr lang="en-US" sz="2300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</a:rPr>
              <a:t>   }</a:t>
            </a:r>
          </a:p>
          <a:p>
            <a:r>
              <a:rPr lang="en-US" sz="23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  <a:p>
            <a:endParaRPr lang="en-US" sz="2300" dirty="0" smtClean="0"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207947"/>
            <a:ext cx="53960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5400" b="1" dirty="0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การใช้งานคลาส </a:t>
            </a:r>
            <a:r>
              <a:rPr lang="en-US" sz="3600" b="1" dirty="0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Customer</a:t>
            </a:r>
            <a:endParaRPr lang="th-TH" sz="3600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22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8667" y="968534"/>
            <a:ext cx="7992888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public class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MyClass</a:t>
            </a:r>
            <a:endParaRPr lang="en-US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  <a:endParaRPr lang="en-US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public String </a:t>
            </a:r>
            <a:r>
              <a:rPr lang="en-US" dirty="0" err="1">
                <a:latin typeface="Adobe Fan Heiti Std B" pitchFamily="34" charset="-128"/>
                <a:ea typeface="Adobe Fan Heiti Std B" pitchFamily="34" charset="-128"/>
              </a:rPr>
              <a:t>ShowMsg</a:t>
            </a:r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()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      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{</a:t>
            </a:r>
            <a:endParaRPr lang="en-US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          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String </a:t>
            </a:r>
            <a:r>
              <a:rPr lang="en-US" dirty="0" err="1">
                <a:latin typeface="Adobe Fan Heiti Std B" pitchFamily="34" charset="-128"/>
                <a:ea typeface="Adobe Fan Heiti Std B" pitchFamily="34" charset="-128"/>
              </a:rPr>
              <a:t>str</a:t>
            </a:r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= "</a:t>
            </a:r>
            <a:r>
              <a:rPr lang="en-US" dirty="0" err="1">
                <a:latin typeface="Adobe Fan Heiti Std B" pitchFamily="34" charset="-128"/>
                <a:ea typeface="Adobe Fan Heiti Std B" pitchFamily="34" charset="-128"/>
              </a:rPr>
              <a:t>Sawaddee</a:t>
            </a:r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";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          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return </a:t>
            </a:r>
            <a:r>
              <a:rPr lang="en-US" dirty="0" err="1">
                <a:latin typeface="Adobe Fan Heiti Std B" pitchFamily="34" charset="-128"/>
                <a:ea typeface="Adobe Fan Heiti Std B" pitchFamily="34" charset="-128"/>
              </a:rPr>
              <a:t>str</a:t>
            </a:r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;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      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}</a:t>
            </a:r>
            <a:endParaRPr lang="en-US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      	public String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ShowMsg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(String </a:t>
            </a:r>
            <a:r>
              <a:rPr lang="en-US" dirty="0" err="1">
                <a:latin typeface="Adobe Fan Heiti Std B" pitchFamily="34" charset="-128"/>
                <a:ea typeface="Adobe Fan Heiti Std B" pitchFamily="34" charset="-128"/>
              </a:rPr>
              <a:t>str</a:t>
            </a:r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)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      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{</a:t>
            </a:r>
            <a:endParaRPr lang="en-US" dirty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            </a:t>
            </a:r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return </a:t>
            </a:r>
            <a:r>
              <a:rPr lang="en-US" dirty="0" err="1">
                <a:latin typeface="Adobe Fan Heiti Std B" pitchFamily="34" charset="-128"/>
                <a:ea typeface="Adobe Fan Heiti Std B" pitchFamily="34" charset="-128"/>
              </a:rPr>
              <a:t>str</a:t>
            </a:r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;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      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	}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79712" y="260648"/>
            <a:ext cx="50257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Method Overloading</a:t>
            </a:r>
            <a:endParaRPr lang="th-TH" sz="2400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31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268760"/>
            <a:ext cx="7992888" cy="33547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public class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TestMyClass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{</a:t>
            </a:r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	</a:t>
            </a:r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 public static void main(String </a:t>
            </a:r>
            <a:r>
              <a:rPr lang="en-US" dirty="0" err="1" smtClean="0">
                <a:latin typeface="Adobe Fan Heiti Std B" pitchFamily="34" charset="-128"/>
                <a:ea typeface="Adobe Fan Heiti Std B" pitchFamily="34" charset="-128"/>
              </a:rPr>
              <a:t>args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[]) </a:t>
            </a:r>
          </a:p>
          <a:p>
            <a:r>
              <a:rPr lang="en-US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  {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     	</a:t>
            </a:r>
            <a:r>
              <a:rPr lang="en-US" sz="2400" dirty="0" err="1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</a:rPr>
              <a:t>MyClass</a:t>
            </a:r>
            <a:r>
              <a:rPr lang="en-US" sz="24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 a = new </a:t>
            </a:r>
            <a:r>
              <a:rPr lang="en-US" sz="2400" b="1" dirty="0" err="1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MyClass</a:t>
            </a:r>
            <a:r>
              <a:rPr lang="en-US" sz="24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();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	</a:t>
            </a:r>
            <a:r>
              <a:rPr lang="en-US" sz="2400" b="1" dirty="0" err="1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System.out.println</a:t>
            </a:r>
            <a:r>
              <a:rPr lang="en-US" sz="24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(</a:t>
            </a:r>
            <a:r>
              <a:rPr lang="en-US" sz="2400" b="1" dirty="0" err="1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a.ShowMsg</a:t>
            </a:r>
            <a:r>
              <a:rPr lang="en-US" sz="24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());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      	</a:t>
            </a:r>
            <a:r>
              <a:rPr lang="en-US" sz="2400" b="1" dirty="0" err="1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System.out.println</a:t>
            </a:r>
            <a:r>
              <a:rPr lang="en-US" sz="24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(</a:t>
            </a:r>
            <a:r>
              <a:rPr lang="en-US" sz="2400" b="1" dirty="0" err="1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a.ShowMsg</a:t>
            </a:r>
            <a:r>
              <a:rPr lang="en-US" sz="2400" b="1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(“Hello”));</a:t>
            </a:r>
          </a:p>
          <a:p>
            <a:r>
              <a:rPr lang="en-US" dirty="0" smtClean="0">
                <a:solidFill>
                  <a:schemeClr val="tx1"/>
                </a:solidFill>
                <a:latin typeface="Adobe Fan Heiti Std B" pitchFamily="34" charset="-128"/>
                <a:ea typeface="Adobe Fan Heiti Std B" pitchFamily="34" charset="-128"/>
              </a:rPr>
              <a:t>   }</a:t>
            </a:r>
          </a:p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68065" y="260648"/>
            <a:ext cx="41761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5400" b="1" dirty="0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การใช้งาน </a:t>
            </a:r>
            <a:r>
              <a:rPr lang="en-US" sz="4000" b="1" dirty="0" err="1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  <a:cs typeface="TH SarabunPSK" panose="020B0500040200020003" pitchFamily="34" charset="-34"/>
              </a:rPr>
              <a:t>MyClass</a:t>
            </a:r>
            <a:endParaRPr lang="th-TH" sz="2400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2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88640"/>
            <a:ext cx="7704856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</a:rPr>
              <a:t>Interface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1528" y="908720"/>
            <a:ext cx="794961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คือ การกำหนดโครงสร้างเมธอดไว้ก่อนแต่ยังไม่มีรายละเอียดโค้ดภายใน</a:t>
            </a:r>
          </a:p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มีประโยชน์คือ คลาสหลายๆ คลาสสามารถจะนำชื่อเมธอดไปใช้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implement</a:t>
            </a:r>
          </a:p>
          <a:p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Code 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ภายในของตัวเองได้ ทำให้หลายๆ คลาสใช้ชื่อเมธอดเหมือนกันได้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3732" y="2132856"/>
            <a:ext cx="1135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00964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รูปแบบ</a:t>
            </a:r>
            <a:endParaRPr lang="th-TH" sz="3600" b="1" dirty="0">
              <a:solidFill>
                <a:srgbClr val="009644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61355" y="2564904"/>
            <a:ext cx="423705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interface </a:t>
            </a:r>
            <a:r>
              <a:rPr lang="th-TH" sz="3200" b="1" dirty="0" smtClean="0"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ขื่อ</a:t>
            </a:r>
            <a:r>
              <a:rPr lang="th-TH" sz="2400" dirty="0" smtClean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interface 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method1;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method2;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methodn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..;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}</a:t>
            </a:r>
            <a:endParaRPr lang="th-TH" sz="2400" dirty="0"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2980" y="5085184"/>
            <a:ext cx="48333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interface Calculate 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static final PI = 3.14;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double  Area();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  <a:endParaRPr lang="th-TH" sz="2400" dirty="0"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6862" y="4482487"/>
            <a:ext cx="1208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009644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endParaRPr lang="th-TH" sz="3600" b="1" dirty="0">
              <a:solidFill>
                <a:srgbClr val="009644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2395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5304" y="116632"/>
            <a:ext cx="6829064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400" b="1" dirty="0" smtClean="0">
                <a:solidFill>
                  <a:srgbClr val="3333CC"/>
                </a:solidFill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การ </a:t>
            </a:r>
            <a:r>
              <a:rPr lang="en-US" sz="3200" b="1" dirty="0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</a:rPr>
              <a:t>implement1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5304" y="1109057"/>
            <a:ext cx="6829064" cy="5632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class Circle</a:t>
            </a:r>
            <a:r>
              <a:rPr lang="th-TH" sz="2400" dirty="0" smtClean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implements Calculate 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private double radius;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Circle()                   </a:t>
            </a:r>
            <a:r>
              <a:rPr lang="en-US" sz="2400" dirty="0" smtClean="0">
                <a:solidFill>
                  <a:srgbClr val="00B050"/>
                </a:solidFill>
                <a:latin typeface="Adobe Fan Heiti Std B" pitchFamily="34" charset="-128"/>
                <a:ea typeface="Adobe Fan Heiti Std B" pitchFamily="34" charset="-128"/>
              </a:rPr>
              <a:t>// Constructor1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radius = 0.0;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Circle(double r)    </a:t>
            </a:r>
            <a:r>
              <a:rPr lang="en-US" sz="2400" dirty="0" smtClean="0">
                <a:solidFill>
                  <a:srgbClr val="00B050"/>
                </a:solidFill>
                <a:latin typeface="Adobe Fan Heiti Std B" pitchFamily="34" charset="-128"/>
                <a:ea typeface="Adobe Fan Heiti Std B" pitchFamily="34" charset="-128"/>
              </a:rPr>
              <a:t>// Constructor2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radius = r;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double Area()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return (PI * radius * radius);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}	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}</a:t>
            </a:r>
            <a:endParaRPr lang="th-TH" sz="2400" dirty="0">
              <a:latin typeface="Adobe Fan Heiti Std B" pitchFamily="34" charset="-128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191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349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คลาสคือ ชนิดของออบเจ็กต์ เช่น คลาสรถยนต์ คลาสโทรศัพท์มือถือ เราสามารถสร้างออบเจ็กต์ใหม่ๆ ขึ้นมาได้จากคลาสต่างๆ เหล่านี้ เช่น คลาสรถยนต์จะเหมือนตัวแบบรถยนต์ หรือพิมพ์เขียวที่ได้ออกแบบไว้ ส่วนออบเจ็กต์ก็คือ รถยนต์แต่ละคันที่สร้างจากแบบหรือพิมพ์เขียวนั้น</a:t>
            </a:r>
          </a:p>
          <a:p>
            <a:pPr marL="0" indent="0">
              <a:buNone/>
            </a:pP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332656"/>
            <a:ext cx="7704856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800" b="1" dirty="0">
                <a:solidFill>
                  <a:srgbClr val="0070C0"/>
                </a:solidFill>
                <a:latin typeface="Myriad Arabic" pitchFamily="50" charset="-78"/>
                <a:cs typeface="Angsana New" panose="02020603050405020304" pitchFamily="18" charset="-34"/>
              </a:rPr>
              <a:t>คลาส (</a:t>
            </a:r>
            <a:r>
              <a:rPr lang="en-US" sz="4800" b="1" dirty="0">
                <a:solidFill>
                  <a:srgbClr val="0070C0"/>
                </a:solidFill>
                <a:latin typeface="Myriad Arabic" pitchFamily="50" charset="-78"/>
                <a:cs typeface="Myriad Arabic" pitchFamily="50" charset="-78"/>
              </a:rPr>
              <a:t>Class)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4624"/>
            <a:ext cx="7344816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400" b="1" dirty="0" smtClean="0">
                <a:solidFill>
                  <a:srgbClr val="3333CC"/>
                </a:solidFill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การ </a:t>
            </a:r>
            <a:r>
              <a:rPr lang="en-US" sz="3200" b="1" dirty="0" smtClean="0">
                <a:solidFill>
                  <a:srgbClr val="3333CC"/>
                </a:solidFill>
                <a:latin typeface="Adobe Fan Heiti Std B" pitchFamily="34" charset="-128"/>
                <a:ea typeface="Adobe Fan Heiti Std B" pitchFamily="34" charset="-128"/>
              </a:rPr>
              <a:t>implement2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893033"/>
            <a:ext cx="7344816" cy="60016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class Square</a:t>
            </a:r>
            <a:r>
              <a:rPr lang="th-TH" sz="2400" dirty="0" smtClean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implements Calculate 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private double side;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Square()                    </a:t>
            </a:r>
            <a:r>
              <a:rPr lang="en-US" sz="2400" dirty="0" smtClean="0">
                <a:solidFill>
                  <a:srgbClr val="00B050"/>
                </a:solidFill>
                <a:latin typeface="Adobe Fan Heiti Std B" pitchFamily="34" charset="-128"/>
                <a:ea typeface="Adobe Fan Heiti Std B" pitchFamily="34" charset="-128"/>
              </a:rPr>
              <a:t>// </a:t>
            </a:r>
            <a:r>
              <a:rPr lang="en-US" sz="2400" dirty="0">
                <a:solidFill>
                  <a:srgbClr val="00B050"/>
                </a:solidFill>
                <a:latin typeface="Adobe Fan Heiti Std B" pitchFamily="34" charset="-128"/>
                <a:ea typeface="Adobe Fan Heiti Std B" pitchFamily="34" charset="-128"/>
              </a:rPr>
              <a:t>Constructor1</a:t>
            </a:r>
          </a:p>
          <a:p>
            <a:endParaRPr lang="en-US" sz="2400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side = 0.0;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Square(double 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s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)     </a:t>
            </a:r>
            <a:r>
              <a:rPr lang="en-US" sz="2400" dirty="0" smtClean="0">
                <a:solidFill>
                  <a:srgbClr val="00B050"/>
                </a:solidFill>
                <a:latin typeface="Adobe Fan Heiti Std B" pitchFamily="34" charset="-128"/>
                <a:ea typeface="Adobe Fan Heiti Std B" pitchFamily="34" charset="-128"/>
              </a:rPr>
              <a:t>// Constructor2</a:t>
            </a:r>
            <a:endParaRPr lang="en-US" sz="2400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side = s;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double Area()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return (side * side);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}	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}</a:t>
            </a:r>
            <a:endParaRPr lang="th-TH" sz="2400" dirty="0">
              <a:latin typeface="Adobe Fan Heiti Std B" pitchFamily="34" charset="-128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59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52045"/>
            <a:ext cx="7973658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400" b="1" dirty="0" smtClean="0">
                <a:solidFill>
                  <a:srgbClr val="3333CC"/>
                </a:solidFill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การใช้งาน </a:t>
            </a:r>
            <a:r>
              <a:rPr lang="en-US" sz="4400" b="1" dirty="0" smtClean="0">
                <a:solidFill>
                  <a:srgbClr val="3333CC"/>
                </a:solidFill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Class Circle, Class Square</a:t>
            </a:r>
            <a:endParaRPr lang="en-US" sz="3200" b="1" dirty="0" smtClean="0">
              <a:solidFill>
                <a:srgbClr val="3333CC"/>
              </a:solidFill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412776"/>
            <a:ext cx="7973658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public class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TestInterface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{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   public static void main(String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args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[]) 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Circle  c = new Circle(10);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Square s = new Square(20);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System.out.println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(“Circle Area = “+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c.Area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());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System.out.println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(“Square 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Area = “+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s.Area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());</a:t>
            </a:r>
            <a:endParaRPr lang="en-US" sz="2400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    }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endParaRPr lang="en-US" sz="2400" dirty="0" smtClean="0"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</a:t>
            </a:r>
            <a:endParaRPr lang="th-TH" sz="2400" dirty="0">
              <a:latin typeface="Adobe Fan Heiti Std B" pitchFamily="34" charset="-128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66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404664"/>
            <a:ext cx="6840760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400" b="1" dirty="0" smtClean="0">
                <a:solidFill>
                  <a:srgbClr val="3333CC"/>
                </a:solidFill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การดักจับ </a:t>
            </a:r>
            <a:r>
              <a:rPr lang="en-US" sz="4400" b="1" dirty="0" smtClean="0">
                <a:solidFill>
                  <a:srgbClr val="3333CC"/>
                </a:solidFill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Exception</a:t>
            </a:r>
            <a:endParaRPr lang="en-US" sz="3200" b="1" dirty="0" smtClean="0">
              <a:solidFill>
                <a:srgbClr val="3333CC"/>
              </a:solidFill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1628800"/>
            <a:ext cx="6912768" cy="35394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try 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ea typeface="Adobe Fan Heiti Std B" pitchFamily="34" charset="-128"/>
                <a:cs typeface="TH SarabunPSK" panose="020B0500040200020003" pitchFamily="34" charset="-34"/>
              </a:rPr>
              <a:t>คำสั่งต่างๆ</a:t>
            </a:r>
          </a:p>
          <a:p>
            <a:endParaRPr lang="en-US" sz="4000" b="1" dirty="0" smtClean="0">
              <a:latin typeface="TH SarabunPSK" panose="020B0500040200020003" pitchFamily="34" charset="-34"/>
              <a:ea typeface="Adobe Fan Heiti Std B" pitchFamily="34" charset="-128"/>
              <a:cs typeface="TH SarabunPSK" panose="020B0500040200020003" pitchFamily="34" charset="-34"/>
            </a:endParaRP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}  </a:t>
            </a:r>
          </a:p>
          <a:p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catch (Exception e) </a:t>
            </a:r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 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{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	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System.out.println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(“error </a:t>
            </a:r>
            <a:r>
              <a:rPr lang="en-US" sz="2400" dirty="0" err="1" smtClean="0">
                <a:latin typeface="Adobe Fan Heiti Std B" pitchFamily="34" charset="-128"/>
                <a:ea typeface="Adobe Fan Heiti Std B" pitchFamily="34" charset="-128"/>
              </a:rPr>
              <a:t>widh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”+ e);</a:t>
            </a:r>
          </a:p>
          <a:p>
            <a:r>
              <a:rPr lang="en-US" sz="2400" dirty="0">
                <a:latin typeface="Adobe Fan Heiti Std B" pitchFamily="34" charset="-128"/>
                <a:ea typeface="Adobe Fan Heiti Std B" pitchFamily="34" charset="-128"/>
              </a:rPr>
              <a:t>}	</a:t>
            </a:r>
            <a:r>
              <a:rPr lang="en-US" sz="2400" dirty="0" smtClean="0">
                <a:latin typeface="Adobe Fan Heiti Std B" pitchFamily="34" charset="-128"/>
                <a:ea typeface="Adobe Fan Heiti Std B" pitchFamily="34" charset="-128"/>
              </a:rPr>
              <a:t>	</a:t>
            </a:r>
          </a:p>
          <a:p>
            <a:endParaRPr lang="th-TH" sz="2400" dirty="0">
              <a:latin typeface="Adobe Fan Heiti Std B" pitchFamily="34" charset="-128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570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70609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000" b="1" dirty="0" smtClean="0">
                <a:solidFill>
                  <a:srgbClr val="3333CC"/>
                </a:solidFill>
              </a:rPr>
              <a:t>คุณสมบัติของภาษาที่จะเป็น </a:t>
            </a:r>
            <a:r>
              <a:rPr lang="en-US" b="1" dirty="0" smtClean="0">
                <a:solidFill>
                  <a:srgbClr val="3333CC"/>
                </a:solidFill>
              </a:rPr>
              <a:t>OOP</a:t>
            </a:r>
            <a:endParaRPr lang="th-TH" b="1" dirty="0">
              <a:solidFill>
                <a:srgbClr val="3333CC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205192"/>
          </a:xfrm>
        </p:spPr>
        <p:txBody>
          <a:bodyPr/>
          <a:lstStyle/>
          <a:p>
            <a:r>
              <a:rPr lang="en-US" b="1" dirty="0" smtClean="0"/>
              <a:t>Encapsulation</a:t>
            </a:r>
            <a:r>
              <a:rPr lang="en-US" dirty="0" smtClean="0"/>
              <a:t> </a:t>
            </a:r>
            <a:r>
              <a:rPr lang="th-TH" dirty="0" smtClean="0"/>
              <a:t>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เป็นคุณสมบัติที่ว่าเราไม่จำเป็นต้องสนใจ</a:t>
            </a:r>
            <a:br>
              <a:rPr lang="th-TH" sz="32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		รายละเอียดการทำงานภายในคลาส เช่น</a:t>
            </a:r>
            <a:br>
              <a:rPr lang="th-TH" sz="32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                         การสร้างเมนู เราไม่ต้องสนใจวิธีจัดการ</a:t>
            </a:r>
            <a:br>
              <a:rPr lang="th-TH" sz="32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 			เมนูว่าจะทำอย่างไร เช่น การวาดเมนู 				การซ่อน/แสดงเมนู หรือการใส่รูปภาพบนเมนู</a:t>
            </a:r>
          </a:p>
          <a:p>
            <a:r>
              <a:rPr lang="en-US" b="1" dirty="0" smtClean="0"/>
              <a:t>Inheritance 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เป็นคุณสมบัติที่ว่าคลาสต้องสืบทอดได้</a:t>
            </a:r>
          </a:p>
          <a:p>
            <a:r>
              <a:rPr lang="en-US" b="1" dirty="0" smtClean="0"/>
              <a:t>Polymorphism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เป็นคุณสมบัติที่ว่าสามารถเปลี่ยนแปลง</a:t>
            </a:r>
            <a:br>
              <a:rPr lang="th-TH" sz="32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		คุณสมบัติของคลาสให้เข้ากับสภาพแวดล้อมได้ </a:t>
            </a:r>
            <a:br>
              <a:rPr lang="th-TH" sz="32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		เช่น การสร้างเมธอดที่มีชื่อเหมือนกันแต่มี</a:t>
            </a:r>
            <a:br>
              <a:rPr lang="th-TH" sz="32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		พารามิเตอร์ต่างกัน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63408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3333CC"/>
                </a:solidFill>
              </a:rPr>
              <a:t>รูปแบบการนิยามคลาส</a:t>
            </a:r>
            <a:endParaRPr lang="th-TH" sz="4000" b="1" dirty="0">
              <a:solidFill>
                <a:srgbClr val="3333CC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147248" cy="59766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class  </a:t>
            </a:r>
            <a:r>
              <a:rPr lang="en-US" sz="2800" b="1" dirty="0" err="1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</a:t>
            </a:r>
            <a:r>
              <a:rPr lang="en-US" sz="28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lassName</a:t>
            </a:r>
            <a:endParaRPr lang="th-TH" sz="28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	Members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}</a:t>
            </a: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โดยที่</a:t>
            </a:r>
          </a:p>
          <a:p>
            <a:pPr marL="0" indent="0">
              <a:buNone/>
            </a:pPr>
            <a:r>
              <a:rPr lang="th-TH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Modifier</a:t>
            </a:r>
            <a:r>
              <a:rPr lang="th-TH" sz="2800" b="1" dirty="0" smtClean="0">
                <a:solidFill>
                  <a:srgbClr val="3333CC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</a:t>
            </a:r>
            <a:r>
              <a:rPr lang="th-TH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เป็นความสามารถในการเข้าถึงคลาสนั้น</a:t>
            </a:r>
            <a:endParaRPr lang="th-TH" b="1" dirty="0" smtClean="0"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 ถ้าระบุ </a:t>
            </a:r>
            <a:r>
              <a:rPr lang="en-US" sz="3200" b="1" dirty="0" smtClean="0">
                <a:solidFill>
                  <a:srgbClr val="009644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public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คลาสอื่นๆ ภายนอกคลาสสามารถเรียกใช้คลาสนี้ได้</a:t>
            </a:r>
          </a:p>
          <a:p>
            <a:pPr marL="0" indent="0">
              <a:buNone/>
            </a:pP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ถ้าไม่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ระบุจะ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ทำให้คลาสนี้ถูกเรียกใช้ได้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ภายใน </a:t>
            </a:r>
            <a:r>
              <a:rPr lang="en-US" sz="36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package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เดียวกัน</a:t>
            </a:r>
          </a:p>
          <a:p>
            <a:pPr marL="0" indent="0">
              <a:buNone/>
            </a:pPr>
            <a:r>
              <a:rPr lang="th-TH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class </a:t>
            </a: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   </a:t>
            </a:r>
            <a:r>
              <a:rPr lang="th-TH" sz="32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เป็นคีย์เวิร์ดในภาษาจาวาที่ใช้ในการประกาศคลาส</a:t>
            </a:r>
            <a:endParaRPr lang="th-TH" sz="3200" b="1" dirty="0" smtClean="0"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ClassName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</a:t>
            </a:r>
            <a:r>
              <a:rPr lang="th-TH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  </a:t>
            </a:r>
            <a:r>
              <a:rPr lang="th-TH" sz="32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เป็นชื่อคลาสที่ประกาศขึ้น</a:t>
            </a:r>
          </a:p>
          <a:p>
            <a:pPr marL="0" indent="0">
              <a:buNone/>
            </a:pPr>
            <a:r>
              <a:rPr lang="th-TH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  <a:sym typeface="Wingdings"/>
              </a:rPr>
              <a:t>Memebers</a:t>
            </a:r>
            <a:r>
              <a:rPr lang="en-US" sz="2800" b="1" dirty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 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คือคุณลักษณะหรือเมธอดต่างๆ ภายในคลาส</a:t>
            </a:r>
            <a:endParaRPr lang="th-TH" sz="3200" b="1" dirty="0" smtClean="0"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76864" cy="77809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8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รูปแบบการนิยามคลาส</a:t>
            </a:r>
            <a:endParaRPr lang="th-TH" sz="4800" b="1" dirty="0">
              <a:solidFill>
                <a:srgbClr val="3333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1560" y="1340768"/>
            <a:ext cx="7776864" cy="525658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28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class  </a:t>
            </a:r>
            <a:r>
              <a:rPr lang="en-US" sz="2800" b="1" dirty="0" err="1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</a:t>
            </a:r>
            <a:r>
              <a:rPr lang="en-US" sz="28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lassName</a:t>
            </a:r>
            <a:endParaRPr lang="th-TH" sz="28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{</a:t>
            </a:r>
          </a:p>
          <a:p>
            <a:pPr>
              <a:buNone/>
            </a:pP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[</a:t>
            </a: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Modifier]  </a:t>
            </a:r>
            <a:r>
              <a:rPr lang="en-US" b="1" dirty="0" err="1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datyType</a:t>
            </a: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</a:t>
            </a:r>
            <a:r>
              <a:rPr lang="en-US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AttributeName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;</a:t>
            </a:r>
          </a:p>
          <a:p>
            <a:pPr>
              <a:buNone/>
            </a:pP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</a:t>
            </a:r>
            <a:r>
              <a:rPr lang="en-US" sz="23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sz="23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returnType</a:t>
            </a:r>
            <a:r>
              <a:rPr lang="en-US" sz="23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</a:t>
            </a:r>
            <a:r>
              <a:rPr lang="en-US" sz="23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MethodName</a:t>
            </a:r>
            <a:r>
              <a:rPr lang="en-US" sz="23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([parameters</a:t>
            </a:r>
            <a:r>
              <a:rPr lang="en-US" sz="23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])</a:t>
            </a:r>
            <a:endParaRPr lang="th-TH" sz="2300" b="1" dirty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{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		……</a:t>
            </a:r>
            <a:endParaRPr lang="en-US" b="1" dirty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  }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498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208912" cy="70609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รูปแบบการประกาศคุณลักษณะหรือตัวแปร</a:t>
            </a:r>
            <a:endParaRPr lang="th-TH" sz="4000" b="1" dirty="0">
              <a:solidFill>
                <a:srgbClr val="3333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363272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sz="28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datyType</a:t>
            </a: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</a:t>
            </a:r>
            <a:r>
              <a:rPr lang="en-US" sz="28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AttributeName</a:t>
            </a:r>
            <a:endParaRPr lang="th-TH" sz="28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โดยที่</a:t>
            </a:r>
          </a:p>
          <a:p>
            <a:pPr marL="0" indent="0">
              <a:buNone/>
            </a:pPr>
            <a:r>
              <a:rPr lang="th-TH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Modifier</a:t>
            </a:r>
            <a:r>
              <a:rPr lang="th-TH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เป็นความสามารถในการเข้าถึงคุณลักษณะหรือตัวแปรนั้น </a:t>
            </a:r>
            <a:endParaRPr lang="th-TH" b="1" dirty="0" smtClean="0"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 ถ้าระบุ </a:t>
            </a:r>
            <a:r>
              <a:rPr lang="en-US" sz="3200" b="1" dirty="0" smtClean="0">
                <a:solidFill>
                  <a:srgbClr val="009644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public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ออบเจ็กต์ภายนอกคลาสสามารถใช้งานตัวแปรนี้ได้</a:t>
            </a:r>
          </a:p>
          <a:p>
            <a:pPr marL="0" indent="0">
              <a:buNone/>
            </a:pP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ถ้าระบุ </a:t>
            </a:r>
            <a:r>
              <a:rPr lang="en-US" sz="3200" b="1" dirty="0" smtClean="0">
                <a:solidFill>
                  <a:srgbClr val="009644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private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ตัวแปรนี้ใช้งานได้เฉพาะภายในคลาส</a:t>
            </a:r>
          </a:p>
          <a:p>
            <a:pPr marL="0" indent="0">
              <a:buNone/>
            </a:pP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ถ้า</a:t>
            </a: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ระบุ </a:t>
            </a:r>
            <a:r>
              <a:rPr lang="en-US" sz="3200" b="1" dirty="0" smtClean="0">
                <a:solidFill>
                  <a:srgbClr val="009644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protected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ตัวแปรนี้ใช้งานได้เฉพาะภายใน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คลาสและภายนอกคลาสโดยผ่านดี</a:t>
            </a:r>
            <a:r>
              <a:rPr lang="th-TH" sz="3200" b="1" dirty="0" err="1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ไรฟ์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คลาส </a:t>
            </a:r>
          </a:p>
          <a:p>
            <a:pPr marL="0" indent="0">
              <a:buNone/>
            </a:pPr>
            <a:r>
              <a:rPr lang="th-TH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dataType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</a:t>
            </a: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   </a:t>
            </a:r>
            <a:r>
              <a:rPr lang="th-TH" sz="32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คือชนิดข้อมูลของคุณลักษณะหรือตัวแปร</a:t>
            </a:r>
            <a:endParaRPr lang="th-TH" sz="3200" b="1" dirty="0" smtClean="0"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  <a:sym typeface="Wingdings"/>
              </a:rPr>
              <a:t>Attribute</a:t>
            </a:r>
            <a:r>
              <a:rPr lang="en-US" sz="2800" b="1" dirty="0" err="1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Name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</a:t>
            </a:r>
            <a:r>
              <a:rPr lang="th-TH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  </a:t>
            </a:r>
            <a:r>
              <a:rPr lang="th-TH" sz="32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คือชื่อคุณลักษณะหรือชื่อตัวแปร</a:t>
            </a:r>
          </a:p>
        </p:txBody>
      </p:sp>
    </p:spTree>
    <p:extLst>
      <p:ext uri="{BB962C8B-B14F-4D97-AF65-F5344CB8AC3E}">
        <p14:creationId xmlns:p14="http://schemas.microsoft.com/office/powerpoint/2010/main" val="144237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064896" cy="63408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รูปแบบการประกาศเมธอด</a:t>
            </a:r>
            <a:endParaRPr lang="th-TH" sz="4000" b="1" dirty="0">
              <a:solidFill>
                <a:srgbClr val="3333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424936" cy="59766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600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[Modifier]  </a:t>
            </a:r>
            <a:r>
              <a:rPr lang="en-US" sz="26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returnType</a:t>
            </a:r>
            <a:r>
              <a:rPr lang="en-US" sz="26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  </a:t>
            </a:r>
            <a:r>
              <a:rPr lang="en-US" sz="2600" b="1" dirty="0" err="1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MethodName</a:t>
            </a:r>
            <a:r>
              <a:rPr lang="en-US" sz="2600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([parameters])</a:t>
            </a:r>
            <a:endParaRPr lang="th-TH" sz="2600" b="1" dirty="0" smtClean="0">
              <a:latin typeface="Adobe Gothic Std B" pitchFamily="34" charset="-128"/>
              <a:ea typeface="Adobe Gothic Std B" pitchFamily="34" charset="-128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		</a:t>
            </a:r>
            <a:r>
              <a:rPr lang="en-US" b="1" dirty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C</a:t>
            </a: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ode</a:t>
            </a:r>
          </a:p>
          <a:p>
            <a:pPr>
              <a:buNone/>
            </a:pPr>
            <a:r>
              <a:rPr lang="en-US" b="1" dirty="0" smtClean="0"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}</a:t>
            </a: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latin typeface="Adobe Gothic Std B" pitchFamily="34" charset="-128"/>
                <a:ea typeface="Adobe Gothic Std B" pitchFamily="34" charset="-128"/>
                <a:cs typeface="Tahoma" pitchFamily="34" charset="0"/>
              </a:rPr>
              <a:t>โดยที่</a:t>
            </a:r>
          </a:p>
          <a:p>
            <a:pPr marL="0" indent="0">
              <a:buNone/>
            </a:pPr>
            <a:r>
              <a:rPr lang="th-TH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Modifier</a:t>
            </a:r>
            <a:r>
              <a:rPr lang="th-TH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   </a:t>
            </a:r>
            <a:r>
              <a:rPr lang="th-TH" sz="2800" b="1" dirty="0" smtClean="0">
                <a:solidFill>
                  <a:srgbClr val="3333CC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</a:t>
            </a:r>
            <a:r>
              <a:rPr lang="th-TH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เป็นความสามารถในการเข้าถึงเมธอดนั้น</a:t>
            </a:r>
            <a:endParaRPr lang="th-TH" b="1" dirty="0" smtClean="0"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 ถ้าระบุ </a:t>
            </a:r>
            <a:r>
              <a:rPr lang="en-US" sz="3200" b="1" dirty="0" smtClean="0">
                <a:solidFill>
                  <a:srgbClr val="009644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public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  ภายนอกคลาสสามารถเรียกใช้เมธอดนี้ได้</a:t>
            </a:r>
          </a:p>
          <a:p>
            <a:pPr marL="0" indent="0">
              <a:buNone/>
            </a:pP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</a:t>
            </a: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ถ้าระบุ </a:t>
            </a:r>
            <a:r>
              <a:rPr lang="en-US" sz="3200" b="1" dirty="0">
                <a:solidFill>
                  <a:srgbClr val="009644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private</a:t>
            </a:r>
            <a:r>
              <a:rPr lang="en-US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  เมธอดนี้ใช้</a:t>
            </a: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งานได้เฉพาะภายในคลาส</a:t>
            </a:r>
          </a:p>
          <a:p>
            <a:pPr marL="0" indent="0">
              <a:buNone/>
            </a:pP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  ถ้าระบุ </a:t>
            </a:r>
            <a:r>
              <a:rPr lang="en-US" sz="3200" b="1" dirty="0">
                <a:solidFill>
                  <a:srgbClr val="009644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protected</a:t>
            </a:r>
            <a:r>
              <a:rPr lang="en-US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เมธอดนี้ใช้</a:t>
            </a: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งานได้เฉพาะภายในคลาสและภายนอกคลาสโดยผ่านดี</a:t>
            </a:r>
            <a:r>
              <a:rPr lang="th-TH" sz="3200" b="1" dirty="0" err="1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ไรฟ์</a:t>
            </a:r>
            <a:r>
              <a:rPr lang="th-TH" sz="3200" b="1" dirty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คลาส </a:t>
            </a:r>
            <a:endParaRPr lang="th-TH" sz="3200" b="1" dirty="0" smtClean="0"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  <a:sym typeface="Wingdings"/>
              </a:rPr>
              <a:t>returnType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</a:t>
            </a:r>
            <a:r>
              <a:rPr lang="en-US" sz="28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 </a:t>
            </a:r>
            <a:r>
              <a:rPr lang="th-TH" sz="28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   </a:t>
            </a:r>
            <a:r>
              <a:rPr lang="th-TH" sz="32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ชนิดข้อมูลที่ส่งค่ากลับ ถ้าไม่มีค่าส่งกลับใช้คำว่า </a:t>
            </a:r>
            <a:r>
              <a:rPr lang="en-US" sz="26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void</a:t>
            </a:r>
            <a:endParaRPr lang="th-TH" sz="2600" b="1" dirty="0" smtClean="0"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  <a:sym typeface="Wingdings"/>
              </a:rPr>
              <a:t>Method</a:t>
            </a:r>
            <a:r>
              <a:rPr lang="en-US" sz="2800" b="1" dirty="0" err="1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Name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</a:t>
            </a:r>
            <a:r>
              <a:rPr lang="th-TH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</a:rPr>
              <a:t>เป็นชื่อเมธอดที่ประกาศขึ้น</a:t>
            </a:r>
          </a:p>
          <a:p>
            <a:pPr marL="0" indent="0">
              <a:buNone/>
            </a:pPr>
            <a:r>
              <a:rPr lang="th-TH" sz="28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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Adobe Gothic Std B" pitchFamily="34" charset="-128"/>
                <a:ea typeface="Adobe Gothic Std B" pitchFamily="34" charset="-128"/>
                <a:cs typeface="TH SarabunPSK" panose="020B0500040200020003" pitchFamily="34" charset="-34"/>
                <a:sym typeface="Wingdings"/>
              </a:rPr>
              <a:t>parameters</a:t>
            </a:r>
            <a:r>
              <a:rPr lang="en-US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   </a:t>
            </a:r>
            <a:r>
              <a:rPr lang="th-TH" sz="3200" b="1" dirty="0" smtClean="0"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  <a:sym typeface="Wingdings"/>
              </a:rPr>
              <a:t>  คือตัวแปรรับข้อมูลที่ส่งมาให้เมธอด</a:t>
            </a:r>
            <a:endParaRPr lang="th-TH" sz="3200" b="1" dirty="0" smtClean="0"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7128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44624"/>
            <a:ext cx="7704856" cy="72008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36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ตัวอย่าง</a:t>
            </a:r>
            <a:r>
              <a:rPr lang="th-TH" sz="28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sz="4000" b="1" dirty="0" smtClean="0">
                <a:solidFill>
                  <a:srgbClr val="33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class</a:t>
            </a:r>
            <a:endParaRPr lang="th-TH" sz="2800" b="1" dirty="0">
              <a:solidFill>
                <a:srgbClr val="3333CC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539552" y="836712"/>
            <a:ext cx="7704856" cy="59766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public class Employee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{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private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int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ode;   </a:t>
            </a:r>
            <a:r>
              <a:rPr lang="en-US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 </a:t>
            </a:r>
            <a:r>
              <a:rPr lang="th-TH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ตัวแปรหรือ </a:t>
            </a:r>
            <a:r>
              <a:rPr lang="en-US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attribute </a:t>
            </a:r>
            <a:r>
              <a:rPr lang="th-TH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หรือ </a:t>
            </a:r>
            <a:r>
              <a:rPr lang="en-US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property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private String </a:t>
            </a:r>
            <a: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ame;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public void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setCode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int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code)            	 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 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Code = code;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public void </a:t>
            </a:r>
            <a:r>
              <a:rPr lang="en-US" sz="20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etName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(String name)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{ 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Name = name;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}</a:t>
            </a:r>
          </a:p>
          <a:p>
            <a:pPr>
              <a:buNone/>
            </a:pPr>
            <a: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public void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ShowEmp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()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{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System.out.println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(Code + Name);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}  </a:t>
            </a:r>
          </a:p>
          <a:p>
            <a:pPr>
              <a:buNone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}   </a:t>
            </a:r>
            <a:r>
              <a:rPr lang="en-US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//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smtClean="0">
                <a:solidFill>
                  <a:srgbClr val="00964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end class</a:t>
            </a:r>
            <a:endParaRPr lang="th-TH" sz="2000" b="1" dirty="0">
              <a:solidFill>
                <a:srgbClr val="00964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อุดมสมบูรณ์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1742</TotalTime>
  <Words>636</Words>
  <Application>Microsoft Office PowerPoint</Application>
  <PresentationFormat>นำเสนอทางหน้าจอ (4:3)</PresentationFormat>
  <Paragraphs>369</Paragraphs>
  <Slides>32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32</vt:i4>
      </vt:variant>
    </vt:vector>
  </HeadingPairs>
  <TitlesOfParts>
    <vt:vector size="33" baseType="lpstr">
      <vt:lpstr>เฉลียง</vt:lpstr>
      <vt:lpstr>บทที่ 6 คลาสและการเขียนโปรแกรมเชิงวัตถุ</vt:lpstr>
      <vt:lpstr>การเขียนโปรแกรมเชิงวัตถุหรือโอโอพี</vt:lpstr>
      <vt:lpstr>งานนำเสนอ PowerPoint</vt:lpstr>
      <vt:lpstr>คุณสมบัติของภาษาที่จะเป็น OOP</vt:lpstr>
      <vt:lpstr>รูปแบบการนิยามคลาส</vt:lpstr>
      <vt:lpstr>รูปแบบการนิยามคลาส</vt:lpstr>
      <vt:lpstr>รูปแบบการประกาศคุณลักษณะหรือตัวแปร</vt:lpstr>
      <vt:lpstr>รูปแบบการประกาศเมธอด</vt:lpstr>
      <vt:lpstr>ตัวอย่าง class</vt:lpstr>
      <vt:lpstr>งานนำเสนอ PowerPoint</vt:lpstr>
      <vt:lpstr>เขียนโปรแกรมเรียกใช้ Class employee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การสืบทอดคลาส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10  </dc:title>
  <dc:creator>bbb</dc:creator>
  <cp:lastModifiedBy>admin</cp:lastModifiedBy>
  <cp:revision>175</cp:revision>
  <dcterms:created xsi:type="dcterms:W3CDTF">2012-09-14T15:10:11Z</dcterms:created>
  <dcterms:modified xsi:type="dcterms:W3CDTF">2024-01-17T14:01:28Z</dcterms:modified>
</cp:coreProperties>
</file>