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2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DFD83E7-AF8B-4379-A666-D6A676A8756E}" type="datetimeFigureOut">
              <a:rPr lang="th-TH" smtClean="0"/>
              <a:t>11/01/64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3618442-385D-4661-8EC2-9E9FA7FBE9C4}" type="slidenum">
              <a:rPr lang="th-TH" smtClean="0"/>
              <a:t>‹#›</a:t>
            </a:fld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6629400" cy="1219201"/>
          </a:xfrm>
        </p:spPr>
        <p:txBody>
          <a:bodyPr/>
          <a:lstStyle/>
          <a:p>
            <a:r>
              <a:rPr lang="th-TH" sz="6600" b="1" dirty="0" smtClean="0"/>
              <a:t>บทที่ 5</a:t>
            </a:r>
            <a:endParaRPr lang="th-TH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9985" y="3501008"/>
            <a:ext cx="55082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cs typeface="+mj-cs"/>
              </a:rPr>
              <a:t>คลาส </a:t>
            </a:r>
            <a:r>
              <a:rPr lang="en-US" sz="4000" b="1" dirty="0" smtClean="0">
                <a:cs typeface="+mj-cs"/>
              </a:rPr>
              <a:t>Math, String, Date</a:t>
            </a:r>
            <a:endParaRPr lang="th-TH" sz="40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9612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400" b="1" dirty="0" smtClean="0">
                <a:solidFill>
                  <a:srgbClr val="0070C0"/>
                </a:solidFill>
              </a:rPr>
              <a:t>Date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7503" y="2492896"/>
            <a:ext cx="8778365" cy="23698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ym typeface="Wingdings"/>
              </a:rPr>
              <a:t> </a:t>
            </a:r>
            <a:r>
              <a:rPr lang="en-US" sz="2400" b="1" dirty="0" smtClean="0"/>
              <a:t>Date</a:t>
            </a:r>
            <a:r>
              <a:rPr lang="en-US" sz="2400" b="1" dirty="0"/>
              <a:t>() </a:t>
            </a:r>
          </a:p>
          <a:p>
            <a:r>
              <a:rPr lang="en-US" sz="2400" b="1" dirty="0" smtClean="0"/>
              <a:t>   </a:t>
            </a:r>
            <a:r>
              <a:rPr lang="en-US" sz="2400" b="1" dirty="0" smtClean="0">
                <a:solidFill>
                  <a:srgbClr val="0070C0"/>
                </a:solidFill>
              </a:rPr>
              <a:t>Creates </a:t>
            </a:r>
            <a:r>
              <a:rPr lang="en-US" sz="2400" b="1" dirty="0">
                <a:solidFill>
                  <a:srgbClr val="0070C0"/>
                </a:solidFill>
              </a:rPr>
              <a:t>date object representing current date and </a:t>
            </a:r>
            <a:r>
              <a:rPr lang="en-US" sz="2400" b="1" dirty="0" smtClean="0">
                <a:solidFill>
                  <a:srgbClr val="0070C0"/>
                </a:solidFill>
              </a:rPr>
              <a:t>time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 smtClean="0"/>
              <a:t>Date(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b="1" dirty="0"/>
              <a:t>year, </a:t>
            </a:r>
            <a:r>
              <a:rPr lang="en-US" sz="2400" b="1" dirty="0" err="1"/>
              <a:t>int</a:t>
            </a:r>
            <a:r>
              <a:rPr lang="en-US" sz="2400" b="1" dirty="0"/>
              <a:t> month, </a:t>
            </a:r>
            <a:r>
              <a:rPr lang="en-US" sz="2400" b="1" dirty="0" err="1"/>
              <a:t>int</a:t>
            </a:r>
            <a:r>
              <a:rPr lang="en-US" sz="2400" b="1" dirty="0"/>
              <a:t> date</a:t>
            </a:r>
            <a:r>
              <a:rPr lang="en-US" sz="2400" b="1" dirty="0" smtClean="0"/>
              <a:t>)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/>
              <a:t>Date(</a:t>
            </a:r>
            <a:r>
              <a:rPr lang="en-US" sz="2400" b="1" dirty="0" err="1"/>
              <a:t>int</a:t>
            </a:r>
            <a:r>
              <a:rPr lang="en-US" sz="2400" b="1" dirty="0"/>
              <a:t> year, </a:t>
            </a:r>
            <a:r>
              <a:rPr lang="en-US" sz="2400" b="1" dirty="0" err="1"/>
              <a:t>int</a:t>
            </a:r>
            <a:r>
              <a:rPr lang="en-US" sz="2400" b="1" dirty="0"/>
              <a:t> month, </a:t>
            </a:r>
            <a:r>
              <a:rPr lang="en-US" sz="2400" b="1" dirty="0" err="1"/>
              <a:t>int</a:t>
            </a:r>
            <a:r>
              <a:rPr lang="en-US" sz="2400" b="1" dirty="0"/>
              <a:t> date, </a:t>
            </a: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err="1"/>
              <a:t>hrs</a:t>
            </a:r>
            <a:r>
              <a:rPr lang="en-US" sz="2400" b="1" dirty="0"/>
              <a:t>, </a:t>
            </a:r>
            <a:r>
              <a:rPr lang="en-US" sz="2400" b="1" dirty="0" err="1"/>
              <a:t>int</a:t>
            </a:r>
            <a:r>
              <a:rPr lang="en-US" sz="2400" b="1" dirty="0"/>
              <a:t> min</a:t>
            </a:r>
            <a:r>
              <a:rPr lang="en-US" sz="2400" b="1" dirty="0" smtClean="0"/>
              <a:t>)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/>
              <a:t>Date(</a:t>
            </a:r>
            <a:r>
              <a:rPr lang="en-US" sz="2400" b="1" dirty="0" err="1"/>
              <a:t>int</a:t>
            </a:r>
            <a:r>
              <a:rPr lang="en-US" sz="2400" b="1" dirty="0"/>
              <a:t> year, </a:t>
            </a:r>
            <a:r>
              <a:rPr lang="en-US" sz="2400" b="1" dirty="0" err="1"/>
              <a:t>int</a:t>
            </a:r>
            <a:r>
              <a:rPr lang="en-US" sz="2400" b="1" dirty="0"/>
              <a:t> month, </a:t>
            </a:r>
            <a:r>
              <a:rPr lang="en-US" sz="2400" b="1" dirty="0" err="1"/>
              <a:t>int</a:t>
            </a:r>
            <a:r>
              <a:rPr lang="en-US" sz="2400" b="1" dirty="0"/>
              <a:t> date, </a:t>
            </a: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err="1"/>
              <a:t>hrs</a:t>
            </a:r>
            <a:r>
              <a:rPr lang="en-US" sz="2400" b="1" dirty="0"/>
              <a:t>, </a:t>
            </a:r>
            <a:r>
              <a:rPr lang="en-US" sz="2400" b="1" dirty="0" err="1"/>
              <a:t>int</a:t>
            </a:r>
            <a:r>
              <a:rPr lang="en-US" sz="2400" b="1" dirty="0"/>
              <a:t> min, </a:t>
            </a:r>
            <a:r>
              <a:rPr lang="en-US" sz="2400" b="1" dirty="0" err="1"/>
              <a:t>int</a:t>
            </a:r>
            <a:r>
              <a:rPr lang="en-US" sz="2400" b="1" dirty="0"/>
              <a:t> sec</a:t>
            </a:r>
            <a:r>
              <a:rPr lang="en-US" sz="2400" b="1" dirty="0" smtClean="0"/>
              <a:t>)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/>
              <a:t>Date(String s)</a:t>
            </a:r>
            <a:endParaRPr lang="th-TH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3600" y="1960465"/>
            <a:ext cx="1077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รูปแบบ</a:t>
            </a:r>
            <a:endParaRPr lang="th-TH" sz="32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8691" y="1628800"/>
            <a:ext cx="38266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</a:t>
            </a:r>
            <a:r>
              <a:rPr lang="en-US" b="1" dirty="0" smtClean="0"/>
              <a:t>mport </a:t>
            </a:r>
            <a:r>
              <a:rPr lang="en-US" b="1" dirty="0" err="1" smtClean="0"/>
              <a:t>java.util.Date</a:t>
            </a:r>
            <a:r>
              <a:rPr lang="en-US" b="1" dirty="0" smtClean="0"/>
              <a:t>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89291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เมธอดที่สำคัญของคลาส </a:t>
            </a:r>
            <a:r>
              <a:rPr lang="en-US" sz="4400" b="1" dirty="0" smtClean="0">
                <a:solidFill>
                  <a:srgbClr val="0070C0"/>
                </a:solidFill>
              </a:rPr>
              <a:t>Date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836" y="1988840"/>
            <a:ext cx="8257389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en-US" sz="2400" b="1" dirty="0" err="1" smtClean="0">
                <a:solidFill>
                  <a:srgbClr val="CC3399"/>
                </a:solidFill>
              </a:rPr>
              <a:t>boolean</a:t>
            </a:r>
            <a:r>
              <a:rPr lang="en-US" sz="2400" b="1" dirty="0" smtClean="0">
                <a:solidFill>
                  <a:srgbClr val="CC3399"/>
                </a:solidFill>
              </a:rPr>
              <a:t> </a:t>
            </a:r>
            <a:r>
              <a:rPr lang="en-US" sz="2400" b="1" dirty="0">
                <a:solidFill>
                  <a:srgbClr val="CC3399"/>
                </a:solidFill>
              </a:rPr>
              <a:t>after(Date date) </a:t>
            </a:r>
            <a:endParaRPr lang="en-US" sz="2400" b="1" dirty="0" smtClean="0">
              <a:solidFill>
                <a:srgbClr val="CC3399"/>
              </a:solidFill>
            </a:endParaRPr>
          </a:p>
          <a:p>
            <a:r>
              <a:rPr lang="en-US" sz="2400" b="1" dirty="0"/>
              <a:t> </a:t>
            </a:r>
            <a:r>
              <a:rPr lang="en-US" sz="2400" b="1" dirty="0" smtClean="0"/>
              <a:t>   Tests </a:t>
            </a:r>
            <a:r>
              <a:rPr lang="en-US" sz="2400" b="1" dirty="0"/>
              <a:t>if current date is after the given </a:t>
            </a:r>
            <a:r>
              <a:rPr lang="en-US" sz="2400" b="1" dirty="0" smtClean="0"/>
              <a:t>date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 err="1">
                <a:solidFill>
                  <a:srgbClr val="CC3399"/>
                </a:solidFill>
              </a:rPr>
              <a:t>boolean</a:t>
            </a:r>
            <a:r>
              <a:rPr lang="en-US" sz="2400" b="1" dirty="0">
                <a:solidFill>
                  <a:srgbClr val="CC3399"/>
                </a:solidFill>
              </a:rPr>
              <a:t> before(Date date) </a:t>
            </a:r>
            <a:endParaRPr lang="en-US" sz="2400" b="1" dirty="0" smtClean="0">
              <a:solidFill>
                <a:srgbClr val="CC3399"/>
              </a:solidFill>
            </a:endParaRPr>
          </a:p>
          <a:p>
            <a:r>
              <a:rPr lang="en-US" sz="2400" b="1" dirty="0" smtClean="0"/>
              <a:t>    Tests </a:t>
            </a:r>
            <a:r>
              <a:rPr lang="en-US" sz="2400" b="1" dirty="0"/>
              <a:t>if current date is before the given date</a:t>
            </a:r>
            <a:endParaRPr lang="en-US" sz="2400" b="1" dirty="0" smtClean="0"/>
          </a:p>
          <a:p>
            <a:pPr marL="342900" indent="-342900">
              <a:buFont typeface="Wingdings" pitchFamily="2" charset="2"/>
              <a:buChar char="l"/>
            </a:pPr>
            <a:r>
              <a:rPr lang="en-US" sz="2400" b="1" dirty="0" err="1">
                <a:solidFill>
                  <a:srgbClr val="CC3399"/>
                </a:solidFill>
              </a:rPr>
              <a:t>int</a:t>
            </a:r>
            <a:r>
              <a:rPr lang="en-US" sz="2400" b="1" dirty="0">
                <a:solidFill>
                  <a:srgbClr val="CC3399"/>
                </a:solidFill>
              </a:rPr>
              <a:t> </a:t>
            </a:r>
            <a:r>
              <a:rPr lang="en-US" sz="2400" b="1" dirty="0" err="1">
                <a:solidFill>
                  <a:srgbClr val="CC3399"/>
                </a:solidFill>
              </a:rPr>
              <a:t>compareTo</a:t>
            </a:r>
            <a:r>
              <a:rPr lang="en-US" sz="2400" b="1" dirty="0">
                <a:solidFill>
                  <a:srgbClr val="CC3399"/>
                </a:solidFill>
              </a:rPr>
              <a:t>(Date date</a:t>
            </a:r>
            <a:r>
              <a:rPr lang="en-US" sz="2400" b="1" dirty="0" smtClean="0">
                <a:solidFill>
                  <a:srgbClr val="CC3399"/>
                </a:solidFill>
              </a:rPr>
              <a:t>)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Compares </a:t>
            </a:r>
            <a:r>
              <a:rPr lang="en-US" sz="2400" b="1" dirty="0"/>
              <a:t>current date with given date. </a:t>
            </a:r>
            <a:endParaRPr lang="en-US" sz="2400" b="1" dirty="0" smtClean="0"/>
          </a:p>
          <a:p>
            <a:r>
              <a:rPr lang="en-US" sz="2400" b="1" dirty="0" smtClean="0"/>
              <a:t>    Returns </a:t>
            </a:r>
            <a:r>
              <a:rPr lang="en-US" sz="2400" b="1" dirty="0"/>
              <a:t>0 if the argument Date is equal to the Date; </a:t>
            </a:r>
            <a:endParaRPr lang="en-US" sz="2400" b="1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a </a:t>
            </a:r>
            <a:r>
              <a:rPr lang="en-US" sz="2400" b="1" dirty="0"/>
              <a:t>value less than 0 if the Date is before </a:t>
            </a:r>
            <a:endParaRPr lang="en-US" sz="2400" b="1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the </a:t>
            </a:r>
            <a:r>
              <a:rPr lang="en-US" sz="2400" b="1" dirty="0"/>
              <a:t>Date argument</a:t>
            </a:r>
            <a:r>
              <a:rPr lang="en-US" sz="2400" b="1" dirty="0" smtClean="0"/>
              <a:t>; and </a:t>
            </a:r>
            <a:r>
              <a:rPr lang="en-US" sz="2400" b="1" dirty="0"/>
              <a:t>a value greater than 0 </a:t>
            </a:r>
            <a:endParaRPr lang="en-US" sz="2400" b="1" dirty="0" smtClean="0"/>
          </a:p>
          <a:p>
            <a:r>
              <a:rPr lang="en-US" sz="2400" b="1" dirty="0" smtClean="0"/>
              <a:t>    if </a:t>
            </a:r>
            <a:r>
              <a:rPr lang="en-US" sz="2400" b="1" dirty="0"/>
              <a:t>the Date is after the Date argument.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6349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เมธอดที่สำคัญของคลาส </a:t>
            </a:r>
            <a:r>
              <a:rPr lang="en-US" sz="4400" b="1" dirty="0" smtClean="0">
                <a:solidFill>
                  <a:srgbClr val="0070C0"/>
                </a:solidFill>
              </a:rPr>
              <a:t>Date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2204864"/>
            <a:ext cx="3486852" cy="4031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getDate</a:t>
            </a:r>
            <a:r>
              <a:rPr lang="en-US" b="1" dirty="0" smtClean="0">
                <a:solidFill>
                  <a:srgbClr val="CC3399"/>
                </a:solidFill>
              </a:rPr>
              <a:t>() </a:t>
            </a:r>
          </a:p>
          <a:p>
            <a:r>
              <a:rPr lang="en-US" sz="3200" b="1" dirty="0">
                <a:solidFill>
                  <a:schemeClr val="tx1"/>
                </a:solidFill>
                <a:cs typeface="+mj-cs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คืนค่าวันที่ 1-31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getDay</a:t>
            </a:r>
            <a:r>
              <a:rPr lang="en-US" b="1" dirty="0" smtClean="0">
                <a:solidFill>
                  <a:srgbClr val="CC3399"/>
                </a:solidFill>
              </a:rPr>
              <a:t>() </a:t>
            </a:r>
            <a:endParaRPr lang="en-US" b="1" dirty="0">
              <a:solidFill>
                <a:srgbClr val="CC3399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  <a:cs typeface="+mj-cs"/>
              </a:rPr>
              <a:t>    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คืน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ค่าเลขวัน 0-6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>
                <a:solidFill>
                  <a:srgbClr val="CC3399"/>
                </a:solidFill>
              </a:rPr>
              <a:t>getMonth</a:t>
            </a:r>
            <a:r>
              <a:rPr lang="en-US" b="1" dirty="0" smtClean="0">
                <a:solidFill>
                  <a:srgbClr val="CC3399"/>
                </a:solidFill>
              </a:rPr>
              <a:t>()</a:t>
            </a:r>
          </a:p>
          <a:p>
            <a:r>
              <a:rPr lang="en-US" sz="2400" b="1" dirty="0" smtClean="0"/>
              <a:t>    </a:t>
            </a:r>
            <a:r>
              <a:rPr lang="th-TH" sz="3600" b="1" dirty="0" smtClean="0">
                <a:cs typeface="+mj-cs"/>
              </a:rPr>
              <a:t>คืนค่าเดือน  0-11</a:t>
            </a:r>
            <a:endParaRPr lang="en-US" sz="3600" b="1" dirty="0" smtClean="0"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getYear</a:t>
            </a:r>
            <a:r>
              <a:rPr lang="en-US" b="1" dirty="0" smtClean="0">
                <a:solidFill>
                  <a:srgbClr val="CC3399"/>
                </a:solidFill>
              </a:rPr>
              <a:t>()</a:t>
            </a:r>
          </a:p>
          <a:p>
            <a:r>
              <a:rPr lang="th-TH" sz="3600" b="1" dirty="0" smtClean="0">
                <a:cs typeface="+mj-cs"/>
              </a:rPr>
              <a:t>คืนค่าปี ค.ศ. หลัง 1900</a:t>
            </a:r>
            <a:endParaRPr lang="en-US" sz="3600" b="1" dirty="0" smtClean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95936" y="2204864"/>
            <a:ext cx="4857420" cy="40934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en-US" b="1" dirty="0">
                <a:solidFill>
                  <a:srgbClr val="CC3399"/>
                </a:solidFill>
              </a:rPr>
              <a:t>void </a:t>
            </a:r>
            <a:r>
              <a:rPr lang="en-US" b="1" dirty="0" err="1">
                <a:solidFill>
                  <a:srgbClr val="CC3399"/>
                </a:solidFill>
              </a:rPr>
              <a:t>setDate</a:t>
            </a:r>
            <a:r>
              <a:rPr lang="en-US" b="1" dirty="0">
                <a:solidFill>
                  <a:srgbClr val="CC3399"/>
                </a:solidFill>
              </a:rPr>
              <a:t>(</a:t>
            </a: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date</a:t>
            </a:r>
            <a:r>
              <a:rPr lang="en-US" b="1" dirty="0" smtClean="0">
                <a:solidFill>
                  <a:srgbClr val="CC3399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CC3399"/>
                </a:solidFill>
              </a:rPr>
              <a:t>    </a:t>
            </a:r>
            <a:r>
              <a:rPr lang="en-US" b="1" dirty="0" smtClean="0">
                <a:solidFill>
                  <a:schemeClr val="tx1"/>
                </a:solidFill>
              </a:rPr>
              <a:t>set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วันที่ 1-31</a:t>
            </a:r>
            <a:endParaRPr lang="en-US" sz="3600" b="1" dirty="0">
              <a:solidFill>
                <a:schemeClr val="tx1"/>
              </a:solidFill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smtClean="0">
                <a:solidFill>
                  <a:srgbClr val="CC3399"/>
                </a:solidFill>
                <a:cs typeface="+mj-cs"/>
              </a:rPr>
              <a:t>void </a:t>
            </a:r>
            <a:r>
              <a:rPr lang="en-US" b="1" dirty="0" err="1">
                <a:solidFill>
                  <a:srgbClr val="CC3399"/>
                </a:solidFill>
                <a:cs typeface="+mj-cs"/>
              </a:rPr>
              <a:t>setDay</a:t>
            </a:r>
            <a:r>
              <a:rPr lang="en-US" b="1" dirty="0">
                <a:solidFill>
                  <a:srgbClr val="CC3399"/>
                </a:solidFill>
                <a:cs typeface="+mj-cs"/>
              </a:rPr>
              <a:t>(</a:t>
            </a:r>
            <a:r>
              <a:rPr lang="en-US" b="1" dirty="0" err="1">
                <a:solidFill>
                  <a:srgbClr val="CC3399"/>
                </a:solidFill>
                <a:cs typeface="+mj-cs"/>
              </a:rPr>
              <a:t>int</a:t>
            </a:r>
            <a:r>
              <a:rPr lang="en-US" b="1" dirty="0">
                <a:solidFill>
                  <a:srgbClr val="CC3399"/>
                </a:solidFill>
                <a:cs typeface="+mj-cs"/>
              </a:rPr>
              <a:t> day)</a:t>
            </a:r>
          </a:p>
          <a:p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en-US" sz="24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+mj-cs"/>
              </a:rPr>
              <a:t>set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วันในสัปดาห์ 0-6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smtClean="0">
                <a:solidFill>
                  <a:srgbClr val="CC3399"/>
                </a:solidFill>
              </a:rPr>
              <a:t>void </a:t>
            </a:r>
            <a:r>
              <a:rPr lang="en-US" b="1" dirty="0" err="1" smtClean="0">
                <a:solidFill>
                  <a:srgbClr val="CC3399"/>
                </a:solidFill>
              </a:rPr>
              <a:t>setMonth</a:t>
            </a:r>
            <a:r>
              <a:rPr lang="en-US" b="1" dirty="0" smtClean="0">
                <a:solidFill>
                  <a:srgbClr val="CC3399"/>
                </a:solidFill>
              </a:rPr>
              <a:t>(</a:t>
            </a: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month)</a:t>
            </a:r>
          </a:p>
          <a:p>
            <a:r>
              <a:rPr lang="en-US" sz="2400" b="1" dirty="0" smtClean="0"/>
              <a:t>    </a:t>
            </a:r>
            <a:r>
              <a:rPr lang="en-US" b="1" dirty="0">
                <a:solidFill>
                  <a:schemeClr val="tx1"/>
                </a:solidFill>
              </a:rPr>
              <a:t>set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เดือน 0-11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smtClean="0">
                <a:solidFill>
                  <a:srgbClr val="CC3399"/>
                </a:solidFill>
              </a:rPr>
              <a:t>void </a:t>
            </a:r>
            <a:r>
              <a:rPr lang="en-US" b="1" dirty="0" err="1" smtClean="0">
                <a:solidFill>
                  <a:srgbClr val="CC3399"/>
                </a:solidFill>
              </a:rPr>
              <a:t>setYear</a:t>
            </a:r>
            <a:r>
              <a:rPr lang="en-US" b="1" dirty="0" smtClean="0">
                <a:solidFill>
                  <a:srgbClr val="CC3399"/>
                </a:solidFill>
              </a:rPr>
              <a:t>(</a:t>
            </a: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year)</a:t>
            </a:r>
            <a:endParaRPr lang="en-US" b="1" dirty="0">
              <a:solidFill>
                <a:srgbClr val="CC3399"/>
              </a:solidFill>
            </a:endParaRPr>
          </a:p>
          <a:p>
            <a:r>
              <a:rPr lang="en-US" sz="3600" b="1" dirty="0" smtClean="0">
                <a:cs typeface="+mj-cs"/>
              </a:rPr>
              <a:t>   </a:t>
            </a:r>
            <a:r>
              <a:rPr lang="en-US" sz="3200" b="1" dirty="0" smtClean="0">
                <a:cs typeface="+mj-cs"/>
              </a:rPr>
              <a:t>set</a:t>
            </a:r>
            <a:r>
              <a:rPr lang="en-US" sz="3600" b="1" dirty="0" smtClean="0">
                <a:cs typeface="+mj-cs"/>
              </a:rPr>
              <a:t> </a:t>
            </a:r>
            <a:r>
              <a:rPr lang="th-TH" sz="3600" b="1" dirty="0" smtClean="0">
                <a:cs typeface="+mj-cs"/>
              </a:rPr>
              <a:t>ปี ค.ศ. หลัง 1900</a:t>
            </a:r>
            <a:endParaRPr lang="en-US" sz="3600" b="1" dirty="0" smtClean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11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เมธอดที่สำคัญของคลาส </a:t>
            </a:r>
            <a:r>
              <a:rPr lang="en-US" sz="4400" b="1" dirty="0" smtClean="0">
                <a:solidFill>
                  <a:srgbClr val="0070C0"/>
                </a:solidFill>
              </a:rPr>
              <a:t>Date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204864"/>
            <a:ext cx="3371436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getHours</a:t>
            </a:r>
            <a:r>
              <a:rPr lang="en-US" b="1" dirty="0" smtClean="0">
                <a:solidFill>
                  <a:srgbClr val="CC3399"/>
                </a:solidFill>
              </a:rPr>
              <a:t>() </a:t>
            </a:r>
          </a:p>
          <a:p>
            <a:r>
              <a:rPr lang="en-US" sz="3200" b="1" dirty="0">
                <a:solidFill>
                  <a:schemeClr val="tx1"/>
                </a:solidFill>
                <a:cs typeface="+mj-cs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คืนค่าชั่วโมง 0-23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err="1">
                <a:solidFill>
                  <a:srgbClr val="CC3399"/>
                </a:solidFill>
              </a:rPr>
              <a:t>int</a:t>
            </a:r>
            <a:r>
              <a:rPr lang="en-US" b="1" dirty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getMinutes</a:t>
            </a:r>
            <a:r>
              <a:rPr lang="en-US" b="1" dirty="0" smtClean="0">
                <a:solidFill>
                  <a:srgbClr val="CC3399"/>
                </a:solidFill>
              </a:rPr>
              <a:t>() </a:t>
            </a:r>
            <a:endParaRPr lang="en-US" b="1" dirty="0">
              <a:solidFill>
                <a:srgbClr val="CC3399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  <a:cs typeface="+mj-cs"/>
              </a:rPr>
              <a:t>    </a:t>
            </a:r>
            <a:r>
              <a:rPr lang="th-TH" sz="3600" b="1" dirty="0">
                <a:solidFill>
                  <a:schemeClr val="tx1"/>
                </a:solidFill>
                <a:cs typeface="+mj-cs"/>
              </a:rPr>
              <a:t>คืน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ค่านาที 0-59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getSeconds</a:t>
            </a:r>
            <a:r>
              <a:rPr lang="en-US" b="1" dirty="0" smtClean="0">
                <a:solidFill>
                  <a:srgbClr val="CC3399"/>
                </a:solidFill>
              </a:rPr>
              <a:t>()</a:t>
            </a:r>
          </a:p>
          <a:p>
            <a:r>
              <a:rPr lang="en-US" sz="2400" b="1" dirty="0" smtClean="0"/>
              <a:t>     </a:t>
            </a:r>
            <a:r>
              <a:rPr lang="th-TH" sz="3600" b="1" dirty="0" smtClean="0">
                <a:cs typeface="+mj-cs"/>
              </a:rPr>
              <a:t>คืนค่าวินาที  0-59</a:t>
            </a:r>
            <a:endParaRPr lang="en-US" sz="3600" b="1" dirty="0" smtClean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63888" y="2204864"/>
            <a:ext cx="5604419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l"/>
            </a:pPr>
            <a:r>
              <a:rPr lang="en-US" b="1" dirty="0">
                <a:solidFill>
                  <a:srgbClr val="CC3399"/>
                </a:solidFill>
              </a:rPr>
              <a:t>void </a:t>
            </a:r>
            <a:r>
              <a:rPr lang="en-US" b="1" dirty="0" err="1" smtClean="0">
                <a:solidFill>
                  <a:srgbClr val="CC3399"/>
                </a:solidFill>
              </a:rPr>
              <a:t>setHours</a:t>
            </a:r>
            <a:r>
              <a:rPr lang="en-US" b="1" dirty="0" smtClean="0">
                <a:solidFill>
                  <a:srgbClr val="CC3399"/>
                </a:solidFill>
              </a:rPr>
              <a:t>(</a:t>
            </a: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hours)</a:t>
            </a:r>
          </a:p>
          <a:p>
            <a:r>
              <a:rPr lang="en-US" b="1" dirty="0" smtClean="0">
                <a:solidFill>
                  <a:srgbClr val="CC3399"/>
                </a:solidFill>
              </a:rPr>
              <a:t>    </a:t>
            </a:r>
            <a:r>
              <a:rPr lang="en-US" b="1" dirty="0" smtClean="0">
                <a:solidFill>
                  <a:schemeClr val="tx1"/>
                </a:solidFill>
              </a:rPr>
              <a:t>set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ชั่วโมง 0-23</a:t>
            </a:r>
            <a:endParaRPr lang="en-US" sz="3600" b="1" dirty="0">
              <a:solidFill>
                <a:schemeClr val="tx1"/>
              </a:solidFill>
              <a:cs typeface="+mj-cs"/>
            </a:endParaRP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smtClean="0">
                <a:solidFill>
                  <a:srgbClr val="CC3399"/>
                </a:solidFill>
                <a:cs typeface="+mj-cs"/>
              </a:rPr>
              <a:t>void </a:t>
            </a:r>
            <a:r>
              <a:rPr lang="en-US" b="1" dirty="0" err="1" smtClean="0">
                <a:solidFill>
                  <a:srgbClr val="CC3399"/>
                </a:solidFill>
                <a:cs typeface="+mj-cs"/>
              </a:rPr>
              <a:t>setMinutes</a:t>
            </a:r>
            <a:r>
              <a:rPr lang="en-US" b="1" dirty="0" smtClean="0">
                <a:solidFill>
                  <a:srgbClr val="CC3399"/>
                </a:solidFill>
                <a:cs typeface="+mj-cs"/>
              </a:rPr>
              <a:t>(</a:t>
            </a:r>
            <a:r>
              <a:rPr lang="en-US" b="1" dirty="0" err="1" smtClean="0">
                <a:solidFill>
                  <a:srgbClr val="CC3399"/>
                </a:solidFill>
                <a:cs typeface="+mj-cs"/>
              </a:rPr>
              <a:t>int</a:t>
            </a:r>
            <a:r>
              <a:rPr lang="en-US" b="1" dirty="0" smtClean="0">
                <a:solidFill>
                  <a:srgbClr val="CC3399"/>
                </a:solidFill>
                <a:cs typeface="+mj-cs"/>
              </a:rPr>
              <a:t> minutes)</a:t>
            </a:r>
            <a:endParaRPr lang="en-US" b="1" dirty="0">
              <a:solidFill>
                <a:srgbClr val="CC3399"/>
              </a:solidFill>
              <a:cs typeface="+mj-cs"/>
            </a:endParaRPr>
          </a:p>
          <a:p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en-US" sz="24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en-US" b="1" dirty="0" smtClean="0">
                <a:solidFill>
                  <a:schemeClr val="tx1"/>
                </a:solidFill>
                <a:cs typeface="+mj-cs"/>
              </a:rPr>
              <a:t>set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นาที 0-59</a:t>
            </a:r>
          </a:p>
          <a:p>
            <a:pPr marL="342900" indent="-342900">
              <a:buFont typeface="Wingdings" pitchFamily="2" charset="2"/>
              <a:buChar char="l"/>
            </a:pPr>
            <a:r>
              <a:rPr lang="en-US" b="1" dirty="0" smtClean="0">
                <a:solidFill>
                  <a:srgbClr val="CC3399"/>
                </a:solidFill>
              </a:rPr>
              <a:t>void </a:t>
            </a:r>
            <a:r>
              <a:rPr lang="en-US" b="1" dirty="0" err="1" smtClean="0">
                <a:solidFill>
                  <a:srgbClr val="CC3399"/>
                </a:solidFill>
              </a:rPr>
              <a:t>setSeconds</a:t>
            </a:r>
            <a:r>
              <a:rPr lang="en-US" b="1" dirty="0" smtClean="0">
                <a:solidFill>
                  <a:srgbClr val="CC3399"/>
                </a:solidFill>
              </a:rPr>
              <a:t>(</a:t>
            </a:r>
            <a:r>
              <a:rPr lang="en-US" b="1" dirty="0" err="1" smtClean="0">
                <a:solidFill>
                  <a:srgbClr val="CC3399"/>
                </a:solidFill>
              </a:rPr>
              <a:t>int</a:t>
            </a:r>
            <a:r>
              <a:rPr lang="en-US" b="1" dirty="0" smtClean="0">
                <a:solidFill>
                  <a:srgbClr val="CC3399"/>
                </a:solidFill>
              </a:rPr>
              <a:t> seconds)</a:t>
            </a:r>
          </a:p>
          <a:p>
            <a:r>
              <a:rPr lang="en-US" sz="2400" b="1" dirty="0" smtClean="0"/>
              <a:t>     </a:t>
            </a:r>
            <a:r>
              <a:rPr lang="en-US" b="1" dirty="0" smtClean="0">
                <a:solidFill>
                  <a:schemeClr val="tx1"/>
                </a:solidFill>
              </a:rPr>
              <a:t>set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th-TH" sz="3600" b="1" dirty="0" smtClean="0">
                <a:solidFill>
                  <a:schemeClr val="tx1"/>
                </a:solidFill>
                <a:cs typeface="+mj-cs"/>
              </a:rPr>
              <a:t>วินาที 0-59</a:t>
            </a:r>
            <a:endParaRPr lang="th-TH" sz="36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961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solidFill>
                  <a:srgbClr val="0070C0"/>
                </a:solidFill>
              </a:rPr>
              <a:t>การจัดฟอร์แมตวันที่/เวลาโดยใช้คลาส </a:t>
            </a:r>
            <a:r>
              <a:rPr lang="en-US" sz="2800" dirty="0" smtClean="0">
                <a:solidFill>
                  <a:srgbClr val="0070C0"/>
                </a:solidFill>
              </a:rPr>
              <a:t>String</a:t>
            </a:r>
            <a:endParaRPr lang="th-TH" sz="20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101" y="3268141"/>
            <a:ext cx="8699818" cy="138499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Date </a:t>
            </a:r>
            <a:r>
              <a:rPr lang="en-US" b="1" dirty="0" err="1"/>
              <a:t>date</a:t>
            </a:r>
            <a:r>
              <a:rPr lang="en-US" b="1" dirty="0"/>
              <a:t> = new Date();</a:t>
            </a:r>
          </a:p>
          <a:p>
            <a:r>
              <a:rPr lang="en-US" b="1" dirty="0" smtClean="0"/>
              <a:t>String </a:t>
            </a:r>
            <a:r>
              <a:rPr lang="en-US" b="1" dirty="0" err="1"/>
              <a:t>str</a:t>
            </a:r>
            <a:r>
              <a:rPr lang="en-US" b="1" dirty="0"/>
              <a:t> = </a:t>
            </a:r>
            <a:r>
              <a:rPr lang="en-US" b="1" dirty="0" err="1"/>
              <a:t>String.format</a:t>
            </a:r>
            <a:r>
              <a:rPr lang="en-US" b="1" dirty="0" smtClean="0"/>
              <a:t>("Date/Time </a:t>
            </a:r>
            <a:r>
              <a:rPr lang="en-US" b="1" dirty="0"/>
              <a:t>: %</a:t>
            </a:r>
            <a:r>
              <a:rPr lang="en-US" b="1" dirty="0" err="1"/>
              <a:t>tc</a:t>
            </a:r>
            <a:r>
              <a:rPr lang="en-US" b="1" dirty="0"/>
              <a:t>", date );</a:t>
            </a:r>
          </a:p>
          <a:p>
            <a:r>
              <a:rPr lang="en-US" b="1" dirty="0" err="1" smtClean="0"/>
              <a:t>System.out.println</a:t>
            </a:r>
            <a:r>
              <a:rPr lang="en-US" b="1" dirty="0" smtClean="0"/>
              <a:t>(</a:t>
            </a:r>
            <a:r>
              <a:rPr lang="en-US" b="1" dirty="0" err="1" smtClean="0"/>
              <a:t>str</a:t>
            </a:r>
            <a:r>
              <a:rPr lang="en-US" b="1" dirty="0"/>
              <a:t>);</a:t>
            </a:r>
            <a:endParaRPr lang="th-TH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054815" y="1700808"/>
            <a:ext cx="5479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โดยใช้อักขระต่อท้ายด้วย </a:t>
            </a:r>
            <a:r>
              <a:rPr lang="en-US" b="1" dirty="0" smtClean="0">
                <a:solidFill>
                  <a:srgbClr val="C00000"/>
                </a:solidFill>
              </a:rPr>
              <a:t>%t  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เช่น</a:t>
            </a:r>
            <a:r>
              <a:rPr lang="th-TH" b="1" dirty="0" smtClean="0">
                <a:solidFill>
                  <a:srgbClr val="C00000"/>
                </a:solidFill>
              </a:rPr>
              <a:t>  </a:t>
            </a:r>
            <a:r>
              <a:rPr lang="en-US" b="1" dirty="0" smtClean="0">
                <a:solidFill>
                  <a:srgbClr val="C00000"/>
                </a:solidFill>
              </a:rPr>
              <a:t>%</a:t>
            </a:r>
            <a:r>
              <a:rPr lang="en-US" b="1" dirty="0" err="1" smtClean="0">
                <a:solidFill>
                  <a:srgbClr val="C00000"/>
                </a:solidFill>
              </a:rPr>
              <a:t>tc</a:t>
            </a:r>
            <a:endParaRPr lang="th-TH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101" y="2638653"/>
            <a:ext cx="1249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ตัวอย่าง</a:t>
            </a:r>
            <a:endParaRPr lang="th-TH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82" y="469900"/>
            <a:ext cx="7850187" cy="591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816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6"/>
            <a:ext cx="8272388" cy="503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69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436563"/>
            <a:ext cx="7669213" cy="598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92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73" y="1466850"/>
            <a:ext cx="7573963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3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/>
              <a:t>แบบฝึกหัด</a:t>
            </a:r>
            <a:endParaRPr lang="th-TH" sz="5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132855"/>
            <a:ext cx="857157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cs typeface="+mj-cs"/>
              </a:rPr>
              <a:t>1. เขียนโปรแกรมนับตัวอักษรที่ระบุในข้อความ แล้วแสดงจำนวนที่นับได้</a:t>
            </a:r>
          </a:p>
          <a:p>
            <a:r>
              <a:rPr lang="th-TH" sz="3200" b="1" dirty="0">
                <a:cs typeface="+mj-cs"/>
              </a:rPr>
              <a:t> </a:t>
            </a:r>
            <a:r>
              <a:rPr lang="th-TH" sz="3200" b="1" dirty="0" smtClean="0">
                <a:cs typeface="+mj-cs"/>
              </a:rPr>
              <a:t>   โดย รับการป้อนข้อความ และตัวอักษรที่</a:t>
            </a:r>
            <a:r>
              <a:rPr lang="th-TH" sz="3200" b="1" smtClean="0">
                <a:cs typeface="+mj-cs"/>
              </a:rPr>
              <a:t>ต้องการนับ</a:t>
            </a:r>
            <a:endParaRPr lang="th-TH" sz="3200" b="1" dirty="0" smtClean="0">
              <a:cs typeface="+mj-cs"/>
            </a:endParaRPr>
          </a:p>
          <a:p>
            <a:r>
              <a:rPr lang="th-TH" sz="3200" b="1" dirty="0" smtClean="0">
                <a:cs typeface="+mj-cs"/>
              </a:rPr>
              <a:t>2. เขียนโปรแกรมรับการป้อนข้อความ แล้วแสดงข้อความ </a:t>
            </a:r>
            <a:r>
              <a:rPr lang="en-US" sz="3200" b="1" dirty="0" smtClean="0">
                <a:cs typeface="+mj-cs"/>
              </a:rPr>
              <a:t>Reverse</a:t>
            </a:r>
          </a:p>
          <a:p>
            <a:r>
              <a:rPr lang="en-US" sz="3200" b="1" dirty="0">
                <a:cs typeface="+mj-cs"/>
              </a:rPr>
              <a:t> </a:t>
            </a:r>
            <a:r>
              <a:rPr lang="en-US" sz="3200" b="1" dirty="0" smtClean="0">
                <a:cs typeface="+mj-cs"/>
              </a:rPr>
              <a:t>  </a:t>
            </a:r>
            <a:r>
              <a:rPr lang="th-TH" sz="3200" b="1" dirty="0" smtClean="0">
                <a:cs typeface="+mj-cs"/>
              </a:rPr>
              <a:t>เช่น    </a:t>
            </a:r>
            <a:r>
              <a:rPr lang="en-US" sz="3200" b="1" dirty="0" smtClean="0">
                <a:cs typeface="+mj-cs"/>
              </a:rPr>
              <a:t>Computer  </a:t>
            </a:r>
            <a:r>
              <a:rPr lang="th-TH" sz="3200" b="1" dirty="0" smtClean="0">
                <a:cs typeface="+mj-cs"/>
              </a:rPr>
              <a:t>แสดง </a:t>
            </a:r>
            <a:r>
              <a:rPr lang="en-US" sz="3200" b="1" dirty="0" err="1" smtClean="0">
                <a:cs typeface="+mj-cs"/>
              </a:rPr>
              <a:t>retupmoC</a:t>
            </a:r>
            <a:endParaRPr lang="th-TH" sz="3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451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476672"/>
            <a:ext cx="31277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800" b="1" dirty="0" smtClean="0">
                <a:solidFill>
                  <a:srgbClr val="0070C0"/>
                </a:solidFill>
              </a:rPr>
              <a:t>Math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132856"/>
            <a:ext cx="800251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Math.pow</a:t>
            </a:r>
            <a:r>
              <a:rPr lang="en-US" sz="3600" b="1" dirty="0" smtClean="0">
                <a:solidFill>
                  <a:srgbClr val="002060"/>
                </a:solidFill>
              </a:rPr>
              <a:t>(5, 2) =&gt;  5.0 </a:t>
            </a:r>
            <a:r>
              <a:rPr lang="th-TH" sz="3600" b="1" dirty="0" smtClean="0">
                <a:solidFill>
                  <a:srgbClr val="002060"/>
                </a:solidFill>
              </a:rPr>
              <a:t>ยกกำลัง </a:t>
            </a:r>
            <a:r>
              <a:rPr lang="en-US" sz="3600" b="1" dirty="0" smtClean="0">
                <a:solidFill>
                  <a:srgbClr val="002060"/>
                </a:solidFill>
              </a:rPr>
              <a:t>2.0</a:t>
            </a:r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Math.sqrt</a:t>
            </a:r>
            <a:r>
              <a:rPr lang="en-US" sz="3600" b="1" dirty="0" smtClean="0">
                <a:solidFill>
                  <a:srgbClr val="002060"/>
                </a:solidFill>
              </a:rPr>
              <a:t>(25.0)  =&gt; </a:t>
            </a:r>
            <a:r>
              <a:rPr lang="th-TH" sz="3600" b="1" dirty="0" smtClean="0">
                <a:solidFill>
                  <a:srgbClr val="002060"/>
                </a:solidFill>
              </a:rPr>
              <a:t> รากที่ </a:t>
            </a:r>
            <a:r>
              <a:rPr lang="en-US" sz="3600" b="1" dirty="0" smtClean="0">
                <a:solidFill>
                  <a:srgbClr val="002060"/>
                </a:solidFill>
              </a:rPr>
              <a:t>2</a:t>
            </a:r>
            <a:r>
              <a:rPr lang="th-TH" sz="3600" b="1" dirty="0" smtClean="0">
                <a:solidFill>
                  <a:srgbClr val="002060"/>
                </a:solidFill>
              </a:rPr>
              <a:t> ของ </a:t>
            </a:r>
            <a:r>
              <a:rPr lang="en-US" sz="3600" b="1" dirty="0" smtClean="0">
                <a:solidFill>
                  <a:srgbClr val="002060"/>
                </a:solidFill>
              </a:rPr>
              <a:t>25.0</a:t>
            </a:r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Math.PI</a:t>
            </a:r>
            <a:r>
              <a:rPr lang="en-US" sz="3600" b="1" dirty="0" smtClean="0">
                <a:solidFill>
                  <a:srgbClr val="002060"/>
                </a:solidFill>
              </a:rPr>
              <a:t>               =&gt; </a:t>
            </a:r>
            <a:r>
              <a:rPr lang="th-TH" sz="3600" b="1" dirty="0" smtClean="0">
                <a:solidFill>
                  <a:srgbClr val="002060"/>
                </a:solidFill>
              </a:rPr>
              <a:t>ค่า </a:t>
            </a:r>
            <a:r>
              <a:rPr lang="en-US" sz="3600" b="1" dirty="0" smtClean="0">
                <a:solidFill>
                  <a:srgbClr val="002060"/>
                </a:solidFill>
              </a:rPr>
              <a:t>PI</a:t>
            </a:r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Math.abs</a:t>
            </a:r>
            <a:r>
              <a:rPr lang="en-US" sz="3600" b="1" dirty="0" smtClean="0">
                <a:solidFill>
                  <a:srgbClr val="002060"/>
                </a:solidFill>
              </a:rPr>
              <a:t>(-10)    =&gt; </a:t>
            </a:r>
            <a:r>
              <a:rPr lang="th-TH" sz="3600" b="1" dirty="0" smtClean="0">
                <a:solidFill>
                  <a:srgbClr val="002060"/>
                </a:solidFill>
              </a:rPr>
              <a:t>ค่าสัมบูรณ์ของ </a:t>
            </a:r>
            <a:r>
              <a:rPr lang="en-US" sz="3600" b="1" dirty="0" smtClean="0">
                <a:solidFill>
                  <a:srgbClr val="002060"/>
                </a:solidFill>
              </a:rPr>
              <a:t>-10</a:t>
            </a:r>
          </a:p>
          <a:p>
            <a:r>
              <a:rPr lang="en-US" sz="3600" b="1" dirty="0" err="1" smtClean="0">
                <a:solidFill>
                  <a:srgbClr val="002060"/>
                </a:solidFill>
              </a:rPr>
              <a:t>Math.random</a:t>
            </a:r>
            <a:r>
              <a:rPr lang="en-US" sz="3600" b="1" dirty="0" smtClean="0">
                <a:solidFill>
                  <a:srgbClr val="002060"/>
                </a:solidFill>
              </a:rPr>
              <a:t>()  =&gt; </a:t>
            </a:r>
            <a:r>
              <a:rPr lang="th-TH" sz="3600" b="1" dirty="0" smtClean="0">
                <a:solidFill>
                  <a:srgbClr val="002060"/>
                </a:solidFill>
              </a:rPr>
              <a:t>เลขสุ่มระหว่าง </a:t>
            </a:r>
            <a:r>
              <a:rPr lang="en-US" sz="3600" b="1" dirty="0" smtClean="0">
                <a:solidFill>
                  <a:srgbClr val="002060"/>
                </a:solidFill>
              </a:rPr>
              <a:t>0.0 – 1.0</a:t>
            </a:r>
            <a:endParaRPr lang="th-TH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4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476672"/>
            <a:ext cx="3238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800" b="1" dirty="0" smtClean="0">
                <a:solidFill>
                  <a:srgbClr val="0070C0"/>
                </a:solidFill>
              </a:rPr>
              <a:t>String</a:t>
            </a:r>
            <a:endParaRPr lang="th-TH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165033"/>
              </p:ext>
            </p:extLst>
          </p:nvPr>
        </p:nvGraphicFramePr>
        <p:xfrm>
          <a:off x="646577" y="1772816"/>
          <a:ext cx="781385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49335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cs typeface="+mj-cs"/>
                        </a:rPr>
                        <a:t>เมธอด</a:t>
                      </a:r>
                      <a:endParaRPr lang="th-TH" sz="40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cs typeface="+mj-cs"/>
                        </a:rPr>
                        <a:t>คำอธิบาย</a:t>
                      </a:r>
                      <a:endParaRPr lang="th-TH" sz="40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length()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หาความยาวของสตริงที่กำหนด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charAt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หาตัวอักษรในตำแหน่งที่กำหนด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indexOf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หาตำแหน่งของตัวอักษรที่กำหนด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substring()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ตัดสตริงในช่วงที่กำหนด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toUpperCase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เปลี่ยนสตริงเป็น</a:t>
                      </a:r>
                      <a:r>
                        <a:rPr lang="th-TH" sz="32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ตัวพิมพ์</a:t>
                      </a:r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ใหญ่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toLowerCase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เปลี่ยนสตริงเป็น</a:t>
                      </a:r>
                      <a:r>
                        <a:rPr lang="th-TH" sz="32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ตัวพิมพ์</a:t>
                      </a:r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เล็ก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concat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นำสตริงสองตัวมาต่อกัน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47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476672"/>
            <a:ext cx="3238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800" b="1" dirty="0" smtClean="0">
                <a:solidFill>
                  <a:srgbClr val="0070C0"/>
                </a:solidFill>
              </a:rPr>
              <a:t>String</a:t>
            </a:r>
            <a:endParaRPr lang="th-TH" sz="4800" b="1" dirty="0">
              <a:solidFill>
                <a:srgbClr val="0070C0"/>
              </a:solidFill>
            </a:endParaRP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462219"/>
              </p:ext>
            </p:extLst>
          </p:nvPr>
        </p:nvGraphicFramePr>
        <p:xfrm>
          <a:off x="646577" y="2008976"/>
          <a:ext cx="7813855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49335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cs typeface="+mj-cs"/>
                        </a:rPr>
                        <a:t>เมธอด</a:t>
                      </a:r>
                      <a:endParaRPr lang="th-TH" sz="40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chemeClr val="accent5">
                              <a:lumMod val="20000"/>
                              <a:lumOff val="80000"/>
                            </a:schemeClr>
                          </a:solidFill>
                          <a:cs typeface="+mj-cs"/>
                        </a:rPr>
                        <a:t>คำอธิบาย</a:t>
                      </a:r>
                      <a:endParaRPr lang="th-TH" sz="40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replace()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แทนที่ข้อความในสตริงด้วยข้อความที่กำหนด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trim()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ตัดช่องว่างหน้าหลังสตริง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startsWith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ค้นหาข้อความที่กำหนดจากต้นสตริง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endsWith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ค้นหาข้อความที่กำหนดจากท้ายสตริง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cs typeface="+mj-cs"/>
                        </a:rPr>
                        <a:t>valueOf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()</a:t>
                      </a:r>
                      <a:endParaRPr lang="th-TH" sz="28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solidFill>
                            <a:schemeClr val="tx1"/>
                          </a:solidFill>
                          <a:cs typeface="+mj-cs"/>
                        </a:rPr>
                        <a:t>เปลี่ยนตัวเลขเป็นสตริง</a:t>
                      </a:r>
                      <a:endParaRPr lang="th-TH" sz="3200" b="1" dirty="0">
                        <a:solidFill>
                          <a:schemeClr val="tx1"/>
                        </a:solidFill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76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476672"/>
            <a:ext cx="3238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800" b="1" dirty="0" smtClean="0">
                <a:solidFill>
                  <a:srgbClr val="0070C0"/>
                </a:solidFill>
              </a:rPr>
              <a:t>String</a:t>
            </a:r>
            <a:endParaRPr lang="th-TH" sz="48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1845" y="1988840"/>
            <a:ext cx="67088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cs typeface="+mj-cs"/>
              </a:rPr>
              <a:t>ตัวแปรคลาส </a:t>
            </a:r>
            <a:r>
              <a:rPr lang="en-US" sz="4000" b="1" dirty="0" smtClean="0"/>
              <a:t>String </a:t>
            </a:r>
            <a:r>
              <a:rPr lang="th-TH" sz="4000" b="1" dirty="0" smtClean="0">
                <a:cs typeface="+mj-cs"/>
              </a:rPr>
              <a:t>จะเป็นตัวแบบอ้างอิง</a:t>
            </a:r>
            <a:endParaRPr lang="th-TH" sz="4000" b="1" dirty="0"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2" y="2924944"/>
            <a:ext cx="4256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String </a:t>
            </a:r>
            <a:r>
              <a:rPr lang="en-US" sz="3600" b="1" dirty="0" err="1" smtClean="0"/>
              <a:t>str</a:t>
            </a:r>
            <a:r>
              <a:rPr lang="en-US" sz="3600" b="1" dirty="0" smtClean="0"/>
              <a:t> = “Hello”;</a:t>
            </a:r>
          </a:p>
          <a:p>
            <a:endParaRPr lang="th-TH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48444" y="4523627"/>
            <a:ext cx="1001490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str</a:t>
            </a:r>
            <a:endParaRPr lang="th-TH" dirty="0"/>
          </a:p>
        </p:txBody>
      </p:sp>
      <p:sp>
        <p:nvSpPr>
          <p:cNvPr id="7" name="TextBox 6"/>
          <p:cNvSpPr txBox="1"/>
          <p:nvPr/>
        </p:nvSpPr>
        <p:spPr>
          <a:xfrm>
            <a:off x="4586289" y="4523627"/>
            <a:ext cx="142389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Hello</a:t>
            </a:r>
            <a:endParaRPr lang="th-TH" dirty="0"/>
          </a:p>
        </p:txBody>
      </p:sp>
      <p:cxnSp>
        <p:nvCxnSpPr>
          <p:cNvPr id="9" name="ลูกศรเชื่อมต่อแบบตรง 8"/>
          <p:cNvCxnSpPr/>
          <p:nvPr/>
        </p:nvCxnSpPr>
        <p:spPr>
          <a:xfrm>
            <a:off x="3275856" y="4785237"/>
            <a:ext cx="1224136" cy="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400" b="1" dirty="0" err="1" smtClean="0">
                <a:solidFill>
                  <a:srgbClr val="0070C0"/>
                </a:solidFill>
                <a:cs typeface="+mj-cs"/>
              </a:rPr>
              <a:t>StringBuilder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496" y="2420888"/>
            <a:ext cx="9297738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000" b="1" dirty="0" err="1" smtClean="0"/>
              <a:t>StringBuilder</a:t>
            </a:r>
            <a:r>
              <a:rPr lang="en-US" sz="3000" b="1" dirty="0" smtClean="0"/>
              <a:t> name = new </a:t>
            </a:r>
            <a:r>
              <a:rPr lang="en-US" sz="3000" b="1" dirty="0" err="1" smtClean="0"/>
              <a:t>StringBuilder</a:t>
            </a:r>
            <a:r>
              <a:rPr lang="en-US" sz="3000" b="1" dirty="0" smtClean="0"/>
              <a:t>(“</a:t>
            </a:r>
            <a:r>
              <a:rPr lang="en-US" sz="3000" b="1" dirty="0" err="1" smtClean="0"/>
              <a:t>Navee</a:t>
            </a:r>
            <a:r>
              <a:rPr lang="en-US" sz="3000" b="1" dirty="0" smtClean="0"/>
              <a:t>”);</a:t>
            </a:r>
          </a:p>
          <a:p>
            <a:r>
              <a:rPr lang="en-US" sz="3000" b="1" dirty="0" err="1" smtClean="0"/>
              <a:t>System.out.println</a:t>
            </a:r>
            <a:r>
              <a:rPr lang="en-US" sz="3000" b="1" dirty="0" smtClean="0"/>
              <a:t>(name);</a:t>
            </a:r>
            <a:endParaRPr lang="th-TH" sz="3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79512" y="1772816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การสร้างออบเจ็กต์</a:t>
            </a:r>
            <a:endParaRPr lang="th-TH" sz="36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3645024"/>
            <a:ext cx="6647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การต่อสตริงด้วยเมธอด </a:t>
            </a: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append(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ข้อความ</a:t>
            </a: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)</a:t>
            </a:r>
            <a:endParaRPr lang="th-TH" sz="3600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592" y="4365104"/>
            <a:ext cx="6997428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000" b="1" dirty="0" err="1" smtClean="0"/>
              <a:t>StringBuilder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str</a:t>
            </a:r>
            <a:r>
              <a:rPr lang="en-US" sz="3000" b="1" dirty="0" smtClean="0"/>
              <a:t> = new </a:t>
            </a:r>
            <a:r>
              <a:rPr lang="en-US" sz="3000" b="1" dirty="0" err="1" smtClean="0"/>
              <a:t>StringBuilder</a:t>
            </a:r>
            <a:r>
              <a:rPr lang="en-US" sz="3000" b="1" dirty="0" smtClean="0"/>
              <a:t>();</a:t>
            </a:r>
          </a:p>
          <a:p>
            <a:r>
              <a:rPr lang="en-US" sz="3000" b="1" dirty="0" err="1"/>
              <a:t>s</a:t>
            </a:r>
            <a:r>
              <a:rPr lang="en-US" sz="3000" b="1" dirty="0" err="1" smtClean="0"/>
              <a:t>tr.append</a:t>
            </a:r>
            <a:r>
              <a:rPr lang="en-US" sz="3000" b="1" dirty="0" smtClean="0"/>
              <a:t>(“AAA”);</a:t>
            </a:r>
          </a:p>
          <a:p>
            <a:r>
              <a:rPr lang="en-US" sz="3000" b="1" dirty="0" err="1" smtClean="0"/>
              <a:t>str.append</a:t>
            </a:r>
            <a:r>
              <a:rPr lang="en-US" sz="3000" b="1" dirty="0" smtClean="0"/>
              <a:t>(“BBB”);</a:t>
            </a:r>
          </a:p>
          <a:p>
            <a:r>
              <a:rPr lang="en-US" sz="3000" b="1" dirty="0" err="1" smtClean="0"/>
              <a:t>System.out.println</a:t>
            </a:r>
            <a:r>
              <a:rPr lang="en-US" sz="3000" b="1" dirty="0" smtClean="0"/>
              <a:t>(</a:t>
            </a:r>
            <a:r>
              <a:rPr lang="en-US" sz="3000" b="1" dirty="0" err="1" smtClean="0"/>
              <a:t>str</a:t>
            </a:r>
            <a:r>
              <a:rPr lang="en-US" sz="3000" b="1" dirty="0" smtClean="0"/>
              <a:t>);  // </a:t>
            </a:r>
            <a:r>
              <a:rPr lang="en-US" sz="3000" b="1" dirty="0" smtClean="0">
                <a:solidFill>
                  <a:srgbClr val="00B050"/>
                </a:solidFill>
              </a:rPr>
              <a:t>AAABBB</a:t>
            </a:r>
            <a:endParaRPr lang="th-TH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93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400" b="1" dirty="0" err="1" smtClean="0">
                <a:solidFill>
                  <a:srgbClr val="0070C0"/>
                </a:solidFill>
                <a:cs typeface="+mj-cs"/>
              </a:rPr>
              <a:t>StringBuilder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4211" y="1784565"/>
            <a:ext cx="77556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การแทรกสตริงด้วยเมธอด </a:t>
            </a: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insert(</a:t>
            </a:r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ตำแหน่ง, ข้อความ</a:t>
            </a:r>
            <a:r>
              <a:rPr lang="en-US" sz="3600" b="1" dirty="0" smtClean="0">
                <a:solidFill>
                  <a:srgbClr val="C00000"/>
                </a:solidFill>
                <a:cs typeface="+mj-cs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67742" y="2852936"/>
            <a:ext cx="6997428" cy="240065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000" b="1" dirty="0" err="1" smtClean="0"/>
              <a:t>StringBuilder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str</a:t>
            </a:r>
            <a:r>
              <a:rPr lang="en-US" sz="3000" b="1" dirty="0" smtClean="0"/>
              <a:t> = new </a:t>
            </a:r>
            <a:r>
              <a:rPr lang="en-US" sz="3000" b="1" dirty="0" err="1" smtClean="0"/>
              <a:t>StringBuilder</a:t>
            </a:r>
            <a:r>
              <a:rPr lang="en-US" sz="3000" b="1" dirty="0" smtClean="0"/>
              <a:t>();</a:t>
            </a:r>
          </a:p>
          <a:p>
            <a:r>
              <a:rPr lang="en-US" sz="3000" b="1" dirty="0" err="1" smtClean="0"/>
              <a:t>str.append</a:t>
            </a:r>
            <a:r>
              <a:rPr lang="en-US" sz="3000" b="1" dirty="0" smtClean="0"/>
              <a:t>(“Java Programming”);</a:t>
            </a:r>
          </a:p>
          <a:p>
            <a:r>
              <a:rPr lang="en-US" sz="3000" b="1" dirty="0" err="1" smtClean="0"/>
              <a:t>str.insert</a:t>
            </a:r>
            <a:r>
              <a:rPr lang="en-US" sz="3000" b="1" dirty="0" smtClean="0"/>
              <a:t>(5,“Mobile ”);</a:t>
            </a:r>
          </a:p>
          <a:p>
            <a:r>
              <a:rPr lang="en-US" sz="3000" b="1" dirty="0" err="1" smtClean="0"/>
              <a:t>System.out.println</a:t>
            </a:r>
            <a:r>
              <a:rPr lang="en-US" sz="3000" b="1" dirty="0" smtClean="0"/>
              <a:t>(</a:t>
            </a:r>
            <a:r>
              <a:rPr lang="en-US" sz="3000" b="1" dirty="0" err="1" smtClean="0"/>
              <a:t>str</a:t>
            </a:r>
            <a:r>
              <a:rPr lang="en-US" sz="3000" b="1" dirty="0" smtClean="0"/>
              <a:t>);</a:t>
            </a:r>
          </a:p>
          <a:p>
            <a:r>
              <a:rPr lang="en-US" sz="3000" b="1" dirty="0" smtClean="0"/>
              <a:t>// </a:t>
            </a:r>
            <a:r>
              <a:rPr lang="en-US" sz="3000" b="1" dirty="0" smtClean="0">
                <a:solidFill>
                  <a:srgbClr val="00B050"/>
                </a:solidFill>
              </a:rPr>
              <a:t>Java Mobile Programming</a:t>
            </a:r>
            <a:endParaRPr lang="th-TH" sz="3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0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600" y="476672"/>
            <a:ext cx="8556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rgbClr val="0070C0"/>
                </a:solidFill>
                <a:cs typeface="+mj-cs"/>
              </a:rPr>
              <a:t>คลาส </a:t>
            </a:r>
            <a:r>
              <a:rPr lang="en-US" sz="4400" b="1" dirty="0" err="1">
                <a:solidFill>
                  <a:srgbClr val="0070C0"/>
                </a:solidFill>
              </a:rPr>
              <a:t>String</a:t>
            </a:r>
            <a:r>
              <a:rPr lang="en-US" sz="4400" b="1" dirty="0" err="1" smtClean="0">
                <a:solidFill>
                  <a:srgbClr val="0070C0"/>
                </a:solidFill>
              </a:rPr>
              <a:t>Builder</a:t>
            </a:r>
            <a:endParaRPr lang="th-TH" sz="4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7235" y="1700808"/>
            <a:ext cx="20008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C00000"/>
                </a:solidFill>
                <a:cs typeface="+mj-cs"/>
              </a:rPr>
              <a:t>การลบสตริง</a:t>
            </a:r>
            <a:endParaRPr lang="en-US" sz="4000" b="1" dirty="0" smtClean="0">
              <a:solidFill>
                <a:srgbClr val="C00000"/>
              </a:solidFill>
              <a:cs typeface="+mj-cs"/>
            </a:endParaRP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147882"/>
              </p:ext>
            </p:extLst>
          </p:nvPr>
        </p:nvGraphicFramePr>
        <p:xfrm>
          <a:off x="263600" y="2492896"/>
          <a:ext cx="8556872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524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600" dirty="0" smtClean="0">
                          <a:cs typeface="+mj-cs"/>
                        </a:rPr>
                        <a:t>เมธอด</a:t>
                      </a:r>
                      <a:endParaRPr lang="th-TH" sz="3600" dirty="0"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 smtClean="0">
                          <a:cs typeface="+mj-cs"/>
                        </a:rPr>
                        <a:t>คำอธิบาย</a:t>
                      </a:r>
                      <a:endParaRPr lang="th-TH" sz="3600" dirty="0"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delete(</a:t>
                      </a:r>
                      <a:r>
                        <a:rPr lang="en-US" sz="2000" b="1" dirty="0" err="1" smtClean="0"/>
                        <a:t>int</a:t>
                      </a:r>
                      <a:r>
                        <a:rPr lang="en-US" sz="2000" b="1" dirty="0" smtClean="0"/>
                        <a:t> start,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int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smtClean="0"/>
                        <a:t>n)</a:t>
                      </a:r>
                      <a:endParaRPr lang="th-TH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cs typeface="+mj-cs"/>
                        </a:rPr>
                        <a:t>ลบสตริงตั้งแต่ตำแหน่ง</a:t>
                      </a:r>
                      <a:r>
                        <a:rPr lang="th-TH" sz="2800" b="1" baseline="0" dirty="0" smtClean="0">
                          <a:cs typeface="+mj-cs"/>
                        </a:rPr>
                        <a:t> </a:t>
                      </a:r>
                      <a:r>
                        <a:rPr lang="en-US" sz="2800" b="1" baseline="0" dirty="0" smtClean="0">
                          <a:cs typeface="+mj-cs"/>
                        </a:rPr>
                        <a:t>start </a:t>
                      </a:r>
                      <a:r>
                        <a:rPr lang="th-TH" sz="2800" b="1" baseline="0" dirty="0" smtClean="0">
                          <a:cs typeface="+mj-cs"/>
                        </a:rPr>
                        <a:t>จำนวน </a:t>
                      </a:r>
                      <a:r>
                        <a:rPr lang="en-US" sz="2800" b="1" baseline="0" dirty="0" smtClean="0">
                          <a:cs typeface="+mj-cs"/>
                        </a:rPr>
                        <a:t>n</a:t>
                      </a:r>
                      <a:endParaRPr lang="th-TH" sz="2800" b="1" dirty="0"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deleteCharAt</a:t>
                      </a:r>
                      <a:r>
                        <a:rPr lang="en-US" sz="2000" b="1" dirty="0" smtClean="0"/>
                        <a:t>(</a:t>
                      </a:r>
                      <a:r>
                        <a:rPr lang="en-US" sz="2000" b="1" dirty="0" err="1" smtClean="0"/>
                        <a:t>int</a:t>
                      </a:r>
                      <a:r>
                        <a:rPr lang="en-US" sz="2000" b="1" dirty="0" smtClean="0"/>
                        <a:t> position)</a:t>
                      </a:r>
                      <a:endParaRPr lang="th-TH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cs typeface="+mj-cs"/>
                        </a:rPr>
                        <a:t>ลบอักขระ</a:t>
                      </a:r>
                      <a:r>
                        <a:rPr lang="th-TH" sz="2800" b="1" baseline="0" dirty="0" smtClean="0">
                          <a:cs typeface="+mj-cs"/>
                        </a:rPr>
                        <a:t> 1 ตัวตรงตำแหน่ง </a:t>
                      </a:r>
                      <a:r>
                        <a:rPr lang="en-US" sz="2800" b="1" baseline="0" dirty="0" smtClean="0">
                          <a:cs typeface="+mj-cs"/>
                        </a:rPr>
                        <a:t>position</a:t>
                      </a:r>
                      <a:endParaRPr lang="th-TH" sz="2800" b="1" dirty="0"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setCharAt</a:t>
                      </a:r>
                      <a:r>
                        <a:rPr lang="en-US" sz="2000" b="1" dirty="0" smtClean="0"/>
                        <a:t>(</a:t>
                      </a:r>
                      <a:r>
                        <a:rPr lang="en-US" sz="2000" b="1" dirty="0" err="1" smtClean="0"/>
                        <a:t>int</a:t>
                      </a:r>
                      <a:r>
                        <a:rPr lang="en-US" sz="2000" b="1" dirty="0" smtClean="0"/>
                        <a:t> position, char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ch</a:t>
                      </a:r>
                      <a:r>
                        <a:rPr lang="en-US" sz="2000" b="1" baseline="0" dirty="0" smtClean="0"/>
                        <a:t>)</a:t>
                      </a:r>
                      <a:endParaRPr lang="th-TH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cs typeface="+mj-cs"/>
                        </a:rPr>
                        <a:t>เปลี่ยนอักขระในตำแหน่ง</a:t>
                      </a:r>
                      <a:r>
                        <a:rPr lang="th-TH" sz="2800" b="1" baseline="0" dirty="0" smtClean="0">
                          <a:cs typeface="+mj-cs"/>
                        </a:rPr>
                        <a:t> </a:t>
                      </a:r>
                      <a:r>
                        <a:rPr lang="en-US" sz="2800" b="1" baseline="0" dirty="0" smtClean="0">
                          <a:cs typeface="+mj-cs"/>
                        </a:rPr>
                        <a:t>position </a:t>
                      </a:r>
                      <a:r>
                        <a:rPr lang="th-TH" sz="2800" b="1" baseline="0" dirty="0" smtClean="0">
                          <a:cs typeface="+mj-cs"/>
                        </a:rPr>
                        <a:t>เป็นอักขระ </a:t>
                      </a:r>
                      <a:r>
                        <a:rPr lang="en-US" sz="2800" b="1" baseline="0" dirty="0" err="1" smtClean="0">
                          <a:cs typeface="+mj-cs"/>
                        </a:rPr>
                        <a:t>ch</a:t>
                      </a:r>
                      <a:endParaRPr lang="th-TH" sz="2800" b="1" dirty="0">
                        <a:cs typeface="+mj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70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24744"/>
            <a:ext cx="8136904" cy="30469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/>
              <a:t>StringBuilder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 = new </a:t>
            </a:r>
            <a:r>
              <a:rPr lang="en-US" sz="3200" b="1" dirty="0" err="1" smtClean="0"/>
              <a:t>StringBuilder</a:t>
            </a:r>
            <a:r>
              <a:rPr lang="en-US" sz="3200" b="1" dirty="0" smtClean="0"/>
              <a:t>();</a:t>
            </a:r>
          </a:p>
          <a:p>
            <a:r>
              <a:rPr lang="en-US" sz="3200" b="1" dirty="0" err="1"/>
              <a:t>s</a:t>
            </a:r>
            <a:r>
              <a:rPr lang="en-US" sz="3200" b="1" dirty="0" err="1" smtClean="0"/>
              <a:t>tr.append</a:t>
            </a:r>
            <a:r>
              <a:rPr lang="en-US" sz="3200" b="1" dirty="0" smtClean="0"/>
              <a:t>(“Java App”);</a:t>
            </a:r>
          </a:p>
          <a:p>
            <a:r>
              <a:rPr lang="en-US" sz="3200" b="1" dirty="0" err="1" smtClean="0"/>
              <a:t>str.insert</a:t>
            </a:r>
            <a:r>
              <a:rPr lang="en-US" sz="3200" b="1" dirty="0" smtClean="0"/>
              <a:t>(5,“</a:t>
            </a:r>
            <a:r>
              <a:rPr lang="en-US" sz="3200" b="1" dirty="0" smtClean="0"/>
              <a:t>Mobile ”);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</a:t>
            </a:r>
            <a:r>
              <a:rPr lang="en-US" sz="3200" b="1" dirty="0" smtClean="0">
                <a:solidFill>
                  <a:srgbClr val="00B050"/>
                </a:solidFill>
              </a:rPr>
              <a:t>Java Mobile App</a:t>
            </a:r>
          </a:p>
          <a:p>
            <a:r>
              <a:rPr lang="en-US" sz="3200" b="1" dirty="0" err="1" smtClean="0"/>
              <a:t>str.delete</a:t>
            </a:r>
            <a:r>
              <a:rPr lang="en-US" sz="3200" b="1" dirty="0" smtClean="0"/>
              <a:t>(0,5);           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</a:t>
            </a:r>
            <a:r>
              <a:rPr lang="en-US" sz="3200" b="1" dirty="0" smtClean="0">
                <a:solidFill>
                  <a:srgbClr val="00B050"/>
                </a:solidFill>
              </a:rPr>
              <a:t>Mobile App</a:t>
            </a:r>
            <a:endParaRPr lang="en-US" sz="3200" b="1" dirty="0" smtClean="0"/>
          </a:p>
          <a:p>
            <a:r>
              <a:rPr lang="en-US" sz="3200" b="1" dirty="0" err="1" smtClean="0"/>
              <a:t>str.deleteCharAt</a:t>
            </a:r>
            <a:r>
              <a:rPr lang="en-US" sz="3200" b="1" dirty="0" smtClean="0"/>
              <a:t>(6); 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</a:t>
            </a:r>
            <a:r>
              <a:rPr lang="en-US" sz="3200" b="1" dirty="0" err="1" smtClean="0">
                <a:solidFill>
                  <a:srgbClr val="00B050"/>
                </a:solidFill>
              </a:rPr>
              <a:t>MobileApp</a:t>
            </a:r>
            <a:endParaRPr lang="en-US" sz="3200" b="1" dirty="0" smtClean="0"/>
          </a:p>
          <a:p>
            <a:r>
              <a:rPr lang="en-US" sz="3200" b="1" dirty="0" err="1" smtClean="0"/>
              <a:t>str.setCharAt</a:t>
            </a:r>
            <a:r>
              <a:rPr lang="en-US" sz="3200" b="1" dirty="0" smtClean="0"/>
              <a:t>(0,’#’);  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//</a:t>
            </a:r>
            <a:r>
              <a:rPr lang="en-US" sz="3200" b="1" dirty="0" smtClean="0">
                <a:solidFill>
                  <a:srgbClr val="00B050"/>
                </a:solidFill>
              </a:rPr>
              <a:t>#</a:t>
            </a:r>
            <a:r>
              <a:rPr lang="en-US" sz="3200" b="1" dirty="0" err="1" smtClean="0">
                <a:solidFill>
                  <a:srgbClr val="00B050"/>
                </a:solidFill>
              </a:rPr>
              <a:t>obileApp</a:t>
            </a:r>
            <a:endParaRPr lang="en-US" sz="3200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95536" y="478413"/>
            <a:ext cx="1249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ตัวอย่าง</a:t>
            </a:r>
            <a:endParaRPr lang="th-TH" sz="3600" b="1" dirty="0">
              <a:solidFill>
                <a:srgbClr val="C0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5186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ภสัชกร">
  <a:themeElements>
    <a:clrScheme name="เภสัชกร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เภสัชกร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เภสัชกร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562</TotalTime>
  <Words>702</Words>
  <Application>Microsoft Office PowerPoint</Application>
  <PresentationFormat>นำเสนอทางหน้าจอ (4:3)</PresentationFormat>
  <Paragraphs>137</Paragraphs>
  <Slides>19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19</vt:i4>
      </vt:variant>
    </vt:vector>
  </HeadingPairs>
  <TitlesOfParts>
    <vt:vector size="20" baseType="lpstr">
      <vt:lpstr>เภสัชกร</vt:lpstr>
      <vt:lpstr>บทที่ 5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การจัดฟอร์แมตวันที่/เวลาโดยใช้คลาส String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แบบฝึกหัด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6</dc:title>
  <dc:creator>lenovo</dc:creator>
  <cp:lastModifiedBy>lenovo</cp:lastModifiedBy>
  <cp:revision>49</cp:revision>
  <dcterms:created xsi:type="dcterms:W3CDTF">2018-06-08T14:39:14Z</dcterms:created>
  <dcterms:modified xsi:type="dcterms:W3CDTF">2021-01-10T18:43:45Z</dcterms:modified>
</cp:coreProperties>
</file>