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3" r:id="rId5"/>
    <p:sldId id="272" r:id="rId6"/>
    <p:sldId id="264" r:id="rId7"/>
    <p:sldId id="271" r:id="rId8"/>
    <p:sldId id="268" r:id="rId9"/>
    <p:sldId id="273" r:id="rId10"/>
    <p:sldId id="274" r:id="rId11"/>
    <p:sldId id="270" r:id="rId12"/>
    <p:sldId id="276" r:id="rId13"/>
    <p:sldId id="277" r:id="rId14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ตัวยึดวันที่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13/12/66</a:t>
            </a:fld>
            <a:endParaRPr lang="th-TH"/>
          </a:p>
        </p:txBody>
      </p:sp>
      <p:sp>
        <p:nvSpPr>
          <p:cNvPr id="17" name="ตัวยึดท้ายกระดา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29" name="ตัวยึดหมายเลขภาพนิ่ง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32" name="สี่เหลี่ยมผืนผ้า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สี่เหลี่ยมผืนผ้า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สี่เหลี่ยมผืนผ้า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สี่เหลี่ยมผืนผ้า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สี่เหลี่ยมผืนผ้า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ชื่อเรื่อง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9" name="ชื่อเรื่องรอง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56" name="สี่เหลี่ยมผืนผ้า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สี่เหลี่ยมผืนผ้า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สี่เหลี่ยมผืนผ้า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สี่เหลี่ยมผืนผ้า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13/12/66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13/12/66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13/12/66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รูปแบบอิสระ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รูปแบบอิสระ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รูปแบบอิสระ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รูปแบบอิสระ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รูปแบบอิสระ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รูปแบบอิสระ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รูปแบบอิสระ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รูปแบบอิสระ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รูปแบบอิสระ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รูปแบบอิสระ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รูปแบบอิสระ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รูปแบบอิสระ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รูปแบบอิสระ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รูปแบบอิสระ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รูปแบบอิสระ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13/12/66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8" name="สี่เหลี่ยมผืนผ้า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สี่เหลี่ยมผืนผ้า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สี่เหลี่ยมผืนผ้า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13/12/66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สี่เหลี่ยมผืนผ้า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เนื้อหา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13/12/66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6" name="สี่เหลี่ยมผืนผ้า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สี่เหลี่ยมผืนผ้า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สี่เหลี่ยมผืนผ้า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สี่เหลี่ยมผืนผ้า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สี่เหลี่ยมผืนผ้า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สี่เหลี่ยมผืนผ้า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สี่เหลี่ยมผืนผ้า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สี่เหลี่ยมผืนผ้า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สี่เหลี่ยมผืนผ้า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13/12/66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13/12/66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13/12/66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สี่เหลี่ยมผืนผ้า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ตัวเชื่อมต่อตรง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กลุ่ม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ตัวเชื่อมต่อตรง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ตัวเชื่อมต่อตรง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ตัวเชื่อมต่อตรง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h-TH" smtClean="0"/>
              <a:t>คลิกไอคอนเพื่อเพิ่มรูปภาพ</a:t>
            </a:r>
            <a:endParaRPr kumimoji="0" lang="en-US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grpSp>
        <p:nvGrpSpPr>
          <p:cNvPr id="14" name="กลุ่ม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ตัวเชื่อมต่อตรง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ตัวเชื่อมต่อตรง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ตัวเชื่อมต่อตรง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กลุ่ม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ตัวเชื่อมต่อตรง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ตัวเชื่อมต่อตรง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ตัวเชื่อมต่อตรง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13/12/66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สี่เหลี่ยมผืนผ้า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สี่เหลี่ยมผืนผ้า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สี่เหลี่ยมผืนผ้า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ตัวยึดชื่อเรื่อง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3" name="ตัวยึดข้อความ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14" name="ตัวยึดวันที่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F1497A3-DA4F-4C9B-B9B5-18810D47CD65}" type="datetimeFigureOut">
              <a:rPr lang="th-TH" smtClean="0"/>
              <a:pPr/>
              <a:t>13/12/66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th-TH"/>
          </a:p>
        </p:txBody>
      </p:sp>
      <p:sp>
        <p:nvSpPr>
          <p:cNvPr id="23" name="ตัวยึดหมายเลขภาพนิ่ง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3568" y="2564904"/>
            <a:ext cx="7772400" cy="1224136"/>
          </a:xfrm>
        </p:spPr>
        <p:txBody>
          <a:bodyPr/>
          <a:lstStyle/>
          <a:p>
            <a:pPr algn="ctr"/>
            <a:r>
              <a:rPr lang="th-TH" sz="7200" dirty="0" smtClean="0">
                <a:solidFill>
                  <a:srgbClr val="0070C0"/>
                </a:solidFill>
              </a:rPr>
              <a:t>เมธอด</a:t>
            </a:r>
            <a:endParaRPr lang="th-TH" sz="7200" dirty="0">
              <a:solidFill>
                <a:srgbClr val="0070C0"/>
              </a:solidFill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683568" y="1052736"/>
            <a:ext cx="7772400" cy="1508760"/>
          </a:xfrm>
        </p:spPr>
        <p:txBody>
          <a:bodyPr>
            <a:normAutofit/>
          </a:bodyPr>
          <a:lstStyle/>
          <a:p>
            <a:pPr algn="ctr"/>
            <a:r>
              <a:rPr lang="th-TH" sz="7200" b="1" dirty="0" smtClean="0"/>
              <a:t>บทที่ 4</a:t>
            </a:r>
            <a:endParaRPr lang="th-TH" sz="7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352838" y="3645024"/>
            <a:ext cx="244329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/>
              <a:t>(Method)</a:t>
            </a:r>
            <a:endParaRPr lang="th-TH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เนื้อหา 2"/>
          <p:cNvSpPr txBox="1">
            <a:spLocks/>
          </p:cNvSpPr>
          <p:nvPr/>
        </p:nvSpPr>
        <p:spPr>
          <a:xfrm>
            <a:off x="1187624" y="404664"/>
            <a:ext cx="6264696" cy="6192688"/>
          </a:xfrm>
          <a:prstGeom prst="rect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txBody>
          <a:bodyPr vert="horz">
            <a:normAutofit lnSpcReduction="10000"/>
          </a:bodyPr>
          <a:lstStyle/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lang="en-US" b="1" dirty="0"/>
              <a:t>p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ublic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static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b="1" dirty="0" smtClean="0"/>
              <a:t>void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b="1" noProof="0" dirty="0" smtClean="0"/>
              <a:t>Show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 )</a:t>
            </a: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{</a:t>
            </a: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en-US" b="1" dirty="0" err="1" smtClean="0"/>
              <a:t>System.out.println</a:t>
            </a:r>
            <a:r>
              <a:rPr lang="en-US" b="1" dirty="0" smtClean="0"/>
              <a:t>(“Hello”);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lang="en-US" b="1" dirty="0"/>
              <a:t>p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ublic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static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void Show(String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str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{</a:t>
            </a: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lang="en-US" b="1" dirty="0" smtClean="0"/>
              <a:t>	 </a:t>
            </a:r>
            <a:r>
              <a:rPr lang="en-US" b="1" dirty="0" err="1" smtClean="0"/>
              <a:t>System.out.println</a:t>
            </a:r>
            <a:r>
              <a:rPr lang="en-US" b="1" dirty="0" smtClean="0"/>
              <a:t>(</a:t>
            </a:r>
            <a:r>
              <a:rPr lang="en-US" b="1" dirty="0" err="1" smtClean="0"/>
              <a:t>str</a:t>
            </a:r>
            <a:r>
              <a:rPr lang="en-US" b="1" dirty="0" smtClean="0"/>
              <a:t>);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</a:p>
          <a:p>
            <a:pPr marL="411480" lvl="0" indent="-342900"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r>
              <a:rPr lang="en-US" b="1" dirty="0"/>
              <a:t>public static  void </a:t>
            </a:r>
            <a:r>
              <a:rPr lang="en-US" b="1" dirty="0" smtClean="0"/>
              <a:t>main(String[] </a:t>
            </a:r>
            <a:r>
              <a:rPr lang="en-US" b="1" dirty="0" err="1" smtClean="0"/>
              <a:t>args</a:t>
            </a:r>
            <a:r>
              <a:rPr lang="en-US" b="1" dirty="0" smtClean="0"/>
              <a:t>)</a:t>
            </a:r>
            <a:endParaRPr lang="en-US" b="1" dirty="0"/>
          </a:p>
          <a:p>
            <a:pPr marL="411480" lvl="0" indent="-342900"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r>
              <a:rPr lang="en-US" b="1" dirty="0"/>
              <a:t>{</a:t>
            </a:r>
          </a:p>
          <a:p>
            <a:pPr marL="411480" lvl="0" indent="-342900"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r>
              <a:rPr lang="en-US" b="1" dirty="0"/>
              <a:t>	 </a:t>
            </a:r>
            <a:r>
              <a:rPr lang="en-US" b="1" dirty="0" smtClean="0"/>
              <a:t>Show();</a:t>
            </a:r>
          </a:p>
          <a:p>
            <a:pPr marL="411480" lvl="0" indent="-342900"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r>
              <a:rPr lang="en-US" b="1" dirty="0"/>
              <a:t>	</a:t>
            </a:r>
            <a:r>
              <a:rPr lang="en-US" b="1" dirty="0" smtClean="0"/>
              <a:t> Show(“</a:t>
            </a:r>
            <a:r>
              <a:rPr lang="en-US" b="1" dirty="0" err="1" smtClean="0"/>
              <a:t>Sawadee</a:t>
            </a:r>
            <a:r>
              <a:rPr lang="en-US" b="1" dirty="0" smtClean="0"/>
              <a:t>”);</a:t>
            </a:r>
            <a:endParaRPr lang="en-US" b="1" dirty="0"/>
          </a:p>
          <a:p>
            <a:pPr marL="411480" lvl="0" indent="-342900"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r>
              <a:rPr lang="en-US" b="1" dirty="0" smtClean="0"/>
              <a:t>}</a:t>
            </a: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3648201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7772400" cy="792088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sz="44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ขอบเขตของตัวแปร</a:t>
            </a:r>
            <a:endParaRPr lang="th-TH" sz="4400" b="1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914400" y="1484784"/>
            <a:ext cx="7772400" cy="4870776"/>
          </a:xfrm>
        </p:spPr>
        <p:txBody>
          <a:bodyPr>
            <a:normAutofit/>
          </a:bodyPr>
          <a:lstStyle/>
          <a:p>
            <a:r>
              <a:rPr lang="th-TH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ตัวแปรแบบ </a:t>
            </a:r>
            <a:r>
              <a:rPr lang="en-US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Local </a:t>
            </a:r>
            <a:r>
              <a:rPr lang="th-TH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เป็นตัวแปรที่ถูกประกาศภายในเมธอด รู้จักเฉพาะในเมธอดนั้น</a:t>
            </a:r>
          </a:p>
          <a:p>
            <a:r>
              <a:rPr lang="th-TH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ตัวแปรบล็อกจะอยู่ภายในเครื่องหมาย </a:t>
            </a:r>
            <a:r>
              <a:rPr lang="en-US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{   </a:t>
            </a:r>
            <a:r>
              <a:rPr lang="th-TH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และ</a:t>
            </a:r>
            <a:r>
              <a:rPr lang="en-US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  }  </a:t>
            </a:r>
            <a:r>
              <a:rPr lang="th-TH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ซึ่งอาจจะอยู่ภายในคำสั่งต่างๆ ก็ได้ เช่น ใน </a:t>
            </a:r>
            <a:r>
              <a:rPr lang="en-US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loop for , while </a:t>
            </a:r>
            <a:r>
              <a:rPr lang="th-TH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จะรู้จักเฉพาะในบล็อกนั้น</a:t>
            </a:r>
            <a:endParaRPr lang="en-US" sz="3600" b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ถ้าเราประกาศตัวแปรอยู่นอกเมธอด จะเป็นแบบ </a:t>
            </a:r>
            <a:r>
              <a:rPr lang="en-US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public </a:t>
            </a:r>
            <a:r>
              <a:rPr lang="th-TH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คือ สามารถจะเรียกใช้งานได้จากเมธอดอื่นๆภายในคลาสนี้และจากคลาสอื่น จะใช้คำว่า </a:t>
            </a:r>
            <a:r>
              <a:rPr lang="en-US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static </a:t>
            </a:r>
            <a:r>
              <a:rPr lang="th-TH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นำหน้าตัวแปร</a:t>
            </a:r>
            <a:endParaRPr lang="th-TH" sz="36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เนื้อหา 2"/>
          <p:cNvSpPr txBox="1">
            <a:spLocks/>
          </p:cNvSpPr>
          <p:nvPr/>
        </p:nvSpPr>
        <p:spPr>
          <a:xfrm>
            <a:off x="580728" y="836712"/>
            <a:ext cx="8136904" cy="3168352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411480" indent="-342900" algn="l" rtl="0" eaLnBrk="1" latinLnBrk="0" hangingPunct="1">
              <a:spcBef>
                <a:spcPts val="700"/>
              </a:spcBef>
              <a:buClr>
                <a:schemeClr val="tx2"/>
              </a:buClr>
              <a:buSzPct val="95000"/>
              <a:buFont typeface="Wingdings"/>
              <a:buChar char="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0664" indent="-28575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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/>
              <a:buChar char="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61872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3"/>
              <a:buChar char="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13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099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19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93976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582930" indent="-514350">
              <a:buFont typeface="Wingdings"/>
              <a:buNone/>
            </a:pPr>
            <a:r>
              <a:rPr lang="th-TH" sz="35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 เขียนโปรแกรมหาพื้นที่วงกลม(</a:t>
            </a:r>
            <a:r>
              <a:rPr lang="el-GR" sz="3500" b="1" dirty="0" smtClean="0">
                <a:latin typeface="Sitka Text" panose="02000505000000020004" pitchFamily="2" charset="0"/>
                <a:cs typeface="Angsana New" panose="02020603050405020304" pitchFamily="18" charset="-34"/>
              </a:rPr>
              <a:t>π</a:t>
            </a:r>
            <a:r>
              <a:rPr lang="en-US" sz="39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r</a:t>
            </a:r>
            <a:r>
              <a:rPr lang="en-US" sz="3900" b="1" baseline="30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th-TH" sz="35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โดยสร้างเมธอดเพื่อคำนวณ </a:t>
            </a:r>
          </a:p>
          <a:p>
            <a:pPr marL="582930" indent="-514350">
              <a:buFont typeface="Wingdings"/>
              <a:buNone/>
            </a:pPr>
            <a:r>
              <a:rPr lang="th-TH" sz="35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โดยรับการป้อนรัศมีที่เมธอด </a:t>
            </a:r>
            <a:r>
              <a:rPr lang="en-US" sz="35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main()</a:t>
            </a:r>
            <a:r>
              <a:rPr lang="th-TH" sz="35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แล้วส่งให้เมธอดคำนวณ</a:t>
            </a:r>
          </a:p>
          <a:p>
            <a:pPr marL="582930" indent="-514350">
              <a:buFont typeface="Wingdings"/>
              <a:buNone/>
            </a:pPr>
            <a:r>
              <a:rPr lang="th-TH" dirty="0" smtClean="0"/>
              <a:t>	</a:t>
            </a:r>
            <a:r>
              <a:rPr lang="en-US" b="1" dirty="0" smtClean="0">
                <a:solidFill>
                  <a:srgbClr val="7030A0"/>
                </a:solidFill>
              </a:rPr>
              <a:t>public static double </a:t>
            </a:r>
            <a:r>
              <a:rPr lang="en-US" b="1" dirty="0" err="1" smtClean="0">
                <a:solidFill>
                  <a:srgbClr val="7030A0"/>
                </a:solidFill>
              </a:rPr>
              <a:t>CircleArea</a:t>
            </a:r>
            <a:r>
              <a:rPr lang="en-US" b="1" dirty="0" smtClean="0">
                <a:solidFill>
                  <a:srgbClr val="7030A0"/>
                </a:solidFill>
              </a:rPr>
              <a:t>(double radius)</a:t>
            </a:r>
          </a:p>
          <a:p>
            <a:pPr marL="582930" indent="-514350">
              <a:buFont typeface="Wingdings"/>
              <a:buNone/>
            </a:pPr>
            <a:r>
              <a:rPr lang="en-US" b="1" dirty="0" smtClean="0">
                <a:solidFill>
                  <a:srgbClr val="7030A0"/>
                </a:solidFill>
              </a:rPr>
              <a:t>	{</a:t>
            </a:r>
          </a:p>
          <a:p>
            <a:pPr marL="582930" indent="-514350">
              <a:buFont typeface="Wingdings"/>
              <a:buNone/>
            </a:pPr>
            <a:r>
              <a:rPr lang="en-US" b="1" dirty="0" smtClean="0">
                <a:solidFill>
                  <a:srgbClr val="7030A0"/>
                </a:solidFill>
              </a:rPr>
              <a:t>	   return xxx;</a:t>
            </a:r>
          </a:p>
          <a:p>
            <a:pPr marL="582930" indent="-514350">
              <a:buFont typeface="Wingdings"/>
              <a:buNone/>
            </a:pPr>
            <a:r>
              <a:rPr lang="en-US" b="1" dirty="0" smtClean="0">
                <a:solidFill>
                  <a:srgbClr val="7030A0"/>
                </a:solidFill>
              </a:rPr>
              <a:t>	}</a:t>
            </a:r>
            <a:endParaRPr lang="th-TH" b="1" dirty="0">
              <a:solidFill>
                <a:srgbClr val="7030A0"/>
              </a:solidFill>
            </a:endParaRPr>
          </a:p>
        </p:txBody>
      </p:sp>
      <p:sp>
        <p:nvSpPr>
          <p:cNvPr id="3" name="ตัวยึดเนื้อหา 2"/>
          <p:cNvSpPr txBox="1">
            <a:spLocks/>
          </p:cNvSpPr>
          <p:nvPr/>
        </p:nvSpPr>
        <p:spPr>
          <a:xfrm>
            <a:off x="611560" y="3789040"/>
            <a:ext cx="8075240" cy="3168352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411480" indent="-342900" algn="l" rtl="0" eaLnBrk="1" latinLnBrk="0" hangingPunct="1">
              <a:spcBef>
                <a:spcPts val="700"/>
              </a:spcBef>
              <a:buClr>
                <a:schemeClr val="tx2"/>
              </a:buClr>
              <a:buSzPct val="95000"/>
              <a:buFont typeface="Wingdings"/>
              <a:buChar char="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0664" indent="-28575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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/>
              <a:buChar char="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61872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3"/>
              <a:buChar char="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13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099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19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93976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68263">
              <a:buFont typeface="Wingdings"/>
              <a:buNone/>
            </a:pP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 เขียนโปรแกรมโดยสร้างเมธอดเปลี่ยนตัวเลขเป็นชื่อเดือนแล้วส่งกลับ</a:t>
            </a:r>
          </a:p>
          <a:p>
            <a:pPr marL="0" indent="68263">
              <a:buFont typeface="Wingdings"/>
              <a:buNone/>
            </a:pP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โดยรับการป้อนหมายเลขเดือนที่เมธอด 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main()</a:t>
            </a:r>
            <a:endParaRPr lang="th-TH" sz="3200" b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582930" indent="-514350">
              <a:buFont typeface="Wingdings"/>
              <a:buNone/>
            </a:pPr>
            <a:r>
              <a:rPr lang="en-US" dirty="0" smtClean="0">
                <a:solidFill>
                  <a:srgbClr val="7030A0"/>
                </a:solidFill>
              </a:rPr>
              <a:t>	</a:t>
            </a:r>
            <a:r>
              <a:rPr lang="en-US" b="1" dirty="0" smtClean="0">
                <a:solidFill>
                  <a:srgbClr val="7030A0"/>
                </a:solidFill>
              </a:rPr>
              <a:t>public static  String </a:t>
            </a:r>
            <a:r>
              <a:rPr lang="en-US" b="1" dirty="0" err="1" smtClean="0">
                <a:solidFill>
                  <a:srgbClr val="7030A0"/>
                </a:solidFill>
              </a:rPr>
              <a:t>MonthStr</a:t>
            </a:r>
            <a:r>
              <a:rPr lang="en-US" b="1" dirty="0" smtClean="0">
                <a:solidFill>
                  <a:srgbClr val="7030A0"/>
                </a:solidFill>
              </a:rPr>
              <a:t>(</a:t>
            </a:r>
            <a:r>
              <a:rPr lang="en-US" b="1" dirty="0" err="1" smtClean="0">
                <a:solidFill>
                  <a:srgbClr val="7030A0"/>
                </a:solidFill>
              </a:rPr>
              <a:t>int</a:t>
            </a:r>
            <a:r>
              <a:rPr lang="en-US" b="1" dirty="0" smtClean="0">
                <a:solidFill>
                  <a:srgbClr val="7030A0"/>
                </a:solidFill>
              </a:rPr>
              <a:t> n)</a:t>
            </a:r>
          </a:p>
          <a:p>
            <a:pPr marL="582930" indent="-514350">
              <a:buFont typeface="Wingdings"/>
              <a:buNone/>
            </a:pPr>
            <a:r>
              <a:rPr lang="en-US" b="1" dirty="0" smtClean="0">
                <a:solidFill>
                  <a:srgbClr val="7030A0"/>
                </a:solidFill>
              </a:rPr>
              <a:t>	{</a:t>
            </a:r>
          </a:p>
          <a:p>
            <a:pPr marL="582930" indent="-514350">
              <a:buFont typeface="Wingdings"/>
              <a:buNone/>
            </a:pPr>
            <a:r>
              <a:rPr lang="en-US" b="1" dirty="0">
                <a:solidFill>
                  <a:srgbClr val="7030A0"/>
                </a:solidFill>
              </a:rPr>
              <a:t>	</a:t>
            </a:r>
            <a:r>
              <a:rPr lang="en-US" b="1" dirty="0" smtClean="0">
                <a:solidFill>
                  <a:srgbClr val="7030A0"/>
                </a:solidFill>
              </a:rPr>
              <a:t>	return xxx;</a:t>
            </a:r>
          </a:p>
          <a:p>
            <a:pPr marL="582930" indent="-514350">
              <a:buFont typeface="Wingdings"/>
              <a:buNone/>
            </a:pPr>
            <a:r>
              <a:rPr lang="en-US" b="1" dirty="0" smtClean="0">
                <a:solidFill>
                  <a:srgbClr val="7030A0"/>
                </a:solidFill>
              </a:rPr>
              <a:t>	}</a:t>
            </a:r>
            <a:endParaRPr lang="th-TH" b="1" dirty="0">
              <a:solidFill>
                <a:srgbClr val="7030A0"/>
              </a:solidFill>
            </a:endParaRPr>
          </a:p>
        </p:txBody>
      </p:sp>
      <p:sp>
        <p:nvSpPr>
          <p:cNvPr id="4" name="ชื่อเรื่อง 1"/>
          <p:cNvSpPr txBox="1">
            <a:spLocks/>
          </p:cNvSpPr>
          <p:nvPr/>
        </p:nvSpPr>
        <p:spPr>
          <a:xfrm>
            <a:off x="467544" y="44624"/>
            <a:ext cx="8136904" cy="79208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 spc="-100" baseline="0">
                <a:solidFill>
                  <a:schemeClr val="tx2">
                    <a:satMod val="200000"/>
                  </a:schemeClr>
                </a:solidFill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th-TH" sz="4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แบบฝึกหัด</a:t>
            </a:r>
            <a:endParaRPr lang="th-TH" sz="48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260222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เนื้อหา 2"/>
          <p:cNvSpPr txBox="1">
            <a:spLocks/>
          </p:cNvSpPr>
          <p:nvPr/>
        </p:nvSpPr>
        <p:spPr>
          <a:xfrm>
            <a:off x="611560" y="332656"/>
            <a:ext cx="8075240" cy="6408712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>
            <a:lvl1pPr marL="411480" indent="-342900" algn="l" rtl="0" eaLnBrk="1" latinLnBrk="0" hangingPunct="1">
              <a:spcBef>
                <a:spcPts val="700"/>
              </a:spcBef>
              <a:buClr>
                <a:schemeClr val="tx2"/>
              </a:buClr>
              <a:buSzPct val="95000"/>
              <a:buFont typeface="Wingdings"/>
              <a:buChar char="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0664" indent="-28575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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/>
              <a:buChar char="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61872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3"/>
              <a:buChar char="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13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099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19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93976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68263">
              <a:buNone/>
            </a:pP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3. </a:t>
            </a:r>
            <a:r>
              <a:rPr lang="th-TH" b="1" dirty="0">
                <a:latin typeface="TH SarabunPSK" pitchFamily="34" charset="-34"/>
                <a:cs typeface="TH SarabunPSK" pitchFamily="34" charset="-34"/>
              </a:rPr>
              <a:t>เขียน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โปรแกรมแสดงข้อความตามจำนวนที่ระบุ โดยสร้างเป็นเมธ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อดรับ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การป้อนข้อความและจำนวนที่เมธอด </a:t>
            </a:r>
            <a:r>
              <a:rPr lang="en-US" b="1" dirty="0" smtClean="0">
                <a:latin typeface="TH SarabunPSK" pitchFamily="34" charset="-34"/>
                <a:cs typeface="TH SarabunPSK" pitchFamily="34" charset="-34"/>
              </a:rPr>
              <a:t>main() 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แล้วส่งให้เมธอด </a:t>
            </a:r>
            <a:r>
              <a:rPr lang="en-US" b="1" dirty="0" err="1" smtClean="0">
                <a:latin typeface="TH SarabunPSK" pitchFamily="34" charset="-34"/>
                <a:cs typeface="TH SarabunPSK" pitchFamily="34" charset="-34"/>
              </a:rPr>
              <a:t>ShowStr</a:t>
            </a:r>
            <a:endParaRPr lang="en-US" b="1" dirty="0" smtClean="0">
              <a:latin typeface="TH SarabunPSK" pitchFamily="34" charset="-34"/>
              <a:cs typeface="TH SarabunPSK" pitchFamily="34" charset="-34"/>
            </a:endParaRPr>
          </a:p>
          <a:p>
            <a:pPr marL="582930" indent="-514350">
              <a:buNone/>
            </a:pPr>
            <a:r>
              <a:rPr lang="en-US" dirty="0" smtClean="0">
                <a:solidFill>
                  <a:srgbClr val="7030A0"/>
                </a:solidFill>
              </a:rPr>
              <a:t>public static void </a:t>
            </a:r>
            <a:r>
              <a:rPr lang="en-US" dirty="0" err="1" smtClean="0">
                <a:solidFill>
                  <a:srgbClr val="7030A0"/>
                </a:solidFill>
              </a:rPr>
              <a:t>ShowStr</a:t>
            </a:r>
            <a:r>
              <a:rPr lang="en-US" dirty="0" smtClean="0">
                <a:solidFill>
                  <a:srgbClr val="7030A0"/>
                </a:solidFill>
              </a:rPr>
              <a:t>(String  </a:t>
            </a:r>
            <a:r>
              <a:rPr lang="en-US" dirty="0" err="1" smtClean="0">
                <a:solidFill>
                  <a:srgbClr val="7030A0"/>
                </a:solidFill>
              </a:rPr>
              <a:t>str,int</a:t>
            </a:r>
            <a:r>
              <a:rPr lang="en-US" dirty="0" smtClean="0">
                <a:solidFill>
                  <a:srgbClr val="7030A0"/>
                </a:solidFill>
              </a:rPr>
              <a:t>  </a:t>
            </a:r>
            <a:r>
              <a:rPr lang="en-US" dirty="0" err="1">
                <a:solidFill>
                  <a:srgbClr val="7030A0"/>
                </a:solidFill>
              </a:rPr>
              <a:t>num</a:t>
            </a:r>
            <a:r>
              <a:rPr lang="en-US" dirty="0">
                <a:solidFill>
                  <a:srgbClr val="7030A0"/>
                </a:solidFill>
              </a:rPr>
              <a:t>)</a:t>
            </a:r>
          </a:p>
          <a:p>
            <a:pPr marL="582930" indent="-514350">
              <a:buNone/>
            </a:pPr>
            <a:r>
              <a:rPr lang="en-US" dirty="0" smtClean="0">
                <a:solidFill>
                  <a:srgbClr val="7030A0"/>
                </a:solidFill>
              </a:rPr>
              <a:t>{</a:t>
            </a:r>
          </a:p>
          <a:p>
            <a:pPr marL="582930" indent="-514350">
              <a:buNone/>
            </a:pPr>
            <a:r>
              <a:rPr lang="en-US" dirty="0" smtClean="0">
                <a:solidFill>
                  <a:srgbClr val="7030A0"/>
                </a:solidFill>
              </a:rPr>
              <a:t>}</a:t>
            </a:r>
          </a:p>
          <a:p>
            <a:pPr marL="582930" indent="-514350">
              <a:buNone/>
            </a:pPr>
            <a:r>
              <a:rPr lang="en-US" b="1" dirty="0" smtClean="0">
                <a:latin typeface="TH SarabunPSK" pitchFamily="34" charset="-34"/>
                <a:cs typeface="TH SarabunPSK" pitchFamily="34" charset="-34"/>
              </a:rPr>
              <a:t>4. 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เขียน </a:t>
            </a:r>
            <a:r>
              <a:rPr lang="en-US" b="1" dirty="0"/>
              <a:t>Overloading method </a:t>
            </a:r>
            <a:r>
              <a:rPr lang="th-TH" b="1" dirty="0">
                <a:latin typeface="TH SarabunPSK" pitchFamily="34" charset="-34"/>
                <a:cs typeface="TH SarabunPSK" pitchFamily="34" charset="-34"/>
              </a:rPr>
              <a:t>คำนวณพื้นที่สี่เหลี่ยม สูตรคือ </a:t>
            </a:r>
          </a:p>
          <a:p>
            <a:pPr marL="582930" indent="-514350">
              <a:buNone/>
            </a:pPr>
            <a:r>
              <a:rPr lang="th-TH" b="1" dirty="0">
                <a:latin typeface="TH SarabunPSK" pitchFamily="34" charset="-34"/>
                <a:cs typeface="TH SarabunPSK" pitchFamily="34" charset="-34"/>
              </a:rPr>
              <a:t>กว้าง </a:t>
            </a:r>
            <a:r>
              <a:rPr lang="en-US" b="1" dirty="0">
                <a:latin typeface="TH SarabunPSK" pitchFamily="34" charset="-34"/>
                <a:cs typeface="TH SarabunPSK" pitchFamily="34" charset="-34"/>
              </a:rPr>
              <a:t>x </a:t>
            </a:r>
            <a:r>
              <a:rPr lang="th-TH" b="1" dirty="0">
                <a:latin typeface="TH SarabunPSK" pitchFamily="34" charset="-34"/>
                <a:cs typeface="TH SarabunPSK" pitchFamily="34" charset="-34"/>
              </a:rPr>
              <a:t>ยาว</a:t>
            </a:r>
          </a:p>
          <a:p>
            <a:pPr marL="582930" indent="-514350">
              <a:buNone/>
            </a:pPr>
            <a:r>
              <a:rPr lang="th-TH" b="1" dirty="0"/>
              <a:t>    </a:t>
            </a:r>
            <a:r>
              <a:rPr lang="th-TH" b="1" dirty="0">
                <a:latin typeface="TH SarabunPSK" pitchFamily="34" charset="-34"/>
                <a:cs typeface="TH SarabunPSK" pitchFamily="34" charset="-34"/>
              </a:rPr>
              <a:t>- เมธอดที่ 1 ไม่มีพารามิเตอร์ใช้ค่า </a:t>
            </a:r>
            <a:r>
              <a:rPr lang="en-US" b="1" dirty="0">
                <a:latin typeface="TH SarabunPSK" pitchFamily="34" charset="-34"/>
                <a:cs typeface="TH SarabunPSK" pitchFamily="34" charset="-34"/>
              </a:rPr>
              <a:t>default </a:t>
            </a:r>
            <a:r>
              <a:rPr lang="th-TH" b="1" dirty="0">
                <a:latin typeface="TH SarabunPSK" pitchFamily="34" charset="-34"/>
                <a:cs typeface="TH SarabunPSK" pitchFamily="34" charset="-34"/>
              </a:rPr>
              <a:t>คือ 1 </a:t>
            </a:r>
            <a:r>
              <a:rPr lang="en-US" b="1" dirty="0">
                <a:latin typeface="TH SarabunPSK" pitchFamily="34" charset="-34"/>
                <a:cs typeface="TH SarabunPSK" pitchFamily="34" charset="-34"/>
              </a:rPr>
              <a:t>x 1</a:t>
            </a:r>
          </a:p>
          <a:p>
            <a:pPr marL="582930" indent="-514350">
              <a:buNone/>
            </a:pPr>
            <a:r>
              <a:rPr lang="en-US" b="1" dirty="0">
                <a:latin typeface="TH SarabunPSK" pitchFamily="34" charset="-34"/>
                <a:cs typeface="TH SarabunPSK" pitchFamily="34" charset="-34"/>
              </a:rPr>
              <a:t>    - </a:t>
            </a:r>
            <a:r>
              <a:rPr lang="th-TH" b="1" dirty="0">
                <a:latin typeface="TH SarabunPSK" pitchFamily="34" charset="-34"/>
                <a:cs typeface="TH SarabunPSK" pitchFamily="34" charset="-34"/>
              </a:rPr>
              <a:t>เมธอดที่ 2 มีพารามิเตอร์ 2 ตัวคือ กว้าง กับ ยาว</a:t>
            </a:r>
          </a:p>
          <a:p>
            <a:pPr marL="582930" indent="-514350">
              <a:buNone/>
            </a:pPr>
            <a:r>
              <a:rPr lang="th-TH" b="1" dirty="0" smtClean="0"/>
              <a:t>ตัวอย่างการเรียกเมธอดที่ </a:t>
            </a:r>
            <a:r>
              <a:rPr lang="en-US" b="1" dirty="0" smtClean="0"/>
              <a:t>main()</a:t>
            </a:r>
          </a:p>
          <a:p>
            <a:pPr marL="582930" indent="-514350">
              <a:buNone/>
            </a:pPr>
            <a:r>
              <a:rPr lang="en-US" b="1" dirty="0"/>
              <a:t>	</a:t>
            </a:r>
            <a:r>
              <a:rPr lang="th-TH" b="1" dirty="0">
                <a:latin typeface="TH SarabunPSK" pitchFamily="34" charset="-34"/>
                <a:cs typeface="TH SarabunPSK" pitchFamily="34" charset="-34"/>
              </a:rPr>
              <a:t>ชื่อเมธอด</a:t>
            </a:r>
            <a:r>
              <a:rPr lang="en-US" b="1" dirty="0">
                <a:latin typeface="TH SarabunPSK" pitchFamily="34" charset="-34"/>
                <a:cs typeface="TH SarabunPSK" pitchFamily="34" charset="-34"/>
              </a:rPr>
              <a:t>();</a:t>
            </a:r>
          </a:p>
          <a:p>
            <a:pPr marL="582930" indent="-514350">
              <a:buNone/>
            </a:pPr>
            <a:r>
              <a:rPr lang="en-US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b="1" dirty="0">
                <a:latin typeface="TH SarabunPSK" pitchFamily="34" charset="-34"/>
                <a:cs typeface="TH SarabunPSK" pitchFamily="34" charset="-34"/>
              </a:rPr>
              <a:t>ชื่อเมธอด</a:t>
            </a:r>
            <a:r>
              <a:rPr lang="en-US" b="1" dirty="0">
                <a:latin typeface="TH SarabunPSK" pitchFamily="34" charset="-34"/>
                <a:cs typeface="TH SarabunPSK" pitchFamily="34" charset="-34"/>
              </a:rPr>
              <a:t>(10, 10);</a:t>
            </a:r>
            <a:endParaRPr lang="th-TH" b="1" dirty="0">
              <a:latin typeface="TH SarabunPSK" pitchFamily="34" charset="-34"/>
              <a:cs typeface="TH SarabunPSK" pitchFamily="34" charset="-34"/>
            </a:endParaRPr>
          </a:p>
          <a:p>
            <a:pPr marL="582930" indent="-51435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922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756696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sz="44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รู้จักกับเมธอด </a:t>
            </a:r>
            <a:r>
              <a:rPr lang="en-US" sz="44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(method)</a:t>
            </a:r>
            <a:endParaRPr lang="th-TH" b="1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914400" y="1412776"/>
            <a:ext cx="7772400" cy="4942784"/>
          </a:xfrm>
        </p:spPr>
        <p:txBody>
          <a:bodyPr>
            <a:normAutofit/>
          </a:bodyPr>
          <a:lstStyle/>
          <a:p>
            <a:r>
              <a:rPr lang="th-TH" sz="3200" b="1" dirty="0" smtClean="0">
                <a:latin typeface="AngsanaUPC" panose="02020603050405020304" pitchFamily="18" charset="-34"/>
                <a:cs typeface="AngsanaUPC" panose="02020603050405020304" pitchFamily="18" charset="-34"/>
              </a:rPr>
              <a:t>เมธอด คือ โปรแกรมที่มีการทำงานซ้ำบ่อยๆ และถูกแยกเขียนไว้เพื่อเรียกใช้ครั้งต่อๆ ไป หรือก็คือฟังก์ชันนั่นเอง</a:t>
            </a:r>
          </a:p>
          <a:p>
            <a:pPr marL="68580" indent="0">
              <a:buNone/>
            </a:pPr>
            <a:r>
              <a:rPr lang="th-TH" sz="3200" b="1" dirty="0" smtClean="0">
                <a:solidFill>
                  <a:srgbClr val="00B050"/>
                </a:solidFill>
                <a:latin typeface="TH SarabunPSK" pitchFamily="34" charset="-34"/>
                <a:cs typeface="+mj-cs"/>
              </a:rPr>
              <a:t>รูปแบบ</a:t>
            </a:r>
            <a:endParaRPr lang="en-US" sz="3200" b="1" dirty="0" smtClean="0">
              <a:solidFill>
                <a:srgbClr val="00B050"/>
              </a:solidFill>
              <a:latin typeface="TH SarabunPSK" pitchFamily="34" charset="-34"/>
              <a:cs typeface="+mj-cs"/>
            </a:endParaRPr>
          </a:p>
          <a:p>
            <a:pPr>
              <a:buNone/>
            </a:pPr>
            <a:r>
              <a:rPr lang="en-US" dirty="0" smtClean="0">
                <a:cs typeface="+mj-cs"/>
              </a:rPr>
              <a:t>	</a:t>
            </a:r>
            <a:r>
              <a:rPr lang="en-US" b="1" dirty="0" smtClean="0">
                <a:cs typeface="+mj-cs"/>
              </a:rPr>
              <a:t>Modifier </a:t>
            </a:r>
            <a:r>
              <a:rPr lang="en-US" b="1" dirty="0" err="1" smtClean="0">
                <a:cs typeface="+mj-cs"/>
              </a:rPr>
              <a:t>ReturnType</a:t>
            </a:r>
            <a:r>
              <a:rPr lang="en-US" b="1" dirty="0" smtClean="0">
                <a:cs typeface="+mj-cs"/>
              </a:rPr>
              <a:t> </a:t>
            </a:r>
            <a:r>
              <a:rPr lang="en-US" b="1" dirty="0" err="1" smtClean="0">
                <a:cs typeface="+mj-cs"/>
              </a:rPr>
              <a:t>MethodName</a:t>
            </a:r>
            <a:r>
              <a:rPr lang="en-US" b="1" dirty="0" smtClean="0">
                <a:cs typeface="+mj-cs"/>
              </a:rPr>
              <a:t>(</a:t>
            </a:r>
            <a:br>
              <a:rPr lang="en-US" b="1" dirty="0" smtClean="0">
                <a:cs typeface="+mj-cs"/>
              </a:rPr>
            </a:br>
            <a:r>
              <a:rPr lang="en-US" b="1" dirty="0" smtClean="0">
                <a:cs typeface="+mj-cs"/>
              </a:rPr>
              <a:t>		type1  param1,type2 param2, …)                                </a:t>
            </a:r>
          </a:p>
          <a:p>
            <a:pPr>
              <a:buNone/>
            </a:pPr>
            <a:r>
              <a:rPr lang="en-US" b="1" dirty="0" smtClean="0">
                <a:cs typeface="+mj-cs"/>
              </a:rPr>
              <a:t>	{</a:t>
            </a:r>
          </a:p>
          <a:p>
            <a:pPr>
              <a:buNone/>
            </a:pPr>
            <a:r>
              <a:rPr lang="en-US" dirty="0" smtClean="0">
                <a:cs typeface="+mj-cs"/>
              </a:rPr>
              <a:t>		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โค้ดการทำงานภายในเมธอด</a:t>
            </a:r>
          </a:p>
          <a:p>
            <a:pPr>
              <a:buNone/>
            </a:pPr>
            <a:r>
              <a:rPr lang="th-TH" dirty="0" smtClean="0">
                <a:cs typeface="+mj-cs"/>
              </a:rPr>
              <a:t>		</a:t>
            </a:r>
            <a:r>
              <a:rPr lang="en-US" b="1" dirty="0" smtClean="0">
                <a:cs typeface="+mj-cs"/>
              </a:rPr>
              <a:t>return</a:t>
            </a:r>
            <a:r>
              <a:rPr lang="en-US" dirty="0" smtClean="0">
                <a:cs typeface="+mj-cs"/>
              </a:rPr>
              <a:t>  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ค่าที่คืนกลับมา</a:t>
            </a:r>
            <a:r>
              <a:rPr lang="en-US" dirty="0" smtClean="0">
                <a:cs typeface="+mj-cs"/>
              </a:rPr>
              <a:t>;</a:t>
            </a:r>
          </a:p>
          <a:p>
            <a:pPr>
              <a:buNone/>
            </a:pPr>
            <a:r>
              <a:rPr lang="en-US" dirty="0" smtClean="0">
                <a:cs typeface="+mj-cs"/>
              </a:rPr>
              <a:t>	</a:t>
            </a:r>
            <a:r>
              <a:rPr lang="en-US" b="1" dirty="0" smtClean="0">
                <a:cs typeface="+mj-cs"/>
              </a:rPr>
              <a:t>}</a:t>
            </a:r>
          </a:p>
          <a:p>
            <a:pPr lvl="3">
              <a:buNone/>
            </a:pPr>
            <a:endParaRPr lang="th-TH" dirty="0"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914400" y="620688"/>
            <a:ext cx="7772400" cy="573487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h-TH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ngsanaUPC" panose="02020603050405020304" pitchFamily="18" charset="-34"/>
              </a:rPr>
              <a:t>โดยที่</a:t>
            </a:r>
          </a:p>
          <a:p>
            <a:pPr>
              <a:buNone/>
            </a:pPr>
            <a:r>
              <a:rPr lang="th-TH" sz="2800" b="1" dirty="0" smtClean="0">
                <a:latin typeface="Arial" panose="020B0604020202020204" pitchFamily="34" charset="0"/>
                <a:cs typeface="AngsanaUPC" panose="02020603050405020304" pitchFamily="18" charset="-34"/>
              </a:rPr>
              <a:t>	</a:t>
            </a:r>
            <a:r>
              <a:rPr lang="en-US" sz="2800" b="1" dirty="0">
                <a:latin typeface="Arial" panose="020B0604020202020204" pitchFamily="34" charset="0"/>
                <a:cs typeface="AngsanaUPC" panose="02020603050405020304" pitchFamily="18" charset="-34"/>
              </a:rPr>
              <a:t> Modifier </a:t>
            </a:r>
            <a:r>
              <a:rPr lang="th-TH" sz="2800" b="1" dirty="0" smtClean="0">
                <a:latin typeface="Arial" panose="020B0604020202020204" pitchFamily="34" charset="0"/>
                <a:cs typeface="AngsanaUPC" panose="02020603050405020304" pitchFamily="18" charset="-34"/>
              </a:rPr>
              <a:t>     </a:t>
            </a:r>
            <a:r>
              <a:rPr lang="en-US" sz="2800" b="1" dirty="0" smtClean="0">
                <a:latin typeface="Arial" panose="020B0604020202020204" pitchFamily="34" charset="0"/>
                <a:cs typeface="AngsanaUPC" panose="02020603050405020304" pitchFamily="18" charset="-34"/>
              </a:rPr>
              <a:t>   </a:t>
            </a:r>
            <a:r>
              <a:rPr lang="th-TH" sz="3200" b="1" dirty="0" smtClean="0">
                <a:latin typeface="Arial" panose="020B0604020202020204" pitchFamily="34" charset="0"/>
                <a:cs typeface="AngsanaUPC" panose="02020603050405020304" pitchFamily="18" charset="-34"/>
              </a:rPr>
              <a:t>คือ ขอบเขตการทำงานของเมธอด โดยถ้าระบุ</a:t>
            </a:r>
            <a:br>
              <a:rPr lang="th-TH" sz="3200" b="1" dirty="0" smtClean="0">
                <a:latin typeface="Arial" panose="020B0604020202020204" pitchFamily="34" charset="0"/>
                <a:cs typeface="AngsanaUPC" panose="02020603050405020304" pitchFamily="18" charset="-34"/>
              </a:rPr>
            </a:br>
            <a:r>
              <a:rPr lang="th-TH" sz="2800" b="1" dirty="0" smtClean="0">
                <a:latin typeface="Arial" panose="020B0604020202020204" pitchFamily="34" charset="0"/>
                <a:cs typeface="AngsanaUPC" panose="02020603050405020304" pitchFamily="18" charset="-34"/>
              </a:rPr>
              <a:t> </a:t>
            </a:r>
            <a:r>
              <a:rPr lang="en-US" sz="2800" b="1" dirty="0" smtClean="0">
                <a:latin typeface="Arial" panose="020B0604020202020204" pitchFamily="34" charset="0"/>
                <a:cs typeface="AngsanaUPC" panose="02020603050405020304" pitchFamily="18" charset="-34"/>
              </a:rPr>
              <a:t>		        private </a:t>
            </a:r>
            <a:r>
              <a:rPr lang="th-TH" sz="2800" b="1" dirty="0" smtClean="0">
                <a:latin typeface="Arial" panose="020B0604020202020204" pitchFamily="34" charset="0"/>
                <a:cs typeface="AngsanaUPC" panose="02020603050405020304" pitchFamily="18" charset="-34"/>
              </a:rPr>
              <a:t>จะทำงานภายในคลาสนั้น </a:t>
            </a:r>
            <a:br>
              <a:rPr lang="th-TH" sz="2800" b="1" dirty="0" smtClean="0">
                <a:latin typeface="Arial" panose="020B0604020202020204" pitchFamily="34" charset="0"/>
                <a:cs typeface="AngsanaUPC" panose="02020603050405020304" pitchFamily="18" charset="-34"/>
              </a:rPr>
            </a:br>
            <a:r>
              <a:rPr lang="th-TH" sz="2800" b="1" dirty="0" smtClean="0">
                <a:latin typeface="Arial" panose="020B0604020202020204" pitchFamily="34" charset="0"/>
                <a:cs typeface="AngsanaUPC" panose="02020603050405020304" pitchFamily="18" charset="-34"/>
              </a:rPr>
              <a:t>		            ถ้าระบุ </a:t>
            </a:r>
            <a:r>
              <a:rPr lang="en-US" sz="2800" b="1" dirty="0" smtClean="0">
                <a:latin typeface="Arial" panose="020B0604020202020204" pitchFamily="34" charset="0"/>
                <a:cs typeface="AngsanaUPC" panose="02020603050405020304" pitchFamily="18" charset="-34"/>
              </a:rPr>
              <a:t>public </a:t>
            </a:r>
            <a:r>
              <a:rPr lang="th-TH" sz="2800" b="1" dirty="0" smtClean="0">
                <a:latin typeface="Arial" panose="020B0604020202020204" pitchFamily="34" charset="0"/>
                <a:cs typeface="AngsanaUPC" panose="02020603050405020304" pitchFamily="18" charset="-34"/>
              </a:rPr>
              <a:t>คลาสอื่นจะเรียกใช้ได้	</a:t>
            </a:r>
          </a:p>
          <a:p>
            <a:pPr>
              <a:buNone/>
            </a:pPr>
            <a:r>
              <a:rPr lang="th-TH" sz="2800" b="1" dirty="0" smtClean="0">
                <a:latin typeface="Arial" panose="020B0604020202020204" pitchFamily="34" charset="0"/>
                <a:cs typeface="AngsanaUPC" panose="02020603050405020304" pitchFamily="18" charset="-34"/>
              </a:rPr>
              <a:t>	</a:t>
            </a:r>
            <a:r>
              <a:rPr lang="en-US" sz="2800" b="1" dirty="0" err="1" smtClean="0">
                <a:latin typeface="Arial" panose="020B0604020202020204" pitchFamily="34" charset="0"/>
                <a:cs typeface="AngsanaUPC" panose="02020603050405020304" pitchFamily="18" charset="-34"/>
              </a:rPr>
              <a:t>ReturnType</a:t>
            </a:r>
            <a:r>
              <a:rPr lang="en-US" sz="2800" b="1" dirty="0" smtClean="0">
                <a:latin typeface="Arial" panose="020B0604020202020204" pitchFamily="34" charset="0"/>
                <a:cs typeface="AngsanaUPC" panose="02020603050405020304" pitchFamily="18" charset="-34"/>
              </a:rPr>
              <a:t> </a:t>
            </a:r>
            <a:r>
              <a:rPr lang="th-TH" sz="2800" b="1" dirty="0" smtClean="0">
                <a:latin typeface="Arial" panose="020B0604020202020204" pitchFamily="34" charset="0"/>
                <a:cs typeface="AngsanaUPC" panose="02020603050405020304" pitchFamily="18" charset="-34"/>
              </a:rPr>
              <a:t> </a:t>
            </a:r>
            <a:r>
              <a:rPr lang="th-TH" sz="3200" b="1" dirty="0" smtClean="0">
                <a:latin typeface="Arial" panose="020B0604020202020204" pitchFamily="34" charset="0"/>
                <a:cs typeface="AngsanaUPC" panose="02020603050405020304" pitchFamily="18" charset="-34"/>
              </a:rPr>
              <a:t>คือ ชนิดของการคืนค่า ถ้าไม่มีการคืนค่าจะระบุ</a:t>
            </a:r>
            <a:br>
              <a:rPr lang="th-TH" sz="3200" b="1" dirty="0" smtClean="0">
                <a:latin typeface="Arial" panose="020B0604020202020204" pitchFamily="34" charset="0"/>
                <a:cs typeface="AngsanaUPC" panose="02020603050405020304" pitchFamily="18" charset="-34"/>
              </a:rPr>
            </a:br>
            <a:r>
              <a:rPr lang="th-TH" sz="3200" b="1" dirty="0" smtClean="0">
                <a:latin typeface="Arial" panose="020B0604020202020204" pitchFamily="34" charset="0"/>
                <a:cs typeface="AngsanaUPC" panose="02020603050405020304" pitchFamily="18" charset="-34"/>
              </a:rPr>
              <a:t>		            คำว่า</a:t>
            </a:r>
            <a:r>
              <a:rPr lang="th-TH" sz="2800" b="1" dirty="0" smtClean="0">
                <a:latin typeface="Arial" panose="020B0604020202020204" pitchFamily="34" charset="0"/>
                <a:cs typeface="AngsanaUPC" panose="02020603050405020304" pitchFamily="18" charset="-34"/>
              </a:rPr>
              <a:t> </a:t>
            </a:r>
            <a:r>
              <a:rPr lang="en-US" sz="2800" b="1" dirty="0" smtClean="0">
                <a:latin typeface="Arial" panose="020B0604020202020204" pitchFamily="34" charset="0"/>
                <a:cs typeface="AngsanaUPC" panose="02020603050405020304" pitchFamily="18" charset="-34"/>
              </a:rPr>
              <a:t>void</a:t>
            </a:r>
          </a:p>
          <a:p>
            <a:pPr>
              <a:buNone/>
            </a:pPr>
            <a:r>
              <a:rPr lang="en-US" sz="2800" b="1" dirty="0" smtClean="0">
                <a:latin typeface="Arial" panose="020B0604020202020204" pitchFamily="34" charset="0"/>
                <a:cs typeface="AngsanaUPC" panose="02020603050405020304" pitchFamily="18" charset="-34"/>
              </a:rPr>
              <a:t>	</a:t>
            </a:r>
            <a:r>
              <a:rPr lang="en-US" sz="2800" b="1" dirty="0" err="1" smtClean="0">
                <a:latin typeface="Arial" panose="020B0604020202020204" pitchFamily="34" charset="0"/>
                <a:cs typeface="AngsanaUPC" panose="02020603050405020304" pitchFamily="18" charset="-34"/>
              </a:rPr>
              <a:t>MethodName</a:t>
            </a:r>
            <a:r>
              <a:rPr lang="en-US" sz="2800" b="1" dirty="0" smtClean="0">
                <a:latin typeface="Arial" panose="020B0604020202020204" pitchFamily="34" charset="0"/>
                <a:cs typeface="AngsanaUPC" panose="02020603050405020304" pitchFamily="18" charset="-34"/>
              </a:rPr>
              <a:t> </a:t>
            </a:r>
            <a:r>
              <a:rPr lang="th-TH" sz="2800" b="1" dirty="0" smtClean="0">
                <a:latin typeface="Arial" panose="020B0604020202020204" pitchFamily="34" charset="0"/>
                <a:cs typeface="AngsanaUPC" panose="02020603050405020304" pitchFamily="18" charset="-34"/>
              </a:rPr>
              <a:t> </a:t>
            </a:r>
            <a:r>
              <a:rPr lang="th-TH" sz="3200" b="1" dirty="0" smtClean="0">
                <a:latin typeface="Arial" panose="020B0604020202020204" pitchFamily="34" charset="0"/>
                <a:cs typeface="AngsanaUPC" panose="02020603050405020304" pitchFamily="18" charset="-34"/>
              </a:rPr>
              <a:t>คือ ชื่อเมธอด</a:t>
            </a:r>
          </a:p>
          <a:p>
            <a:pPr>
              <a:buNone/>
            </a:pPr>
            <a:r>
              <a:rPr lang="th-TH" sz="2800" b="1" dirty="0" smtClean="0">
                <a:latin typeface="Arial" panose="020B0604020202020204" pitchFamily="34" charset="0"/>
                <a:cs typeface="AngsanaUPC" panose="02020603050405020304" pitchFamily="18" charset="-34"/>
              </a:rPr>
              <a:t>	</a:t>
            </a:r>
            <a:r>
              <a:rPr lang="en-US" sz="2800" b="1" dirty="0" smtClean="0">
                <a:latin typeface="Arial" panose="020B0604020202020204" pitchFamily="34" charset="0"/>
                <a:cs typeface="AngsanaUPC" panose="02020603050405020304" pitchFamily="18" charset="-34"/>
              </a:rPr>
              <a:t>type1, type2, … </a:t>
            </a:r>
            <a:r>
              <a:rPr lang="th-TH" sz="3200" b="1" dirty="0" smtClean="0">
                <a:latin typeface="Arial" panose="020B0604020202020204" pitchFamily="34" charset="0"/>
                <a:cs typeface="AngsanaUPC" panose="02020603050405020304" pitchFamily="18" charset="-34"/>
              </a:rPr>
              <a:t>คือ ชนิดข้อมูลของพารามิเตอร์</a:t>
            </a:r>
            <a:endParaRPr lang="th-TH" sz="2800" b="1" dirty="0" smtClean="0">
              <a:latin typeface="Arial" panose="020B0604020202020204" pitchFamily="34" charset="0"/>
              <a:cs typeface="AngsanaUPC" panose="02020603050405020304" pitchFamily="18" charset="-34"/>
            </a:endParaRPr>
          </a:p>
          <a:p>
            <a:pPr>
              <a:buNone/>
            </a:pPr>
            <a:r>
              <a:rPr lang="th-TH" sz="2800" b="1" dirty="0" smtClean="0">
                <a:latin typeface="Arial" panose="020B0604020202020204" pitchFamily="34" charset="0"/>
                <a:cs typeface="AngsanaUPC" panose="02020603050405020304" pitchFamily="18" charset="-34"/>
              </a:rPr>
              <a:t>	</a:t>
            </a:r>
            <a:r>
              <a:rPr lang="en-US" sz="2800" b="1" dirty="0" smtClean="0">
                <a:latin typeface="Arial" panose="020B0604020202020204" pitchFamily="34" charset="0"/>
                <a:cs typeface="AngsanaUPC" panose="02020603050405020304" pitchFamily="18" charset="-34"/>
              </a:rPr>
              <a:t>para1,para2,… </a:t>
            </a:r>
            <a:r>
              <a:rPr lang="th-TH" sz="2800" b="1" dirty="0" smtClean="0">
                <a:latin typeface="Arial" panose="020B0604020202020204" pitchFamily="34" charset="0"/>
                <a:cs typeface="AngsanaUPC" panose="02020603050405020304" pitchFamily="18" charset="-34"/>
              </a:rPr>
              <a:t>  </a:t>
            </a:r>
            <a:r>
              <a:rPr lang="th-TH" sz="3200" b="1" dirty="0" smtClean="0">
                <a:latin typeface="Arial" panose="020B0604020202020204" pitchFamily="34" charset="0"/>
                <a:cs typeface="AngsanaUPC" panose="02020603050405020304" pitchFamily="18" charset="-34"/>
              </a:rPr>
              <a:t>คือ ชื่อของพารามิเตอร์แต่ละตัว </a:t>
            </a:r>
            <a:r>
              <a:rPr lang="en-US" sz="3200" b="1" dirty="0" smtClean="0">
                <a:latin typeface="Arial" panose="020B0604020202020204" pitchFamily="34" charset="0"/>
                <a:cs typeface="AngsanaUPC" panose="02020603050405020304" pitchFamily="18" charset="-34"/>
              </a:rPr>
              <a:t/>
            </a:r>
            <a:br>
              <a:rPr lang="en-US" sz="3200" b="1" dirty="0" smtClean="0">
                <a:latin typeface="Arial" panose="020B0604020202020204" pitchFamily="34" charset="0"/>
                <a:cs typeface="AngsanaUPC" panose="02020603050405020304" pitchFamily="18" charset="-34"/>
              </a:rPr>
            </a:br>
            <a:r>
              <a:rPr lang="en-US" sz="3200" b="1" dirty="0" smtClean="0">
                <a:latin typeface="Arial" panose="020B0604020202020204" pitchFamily="34" charset="0"/>
                <a:cs typeface="AngsanaUPC" panose="02020603050405020304" pitchFamily="18" charset="-34"/>
              </a:rPr>
              <a:t>			  </a:t>
            </a:r>
            <a:r>
              <a:rPr lang="th-TH" sz="3200" b="1" dirty="0" smtClean="0">
                <a:latin typeface="Arial" panose="020B0604020202020204" pitchFamily="34" charset="0"/>
                <a:cs typeface="AngsanaUPC" panose="02020603050405020304" pitchFamily="18" charset="-34"/>
              </a:rPr>
              <a:t>บางเมธอดอาจไม่มีพารามิเตอร์ก็ได้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756696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sz="44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ตัวอย่างเมธอด</a:t>
            </a:r>
            <a:endParaRPr lang="th-TH" sz="4400" b="1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914400" y="1582560"/>
            <a:ext cx="7772400" cy="5014792"/>
          </a:xfrm>
        </p:spPr>
        <p:txBody>
          <a:bodyPr/>
          <a:lstStyle/>
          <a:p>
            <a:pPr>
              <a:buNone/>
            </a:pPr>
            <a:r>
              <a:rPr lang="en-US" b="1" dirty="0"/>
              <a:t>p</a:t>
            </a:r>
            <a:r>
              <a:rPr lang="en-US" b="1" dirty="0" smtClean="0"/>
              <a:t>ublic static void method1()    </a:t>
            </a:r>
          </a:p>
          <a:p>
            <a:pPr>
              <a:buNone/>
            </a:pPr>
            <a:r>
              <a:rPr lang="en-US" b="1" dirty="0" smtClean="0"/>
              <a:t>{</a:t>
            </a:r>
          </a:p>
          <a:p>
            <a:pPr>
              <a:buNone/>
            </a:pPr>
            <a:r>
              <a:rPr lang="en-US" b="1" dirty="0" smtClean="0"/>
              <a:t>	……………..  </a:t>
            </a:r>
          </a:p>
          <a:p>
            <a:pPr>
              <a:buNone/>
            </a:pPr>
            <a:r>
              <a:rPr lang="en-US" b="1" dirty="0" smtClean="0"/>
              <a:t>}</a:t>
            </a:r>
          </a:p>
          <a:p>
            <a:pPr>
              <a:buNone/>
            </a:pPr>
            <a:r>
              <a:rPr lang="en-US" b="1" dirty="0" smtClean="0"/>
              <a:t>public static </a:t>
            </a:r>
            <a:r>
              <a:rPr lang="en-US" b="1" dirty="0" err="1" smtClean="0"/>
              <a:t>int</a:t>
            </a:r>
            <a:r>
              <a:rPr lang="en-US" b="1" dirty="0" smtClean="0"/>
              <a:t> method2(</a:t>
            </a:r>
            <a:r>
              <a:rPr lang="en-US" b="1" dirty="0" err="1" smtClean="0"/>
              <a:t>int</a:t>
            </a:r>
            <a:r>
              <a:rPr lang="en-US" b="1" dirty="0" smtClean="0"/>
              <a:t> a, </a:t>
            </a:r>
            <a:r>
              <a:rPr lang="en-US" b="1" dirty="0" err="1" smtClean="0"/>
              <a:t>int</a:t>
            </a:r>
            <a:r>
              <a:rPr lang="en-US" b="1" dirty="0" smtClean="0"/>
              <a:t> b)</a:t>
            </a:r>
          </a:p>
          <a:p>
            <a:pPr>
              <a:buNone/>
            </a:pPr>
            <a:r>
              <a:rPr lang="en-US" b="1" dirty="0" smtClean="0"/>
              <a:t>{</a:t>
            </a:r>
          </a:p>
          <a:p>
            <a:pPr>
              <a:buNone/>
            </a:pPr>
            <a:r>
              <a:rPr lang="en-US" b="1" dirty="0" smtClean="0"/>
              <a:t>	………….….</a:t>
            </a:r>
          </a:p>
          <a:p>
            <a:pPr>
              <a:buNone/>
            </a:pPr>
            <a:r>
              <a:rPr lang="en-US" b="1" dirty="0" smtClean="0"/>
              <a:t>	return  x;</a:t>
            </a:r>
          </a:p>
          <a:p>
            <a:pPr>
              <a:buNone/>
            </a:pPr>
            <a:r>
              <a:rPr lang="en-US" b="1" dirty="0" smtClean="0"/>
              <a:t>}</a:t>
            </a:r>
            <a:endParaRPr lang="th-TH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588224" y="2060848"/>
            <a:ext cx="1978427" cy="58477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th-TH" sz="3200" b="1" dirty="0" smtClean="0">
                <a:solidFill>
                  <a:srgbClr val="CC0099"/>
                </a:solidFill>
              </a:rPr>
              <a:t>ไม่มีการส่งค่ากลับ</a:t>
            </a:r>
            <a:endParaRPr lang="th-TH" sz="3200" b="1" dirty="0">
              <a:solidFill>
                <a:srgbClr val="CC0099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60232" y="4581128"/>
            <a:ext cx="1906419" cy="58477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3200" b="1" dirty="0" smtClean="0">
                <a:solidFill>
                  <a:srgbClr val="CC0099"/>
                </a:solidFill>
              </a:rPr>
              <a:t>มีการส่งค่ากลับ</a:t>
            </a:r>
            <a:endParaRPr lang="th-TH" sz="3200" b="1" dirty="0">
              <a:solidFill>
                <a:srgbClr val="CC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81832" y="404664"/>
            <a:ext cx="7772400" cy="864096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sz="48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ประเภทของเมธอด</a:t>
            </a:r>
            <a:endParaRPr lang="th-TH" sz="4800" b="1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3568" y="1412776"/>
            <a:ext cx="8664551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1.</a:t>
            </a:r>
            <a:r>
              <a:rPr lang="en-US" sz="3200" b="1" dirty="0" smtClean="0">
                <a:solidFill>
                  <a:srgbClr val="CC0099"/>
                </a:solidFill>
              </a:rPr>
              <a:t>Static Method 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เป็นเมธอดที่มีคำว่า 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static 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นำหน้า </a:t>
            </a:r>
          </a:p>
          <a:p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หมายถึงเมธอดนี้สามารถเรียกใช้ได้ทันที โดยไม่ต้องสร้างออบเจ็กต์</a:t>
            </a:r>
          </a:p>
          <a:p>
            <a:r>
              <a:rPr lang="en-US" sz="3200" b="1" dirty="0" smtClean="0"/>
              <a:t>2. </a:t>
            </a:r>
            <a:r>
              <a:rPr lang="en-US" sz="3200" b="1" dirty="0" smtClean="0">
                <a:solidFill>
                  <a:srgbClr val="CC0099"/>
                </a:solidFill>
              </a:rPr>
              <a:t>Instance Method </a:t>
            </a:r>
            <a:r>
              <a:rPr lang="th-TH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เป็นเมธอด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ที่ไม่มี</a:t>
            </a:r>
            <a:r>
              <a:rPr lang="th-TH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คำว่า </a:t>
            </a:r>
            <a:r>
              <a:rPr lang="en-US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static 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นำหน้า</a:t>
            </a:r>
          </a:p>
          <a:p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การใช้งานจะต้องสร้างออบเจ็กต์ขึ้นมาก่อน</a:t>
            </a:r>
          </a:p>
          <a:p>
            <a:r>
              <a:rPr lang="en-US" sz="3200" b="1" dirty="0" smtClean="0"/>
              <a:t>3. </a:t>
            </a:r>
            <a:r>
              <a:rPr lang="en-US" sz="3200" b="1" dirty="0" smtClean="0">
                <a:solidFill>
                  <a:srgbClr val="CC0099"/>
                </a:solidFill>
              </a:rPr>
              <a:t>Overloading Method 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เป็นเมธอดหลายๆ เมธอดที่มีชื่อเดียวกัน</a:t>
            </a:r>
          </a:p>
          <a:p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แต่มีจำนวนพารามิเตอร์ต่างกัน</a:t>
            </a:r>
          </a:p>
          <a:p>
            <a:endParaRPr lang="th-TH" sz="3200" b="1" dirty="0"/>
          </a:p>
        </p:txBody>
      </p:sp>
    </p:spTree>
    <p:extLst>
      <p:ext uri="{BB962C8B-B14F-4D97-AF65-F5344CB8AC3E}">
        <p14:creationId xmlns:p14="http://schemas.microsoft.com/office/powerpoint/2010/main" val="4080338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260648"/>
            <a:ext cx="7772400" cy="792088"/>
          </a:xfr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sz="44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การเรียกใช้เมธอด</a:t>
            </a:r>
            <a:endParaRPr lang="th-TH" sz="4400" b="1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899592" y="1268760"/>
            <a:ext cx="7776864" cy="5014792"/>
          </a:xfrm>
          <a:ln w="28575">
            <a:solidFill>
              <a:schemeClr val="accent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US" sz="2600" b="1" dirty="0" smtClean="0"/>
              <a:t>public static void method1()</a:t>
            </a:r>
          </a:p>
          <a:p>
            <a:pPr>
              <a:buNone/>
            </a:pPr>
            <a:r>
              <a:rPr lang="en-US" sz="2600" b="1" dirty="0" smtClean="0"/>
              <a:t>{</a:t>
            </a:r>
          </a:p>
          <a:p>
            <a:pPr>
              <a:buNone/>
            </a:pPr>
            <a:r>
              <a:rPr lang="en-US" sz="2600" b="1" dirty="0"/>
              <a:t>	</a:t>
            </a:r>
            <a:r>
              <a:rPr lang="en-US" sz="2600" b="1" dirty="0" smtClean="0"/>
              <a:t>	</a:t>
            </a:r>
            <a:r>
              <a:rPr lang="th-TH" sz="3200" b="1" dirty="0" smtClean="0"/>
              <a:t>คำสั่งการทำงาน</a:t>
            </a:r>
            <a:endParaRPr lang="en-US" sz="3200" b="1" dirty="0" smtClean="0"/>
          </a:p>
          <a:p>
            <a:pPr>
              <a:buNone/>
            </a:pPr>
            <a:r>
              <a:rPr lang="en-US" sz="2600" b="1" dirty="0" smtClean="0"/>
              <a:t>}</a:t>
            </a:r>
          </a:p>
          <a:p>
            <a:pPr>
              <a:buNone/>
            </a:pPr>
            <a:endParaRPr lang="en-US" sz="2600" b="1" dirty="0" smtClean="0"/>
          </a:p>
          <a:p>
            <a:pPr>
              <a:buNone/>
            </a:pPr>
            <a:r>
              <a:rPr lang="en-US" sz="2600" b="1" dirty="0"/>
              <a:t>p</a:t>
            </a:r>
            <a:r>
              <a:rPr lang="en-US" sz="2600" b="1" dirty="0" smtClean="0"/>
              <a:t>ublic static  void main(String[] </a:t>
            </a:r>
            <a:r>
              <a:rPr lang="en-US" sz="2600" b="1" dirty="0" err="1" smtClean="0"/>
              <a:t>args</a:t>
            </a:r>
            <a:r>
              <a:rPr lang="en-US" sz="2600" b="1" dirty="0" smtClean="0"/>
              <a:t>)</a:t>
            </a:r>
          </a:p>
          <a:p>
            <a:pPr>
              <a:buNone/>
            </a:pPr>
            <a:r>
              <a:rPr lang="en-US" sz="2600" b="1" dirty="0" smtClean="0"/>
              <a:t>{</a:t>
            </a:r>
          </a:p>
          <a:p>
            <a:pPr>
              <a:buNone/>
            </a:pPr>
            <a:r>
              <a:rPr lang="en-US" sz="2600" b="1" dirty="0" smtClean="0"/>
              <a:t>	method1();     //</a:t>
            </a:r>
            <a:r>
              <a:rPr lang="th-TH" sz="2600" b="1" dirty="0" smtClean="0"/>
              <a:t>เรียกใช้ </a:t>
            </a:r>
            <a:r>
              <a:rPr lang="en-US" sz="2600" b="1" dirty="0" smtClean="0"/>
              <a:t>method1()</a:t>
            </a:r>
          </a:p>
          <a:p>
            <a:pPr>
              <a:buNone/>
            </a:pPr>
            <a:r>
              <a:rPr lang="en-US" sz="2600" b="1" dirty="0" smtClean="0"/>
              <a:t>}</a:t>
            </a:r>
            <a:endParaRPr lang="th-TH" sz="2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71600" y="332656"/>
            <a:ext cx="7772400" cy="792088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sz="44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การเรียกใช้เมธอดแบบส่งค่ากลับ</a:t>
            </a:r>
            <a:endParaRPr lang="th-TH" sz="4400" b="1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ตัวยึดเนื้อหา 2"/>
          <p:cNvSpPr txBox="1">
            <a:spLocks/>
          </p:cNvSpPr>
          <p:nvPr/>
        </p:nvSpPr>
        <p:spPr>
          <a:xfrm>
            <a:off x="971600" y="1340768"/>
            <a:ext cx="7704856" cy="5184576"/>
          </a:xfrm>
          <a:prstGeom prst="rect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txBody>
          <a:bodyPr vert="horz">
            <a:normAutofit fontScale="92500" lnSpcReduction="10000"/>
          </a:bodyPr>
          <a:lstStyle/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lang="en-US" b="1" dirty="0"/>
              <a:t>p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ublic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static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b="1" dirty="0" smtClean="0"/>
              <a:t>method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2(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a)</a:t>
            </a: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{</a:t>
            </a: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x = x + a;         // </a:t>
            </a:r>
            <a:r>
              <a:rPr lang="en-US" b="1" noProof="0" dirty="0" smtClean="0"/>
              <a:t>a </a:t>
            </a:r>
            <a:r>
              <a:rPr lang="th-TH" b="1" noProof="0" dirty="0" smtClean="0"/>
              <a:t>รับค่าที่ส่งมาคือ 5 </a:t>
            </a:r>
            <a:r>
              <a:rPr lang="th-TH" b="1" dirty="0" smtClean="0"/>
              <a:t>แล้ว</a:t>
            </a:r>
            <a:r>
              <a:rPr lang="th-TH" b="1" noProof="0" dirty="0" smtClean="0"/>
              <a:t>คำนวณ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lang="en-US" b="1" dirty="0" smtClean="0"/>
              <a:t>	return x;		// </a:t>
            </a:r>
            <a:r>
              <a:rPr lang="th-TH" b="1" dirty="0" smtClean="0"/>
              <a:t>ส่งผลลัพธ์กลับ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lang="en-US" b="1" dirty="0"/>
              <a:t>p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ublic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static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void main(String[]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args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{</a:t>
            </a: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lang="en-US" b="1" dirty="0" smtClean="0"/>
              <a:t>	</a:t>
            </a:r>
            <a:r>
              <a:rPr lang="en-US" b="1" dirty="0" err="1" smtClean="0"/>
              <a:t>int</a:t>
            </a:r>
            <a:r>
              <a:rPr lang="en-US" b="1" dirty="0" smtClean="0"/>
              <a:t> n;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n = method2(5);  // </a:t>
            </a:r>
            <a:r>
              <a:rPr kumimoji="0" lang="th-TH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เรียกใช้</a:t>
            </a:r>
            <a:r>
              <a:rPr kumimoji="0" lang="th-TH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method2() </a:t>
            </a:r>
            <a:r>
              <a:rPr kumimoji="0" lang="th-TH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ส่ง 5 ไป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lang="en-US" b="1" dirty="0"/>
              <a:t> </a:t>
            </a:r>
            <a:r>
              <a:rPr lang="en-US" b="1" dirty="0" smtClean="0"/>
              <a:t>     </a:t>
            </a:r>
            <a:r>
              <a:rPr lang="en-US" b="1" dirty="0" err="1" smtClean="0"/>
              <a:t>System.out.println</a:t>
            </a:r>
            <a:r>
              <a:rPr lang="en-US" b="1" dirty="0" smtClean="0"/>
              <a:t>(n);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  <a:endParaRPr kumimoji="0" lang="th-TH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54001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55576" y="116632"/>
            <a:ext cx="7916416" cy="72008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การผ่านค่าพารามิเตอร์ที่เป็น </a:t>
            </a:r>
            <a:r>
              <a:rPr lang="en-US" sz="36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Array</a:t>
            </a:r>
            <a:endParaRPr lang="th-TH" sz="4400" b="1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755576" y="836712"/>
            <a:ext cx="7931224" cy="5832648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/>
              <a:t>public static 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PassArray</a:t>
            </a:r>
            <a:r>
              <a:rPr lang="en-US" sz="2400" b="1" dirty="0" smtClean="0"/>
              <a:t>(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[] x)</a:t>
            </a:r>
          </a:p>
          <a:p>
            <a:pPr>
              <a:buNone/>
            </a:pPr>
            <a:r>
              <a:rPr lang="en-US" sz="2400" b="1" dirty="0" smtClean="0"/>
              <a:t>{		</a:t>
            </a:r>
          </a:p>
          <a:p>
            <a:pPr>
              <a:buNone/>
            </a:pPr>
            <a:r>
              <a:rPr lang="en-US" sz="2400" b="1" dirty="0"/>
              <a:t>	</a:t>
            </a:r>
            <a:r>
              <a:rPr lang="en-US" sz="2400" b="1" dirty="0" smtClean="0"/>
              <a:t>	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 sum = 0;</a:t>
            </a:r>
          </a:p>
          <a:p>
            <a:pPr>
              <a:buNone/>
            </a:pPr>
            <a:r>
              <a:rPr lang="en-US" sz="2400" b="1" dirty="0" smtClean="0"/>
              <a:t>		for(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i</a:t>
            </a:r>
            <a:r>
              <a:rPr lang="en-US" sz="2400" b="1" dirty="0" smtClean="0"/>
              <a:t>=0; </a:t>
            </a:r>
            <a:r>
              <a:rPr lang="en-US" sz="2400" b="1" dirty="0" err="1" smtClean="0"/>
              <a:t>i</a:t>
            </a:r>
            <a:r>
              <a:rPr lang="en-US" sz="2400" b="1" dirty="0" smtClean="0"/>
              <a:t>&lt;10; </a:t>
            </a:r>
            <a:r>
              <a:rPr lang="en-US" sz="2400" b="1" dirty="0" err="1" smtClean="0"/>
              <a:t>i</a:t>
            </a:r>
            <a:r>
              <a:rPr lang="en-US" sz="2400" b="1" dirty="0" smtClean="0"/>
              <a:t>++) </a:t>
            </a:r>
          </a:p>
          <a:p>
            <a:pPr>
              <a:buNone/>
            </a:pPr>
            <a:r>
              <a:rPr lang="en-US" sz="2400" b="1" dirty="0" smtClean="0"/>
              <a:t>			sum += x[</a:t>
            </a:r>
            <a:r>
              <a:rPr lang="en-US" sz="2400" b="1" dirty="0" err="1" smtClean="0"/>
              <a:t>i</a:t>
            </a:r>
            <a:r>
              <a:rPr lang="en-US" sz="2400" b="1" dirty="0" smtClean="0"/>
              <a:t>];</a:t>
            </a:r>
          </a:p>
          <a:p>
            <a:pPr>
              <a:buNone/>
            </a:pPr>
            <a:r>
              <a:rPr lang="en-US" sz="2400" b="1" dirty="0" smtClean="0"/>
              <a:t>	return sum;</a:t>
            </a:r>
          </a:p>
          <a:p>
            <a:pPr>
              <a:buNone/>
            </a:pPr>
            <a:r>
              <a:rPr lang="en-US" sz="2400" b="1" dirty="0" smtClean="0"/>
              <a:t>}</a:t>
            </a:r>
          </a:p>
          <a:p>
            <a:pPr>
              <a:buNone/>
            </a:pPr>
            <a:r>
              <a:rPr lang="en-US" sz="2400" b="1" dirty="0"/>
              <a:t>p</a:t>
            </a:r>
            <a:r>
              <a:rPr lang="en-US" sz="2400" b="1" dirty="0" smtClean="0"/>
              <a:t>ublic static void main(String[] </a:t>
            </a:r>
            <a:r>
              <a:rPr lang="en-US" sz="2400" b="1" dirty="0" err="1" smtClean="0"/>
              <a:t>args</a:t>
            </a:r>
            <a:r>
              <a:rPr lang="en-US" sz="2400" b="1" dirty="0" smtClean="0"/>
              <a:t>)</a:t>
            </a:r>
          </a:p>
          <a:p>
            <a:pPr>
              <a:buNone/>
            </a:pPr>
            <a:r>
              <a:rPr lang="en-US" sz="2400" b="1" dirty="0" smtClean="0"/>
              <a:t>{    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sum_array</a:t>
            </a:r>
            <a:r>
              <a:rPr lang="en-US" sz="2400" b="1" dirty="0" smtClean="0"/>
              <a:t> = 0;</a:t>
            </a:r>
          </a:p>
          <a:p>
            <a:pPr>
              <a:buNone/>
            </a:pPr>
            <a:r>
              <a:rPr lang="en-US" sz="2400" b="1" dirty="0" smtClean="0"/>
              <a:t>	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[] </a:t>
            </a:r>
            <a:r>
              <a:rPr lang="en-US" sz="2400" b="1" dirty="0" err="1" smtClean="0"/>
              <a:t>array_x</a:t>
            </a:r>
            <a:r>
              <a:rPr lang="en-US" sz="2400" b="1" dirty="0" smtClean="0"/>
              <a:t> =  {1,2,3,4,5,6,7,8,9,10};  </a:t>
            </a:r>
          </a:p>
          <a:p>
            <a:pPr>
              <a:buNone/>
            </a:pPr>
            <a:r>
              <a:rPr lang="en-US" sz="2400" b="1" dirty="0" smtClean="0"/>
              <a:t>	</a:t>
            </a:r>
            <a:r>
              <a:rPr lang="en-US" sz="2400" b="1" dirty="0" err="1" smtClean="0"/>
              <a:t>sum_array</a:t>
            </a:r>
            <a:r>
              <a:rPr lang="en-US" sz="2400" b="1" dirty="0" smtClean="0"/>
              <a:t> = </a:t>
            </a:r>
            <a:r>
              <a:rPr lang="en-US" sz="2400" b="1" dirty="0" err="1" smtClean="0"/>
              <a:t>PassArray</a:t>
            </a:r>
            <a:r>
              <a:rPr lang="en-US" sz="2400" b="1" dirty="0" smtClean="0"/>
              <a:t>(</a:t>
            </a:r>
            <a:r>
              <a:rPr lang="en-US" sz="2400" b="1" dirty="0" err="1" smtClean="0"/>
              <a:t>array_x</a:t>
            </a:r>
            <a:r>
              <a:rPr lang="en-US" sz="2400" b="1" dirty="0" smtClean="0"/>
              <a:t>);</a:t>
            </a:r>
          </a:p>
          <a:p>
            <a:pPr>
              <a:buNone/>
            </a:pPr>
            <a:r>
              <a:rPr lang="en-US" sz="2400" b="1" dirty="0"/>
              <a:t> </a:t>
            </a:r>
            <a:r>
              <a:rPr lang="en-US" sz="2400" b="1" dirty="0" smtClean="0"/>
              <a:t>    </a:t>
            </a:r>
            <a:r>
              <a:rPr lang="en-US" sz="2400" b="1" dirty="0" err="1" smtClean="0"/>
              <a:t>System.out.println</a:t>
            </a:r>
            <a:r>
              <a:rPr lang="en-US" sz="2400" b="1" dirty="0" smtClean="0"/>
              <a:t>(</a:t>
            </a:r>
            <a:r>
              <a:rPr lang="en-US" sz="2400" b="1" dirty="0" err="1" smtClean="0"/>
              <a:t>sum_array</a:t>
            </a:r>
            <a:r>
              <a:rPr lang="en-US" sz="2400" b="1" dirty="0" smtClean="0"/>
              <a:t>);</a:t>
            </a:r>
          </a:p>
          <a:p>
            <a:pPr>
              <a:buNone/>
            </a:pPr>
            <a:r>
              <a:rPr lang="en-US" sz="2400" b="1" dirty="0" smtClean="0"/>
              <a:t>}</a:t>
            </a:r>
            <a:endParaRPr lang="th-TH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828704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sz="48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โอ</a:t>
            </a:r>
            <a:r>
              <a:rPr lang="th-TH" sz="4800" b="1" dirty="0" err="1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เวอร์</a:t>
            </a:r>
            <a:r>
              <a:rPr lang="th-TH" sz="48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โหลด</a:t>
            </a:r>
            <a:r>
              <a:rPr lang="th-TH" sz="4800" b="1" dirty="0" err="1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ดิ้ง</a:t>
            </a:r>
            <a:r>
              <a:rPr lang="th-TH" sz="48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เมธอด </a:t>
            </a:r>
            <a:r>
              <a:rPr lang="en-US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(Overloading Method)</a:t>
            </a:r>
            <a:endParaRPr lang="th-TH" b="1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1700808"/>
            <a:ext cx="802174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6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  คือ เมธอดที่มีชื่อเดียวกัน แต่จำนวนพารามิเตอร์ต่างกัน</a:t>
            </a:r>
          </a:p>
          <a:p>
            <a:r>
              <a:rPr lang="th-TH" sz="36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ใช้สำหรับการเรียกเมธอดหลายๆ แบบ</a:t>
            </a:r>
            <a:endParaRPr lang="th-TH" sz="3600" b="1" dirty="0"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62049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รถไฟใต้ดิน">
  <a:themeElements>
    <a:clrScheme name="รถไฟใต้ดิน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รถไฟใต้ดิน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รถไฟใต้ดิน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515</TotalTime>
  <Words>450</Words>
  <Application>Microsoft Office PowerPoint</Application>
  <PresentationFormat>นำเสนอทางหน้าจอ (4:3)</PresentationFormat>
  <Paragraphs>116</Paragraphs>
  <Slides>13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13</vt:i4>
      </vt:variant>
    </vt:vector>
  </HeadingPairs>
  <TitlesOfParts>
    <vt:vector size="14" baseType="lpstr">
      <vt:lpstr>รถไฟใต้ดิน</vt:lpstr>
      <vt:lpstr>เมธอด</vt:lpstr>
      <vt:lpstr>รู้จักกับเมธอด (method)</vt:lpstr>
      <vt:lpstr>งานนำเสนอ PowerPoint</vt:lpstr>
      <vt:lpstr>ตัวอย่างเมธอด</vt:lpstr>
      <vt:lpstr>ประเภทของเมธอด</vt:lpstr>
      <vt:lpstr>การเรียกใช้เมธอด</vt:lpstr>
      <vt:lpstr>การเรียกใช้เมธอดแบบส่งค่ากลับ</vt:lpstr>
      <vt:lpstr>การผ่านค่าพารามิเตอร์ที่เป็น Array</vt:lpstr>
      <vt:lpstr>โอเวอร์โหลดดิ้งเมธอด (Overloading Method)</vt:lpstr>
      <vt:lpstr>งานนำเสนอ PowerPoint</vt:lpstr>
      <vt:lpstr>ขอบเขตของตัวแปร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การสร้างและการใช้งานฟังก์ชัน</dc:title>
  <dc:creator>bbb</dc:creator>
  <cp:lastModifiedBy>admin</cp:lastModifiedBy>
  <cp:revision>102</cp:revision>
  <dcterms:created xsi:type="dcterms:W3CDTF">2012-07-19T06:55:25Z</dcterms:created>
  <dcterms:modified xsi:type="dcterms:W3CDTF">2023-12-13T14:02:53Z</dcterms:modified>
</cp:coreProperties>
</file>