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70" r:id="rId7"/>
    <p:sldId id="268" r:id="rId8"/>
    <p:sldId id="269" r:id="rId9"/>
    <p:sldId id="264" r:id="rId10"/>
    <p:sldId id="265" r:id="rId11"/>
    <p:sldId id="271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A13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B9EF8-2F90-4723-B04A-C017EAC4205A}" type="datetimeFigureOut">
              <a:rPr lang="th-TH" smtClean="0"/>
              <a:t>06/12/66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01821-CEBA-4121-B80A-FBC36F981E3F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32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01821-CEBA-4121-B80A-FBC36F981E3F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50323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ยึด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ยึด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ยึด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ยึด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ยึด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ยึด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22" name="ตัวยึด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ยึด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ยึด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ยึด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FE3BB6-19AE-4824-939B-8E8A452A956D}" type="datetimeFigureOut">
              <a:rPr lang="th-TH" smtClean="0"/>
              <a:pPr/>
              <a:t>06/12/66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08D426-4E40-416A-BCC6-6C9D8232115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691680" y="1268760"/>
            <a:ext cx="6388224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700" dirty="0" smtClean="0">
                <a:solidFill>
                  <a:schemeClr val="tx1"/>
                </a:solidFill>
              </a:rPr>
              <a:t>บทที่ 3</a:t>
            </a:r>
            <a:r>
              <a:rPr lang="th-TH" sz="5400" dirty="0" smtClean="0">
                <a:solidFill>
                  <a:schemeClr val="tx1"/>
                </a:solidFill>
              </a:rPr>
              <a:t/>
            </a:r>
            <a:br>
              <a:rPr lang="th-TH" sz="5400" dirty="0" smtClean="0">
                <a:solidFill>
                  <a:schemeClr val="tx1"/>
                </a:solidFill>
              </a:rPr>
            </a:br>
            <a:r>
              <a:rPr lang="th-TH" sz="6000" dirty="0" smtClean="0">
                <a:solidFill>
                  <a:schemeClr val="tx1"/>
                </a:solidFill>
              </a:rPr>
              <a:t>อาร์เรย์</a:t>
            </a:r>
            <a:r>
              <a:rPr lang="th-TH" sz="5400" dirty="0" smtClean="0">
                <a:solidFill>
                  <a:schemeClr val="tx1"/>
                </a:solidFill>
              </a:rPr>
              <a:t> </a:t>
            </a:r>
            <a:r>
              <a:rPr lang="en-US" sz="5300" dirty="0" smtClean="0">
                <a:solidFill>
                  <a:schemeClr val="tx1"/>
                </a:solidFill>
              </a:rPr>
              <a:t>(Array)</a:t>
            </a:r>
            <a:endParaRPr lang="th-TH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63408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9A139D"/>
                </a:solidFill>
              </a:rPr>
              <a:t>Method </a:t>
            </a:r>
            <a:r>
              <a:rPr lang="th-TH" b="1" dirty="0" smtClean="0">
                <a:solidFill>
                  <a:srgbClr val="9A139D"/>
                </a:solidFill>
              </a:rPr>
              <a:t>ของ </a:t>
            </a:r>
            <a:r>
              <a:rPr lang="en-US" b="1" dirty="0" err="1" smtClean="0">
                <a:solidFill>
                  <a:srgbClr val="9A139D"/>
                </a:solidFill>
              </a:rPr>
              <a:t>ArrayList</a:t>
            </a:r>
            <a:endParaRPr lang="th-TH" b="1" dirty="0">
              <a:solidFill>
                <a:srgbClr val="9A139D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568952" cy="4968552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add(Object 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</a:t>
            </a:r>
            <a:r>
              <a:rPr lang="en-US" sz="2000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</a:t>
            </a:r>
            <a:r>
              <a:rPr lang="th-TH" sz="2000" b="1" dirty="0" smtClean="0">
                <a:latin typeface="Arial" panose="020B0604020202020204" pitchFamily="34" charset="0"/>
                <a:cs typeface="TH SarabunPSK" pitchFamily="34" charset="-34"/>
              </a:rPr>
              <a:t>เป็นเมธอดที่ใช้เพิ่มออบเจ็กต์เข้าไปใน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ArrayList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add(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index, Object 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</a:t>
            </a:r>
            <a:r>
              <a:rPr lang="th-TH" b="1" dirty="0">
                <a:latin typeface="Arial" panose="020B0604020202020204" pitchFamily="34" charset="0"/>
                <a:cs typeface="TH SarabunPSK" pitchFamily="34" charset="-34"/>
              </a:rPr>
              <a:t>หรือคือการแทรก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remove(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index) </a:t>
            </a:r>
            <a:r>
              <a:rPr lang="th-TH" sz="2000" b="1" dirty="0" smtClean="0">
                <a:latin typeface="Arial" panose="020B0604020202020204" pitchFamily="34" charset="0"/>
                <a:cs typeface="TH SarabunPSK" pitchFamily="34" charset="-34"/>
              </a:rPr>
              <a:t>เป็นเมธอดที่ใช้ลบข้อมูลตรงตำแหน่ง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index 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get(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index)       </a:t>
            </a:r>
            <a:r>
              <a:rPr lang="th-TH" b="1" dirty="0" smtClean="0">
                <a:solidFill>
                  <a:srgbClr val="0066FF"/>
                </a:solidFill>
                <a:latin typeface="Arial" panose="020B0604020202020204" pitchFamily="34" charset="0"/>
                <a:cs typeface="Adobe Arabic" pitchFamily="18" charset="-78"/>
              </a:rPr>
              <a:t> </a:t>
            </a:r>
            <a:r>
              <a:rPr lang="th-TH" sz="2000" b="1" dirty="0" smtClean="0">
                <a:latin typeface="Arial" panose="020B0604020202020204" pitchFamily="34" charset="0"/>
                <a:cs typeface="TH SarabunPSK" pitchFamily="34" charset="-34"/>
              </a:rPr>
              <a:t>เป็นเมธอดที่ใช้คืนค่าออบเจ็กต์ในตำแหน่ง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indexof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(Object </a:t>
            </a:r>
            <a:r>
              <a:rPr lang="en-US" b="1" dirty="0" err="1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h-TH" sz="2000" b="1" dirty="0" smtClean="0">
                <a:latin typeface="Arial" panose="020B0604020202020204" pitchFamily="34" charset="0"/>
                <a:cs typeface="TH SarabunPSK" panose="020B0500040200020003" pitchFamily="34" charset="-34"/>
              </a:rPr>
              <a:t>เป็นเมธอดที่ใช้คืนค่า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index </a:t>
            </a:r>
            <a:r>
              <a:rPr lang="th-TH" sz="2000" b="1" dirty="0">
                <a:latin typeface="Arial" panose="020B0604020202020204" pitchFamily="34" charset="0"/>
                <a:cs typeface="TH SarabunPSK" panose="020B0500040200020003" pitchFamily="34" charset="-34"/>
              </a:rPr>
              <a:t>ของออบเจ็กต์</a:t>
            </a:r>
            <a:r>
              <a:rPr lang="th-TH" sz="2000" b="1" dirty="0" smtClean="0">
                <a:latin typeface="Arial" panose="020B0604020202020204" pitchFamily="34" charset="0"/>
                <a:cs typeface="TH SarabunPSK" panose="020B0500040200020003" pitchFamily="34" charset="-34"/>
              </a:rPr>
              <a:t>ที่ระบุ</a:t>
            </a:r>
          </a:p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size()                       </a:t>
            </a:r>
            <a:r>
              <a:rPr lang="th-TH" sz="2000" b="1" dirty="0" smtClean="0">
                <a:latin typeface="Arial" panose="020B0604020202020204" pitchFamily="34" charset="0"/>
                <a:cs typeface="TH SarabunPSK" panose="020B0500040200020003" pitchFamily="34" charset="-34"/>
              </a:rPr>
              <a:t>เป็นเมธอดที่ใช้หาขนาดของ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ArrayList</a:t>
            </a:r>
            <a:endParaRPr lang="th-TH" b="1" dirty="0" smtClean="0">
              <a:latin typeface="Arial" panose="020B0604020202020204" pitchFamily="34" charset="0"/>
              <a:cs typeface="TH SarabunPSK" panose="020B0500040200020003" pitchFamily="34" charset="-34"/>
            </a:endParaRPr>
          </a:p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th-TH" b="1" dirty="0">
              <a:latin typeface="Arial" panose="020B0604020202020204" pitchFamily="34" charset="0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476672"/>
            <a:ext cx="2026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400" b="1" dirty="0" smtClean="0">
                <a:solidFill>
                  <a:srgbClr val="C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แบบฝึกหัด</a:t>
            </a:r>
            <a:endParaRPr lang="th-TH" sz="4400" b="1" dirty="0">
              <a:solidFill>
                <a:srgbClr val="C0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817723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1. เขียนโปรแกรมรับการป้อนค่าจำนวนเต็ม 10 ค่าไปเก็บในอาร์เรย์ 1 มิติ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แล้วแสดงค่าในอาร์เรย์</a:t>
            </a:r>
          </a:p>
          <a:p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2.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กำหนดอาร์เรย์ </a:t>
            </a:r>
            <a:r>
              <a:rPr lang="en-US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int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[] </a:t>
            </a:r>
            <a:r>
              <a:rPr lang="en-US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num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= { 10, 20,30,40,50,60,70 };</a:t>
            </a:r>
          </a:p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จงเขียนโปรแกรมเพิ่มแต่ละค่าในอาร์เรย์ขึ้น 5 แล้วแสดงแต่ละค่าที่เพิ่ม</a:t>
            </a:r>
            <a:endParaRPr lang="en-US" b="1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3.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กำหนดอาร์เรย์ 2 มิติ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double[][] n = { {10,20,25},{50,30,10},{25,40,75},{15,35,30} };</a:t>
            </a:r>
          </a:p>
          <a:p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จงเขียนโปรแกรมหาผลรวมของแต่ละค่าในอาร์เรย์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4. เขียนโปรแกรมนำตัวเลข 1-100 ไปเก็บใน </a:t>
            </a:r>
            <a:r>
              <a:rPr lang="en-US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ArrayList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แล้วแสดงแต่ละค่า</a:t>
            </a:r>
          </a:p>
          <a:p>
            <a:r>
              <a:rPr lang="th-TH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  ใน </a:t>
            </a:r>
            <a:r>
              <a:rPr lang="en-US" b="1" dirty="0" err="1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ArrayList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694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003232" cy="79695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Array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931224" cy="1584176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th-TH" sz="36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        คือ การ</a:t>
            </a:r>
            <a:r>
              <a:rPr lang="th-TH" sz="3600" b="1" dirty="0" err="1" smtClean="0">
                <a:latin typeface="FreesiaUPC" panose="020B0604020202020204" pitchFamily="34" charset="-34"/>
                <a:cs typeface="FreesiaUPC" panose="020B0604020202020204" pitchFamily="34" charset="-34"/>
              </a:rPr>
              <a:t>เก็บช้อ</a:t>
            </a:r>
            <a:r>
              <a:rPr lang="th-TH" sz="36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มูลที่มีชนิดเดียวกันต่อกันเป็นช่องๆ เรียง</a:t>
            </a:r>
            <a:r>
              <a:rPr lang="th-TH" sz="3600" b="1" smtClean="0">
                <a:latin typeface="FreesiaUPC" panose="020B0604020202020204" pitchFamily="34" charset="-34"/>
                <a:cs typeface="FreesiaUPC" panose="020B0604020202020204" pitchFamily="34" charset="-34"/>
              </a:rPr>
              <a:t>กันไป ใน</a:t>
            </a:r>
            <a:r>
              <a:rPr lang="th-TH" sz="36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การเข้าถึงค่าแต่ละช่องจะใช้ดัชนี (</a:t>
            </a:r>
            <a:r>
              <a:rPr lang="en-US" sz="36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index)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742604"/>
              </p:ext>
            </p:extLst>
          </p:nvPr>
        </p:nvGraphicFramePr>
        <p:xfrm>
          <a:off x="2508448" y="3232140"/>
          <a:ext cx="537592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5184"/>
                <a:gridCol w="1075184"/>
                <a:gridCol w="1075184"/>
                <a:gridCol w="1075184"/>
                <a:gridCol w="1075184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50</a:t>
                      </a:r>
                      <a:endParaRPr lang="th-TH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6280" y="3212976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array1</a:t>
            </a:r>
            <a:endParaRPr lang="th-TH" b="1" dirty="0"/>
          </a:p>
        </p:txBody>
      </p:sp>
      <p:cxnSp>
        <p:nvCxnSpPr>
          <p:cNvPr id="7" name="ลูกศรเชื่อมต่อแบบตรง 6"/>
          <p:cNvCxnSpPr/>
          <p:nvPr/>
        </p:nvCxnSpPr>
        <p:spPr>
          <a:xfrm flipV="1">
            <a:off x="3084512" y="36641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ลูกศรเชื่อมต่อแบบตรง 7"/>
          <p:cNvCxnSpPr/>
          <p:nvPr/>
        </p:nvCxnSpPr>
        <p:spPr>
          <a:xfrm flipV="1">
            <a:off x="4164632" y="36641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 flipV="1">
            <a:off x="5172744" y="36641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 flipV="1">
            <a:off x="6252864" y="36641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ลูกศรเชื่อมต่อแบบตรง 10"/>
          <p:cNvCxnSpPr/>
          <p:nvPr/>
        </p:nvCxnSpPr>
        <p:spPr>
          <a:xfrm flipV="1">
            <a:off x="7332984" y="366418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09082" y="4168244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0</a:t>
            </a:r>
            <a:endParaRPr lang="th-TH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89202" y="4168244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</a:t>
            </a:r>
            <a:endParaRPr lang="th-TH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028728" y="4168244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endParaRPr lang="th-TH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08848" y="414908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endParaRPr lang="th-TH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157554" y="4149080"/>
            <a:ext cx="39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4</a:t>
            </a:r>
            <a:endParaRPr lang="th-TH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015339" y="4146293"/>
            <a:ext cx="7649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ดัชนี</a:t>
            </a:r>
            <a:endParaRPr lang="th-TH" sz="32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cxnSp>
        <p:nvCxnSpPr>
          <p:cNvPr id="22" name="ลูกศรเชื่อมต่อแบบตรง 21"/>
          <p:cNvCxnSpPr>
            <a:stCxn id="17" idx="3"/>
          </p:cNvCxnSpPr>
          <p:nvPr/>
        </p:nvCxnSpPr>
        <p:spPr>
          <a:xfrm flipV="1">
            <a:off x="1780292" y="4434325"/>
            <a:ext cx="1035247" cy="43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03232" cy="8549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latin typeface="FreesiaUPC" panose="020B0604020202020204" pitchFamily="34" charset="-34"/>
                <a:cs typeface="FreesiaUPC" panose="020B0604020202020204" pitchFamily="34" charset="-34"/>
              </a:rPr>
              <a:t>มิติของ </a:t>
            </a:r>
            <a:r>
              <a:rPr lang="en-US" sz="3600" b="1" dirty="0" smtClean="0">
                <a:solidFill>
                  <a:srgbClr val="0070C0"/>
                </a:solidFill>
              </a:rPr>
              <a:t>Array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496944" cy="568863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Array 1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TH SarabunPSK" pitchFamily="34" charset="-34"/>
              </a:rPr>
              <a:t>มิติ    </a:t>
            </a:r>
          </a:p>
          <a:p>
            <a:pPr lvl="1">
              <a:buNone/>
            </a:pPr>
            <a:r>
              <a:rPr lang="th-TH" sz="2400" b="1" dirty="0" smtClean="0">
                <a:solidFill>
                  <a:srgbClr val="0066FF"/>
                </a:solidFill>
                <a:latin typeface="Adobe Arabic" pitchFamily="18" charset="-78"/>
                <a:cs typeface="TH SarabunPSK" pitchFamily="34" charset="-34"/>
              </a:rPr>
              <a:t>การประกาศตัวแปร</a:t>
            </a:r>
            <a:endParaRPr lang="en-US" sz="2400" b="1" dirty="0" smtClean="0">
              <a:solidFill>
                <a:srgbClr val="0066FF"/>
              </a:solidFill>
              <a:latin typeface="Adobe Arabic" pitchFamily="18" charset="-78"/>
              <a:cs typeface="TH SarabunPSK" pitchFamily="34" charset="-34"/>
            </a:endParaRPr>
          </a:p>
          <a:p>
            <a:pPr lvl="1">
              <a:buNone/>
            </a:pPr>
            <a:r>
              <a:rPr lang="en-US" sz="2400" b="1" dirty="0" smtClean="0">
                <a:latin typeface="Adobe Arabic" pitchFamily="18" charset="-78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Adobe Arabic" pitchFamily="18" charset="-78"/>
                <a:cs typeface="TH SarabunPSK" pitchFamily="34" charset="-34"/>
              </a:rPr>
              <a:t> เช่น </a:t>
            </a:r>
            <a:r>
              <a:rPr lang="en-US" sz="2400" b="1" dirty="0" smtClean="0">
                <a:latin typeface="Adobe Arabic" pitchFamily="18" charset="-78"/>
                <a:cs typeface="TH SarabunPSK" pitchFamily="34" charset="-34"/>
              </a:rPr>
              <a:t>  	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int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[] 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1">
              <a:buNone/>
            </a:pP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	     	String[] Name;</a:t>
            </a:r>
          </a:p>
          <a:p>
            <a:pPr lvl="1">
              <a:buNone/>
            </a:pPr>
            <a:r>
              <a:rPr lang="th-TH" sz="2400" b="1" dirty="0" smtClean="0">
                <a:solidFill>
                  <a:srgbClr val="0066FF"/>
                </a:solidFill>
                <a:latin typeface="Adobe Arabic" pitchFamily="18" charset="-78"/>
                <a:cs typeface="TH SarabunPSK" pitchFamily="34" charset="-34"/>
              </a:rPr>
              <a:t>การใช้งาน    </a:t>
            </a:r>
            <a:endParaRPr lang="en-US" sz="2400" b="1" dirty="0" smtClean="0">
              <a:solidFill>
                <a:srgbClr val="0066FF"/>
              </a:solidFill>
              <a:latin typeface="Adobe Arabic" pitchFamily="18" charset="-78"/>
              <a:cs typeface="TH SarabunPSK" pitchFamily="34" charset="-34"/>
            </a:endParaRPr>
          </a:p>
          <a:p>
            <a:pPr lvl="1">
              <a:buNone/>
            </a:pP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 = new 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int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[10</a:t>
            </a:r>
            <a:r>
              <a:rPr lang="en-US" sz="2800" b="1" dirty="0" smtClean="0">
                <a:latin typeface="Adobe Arabic" pitchFamily="18" charset="-78"/>
                <a:cs typeface="Adobe Arabic" pitchFamily="18" charset="-78"/>
              </a:rPr>
              <a:t>];  	//</a:t>
            </a:r>
            <a:r>
              <a:rPr lang="th-TH" sz="2000" b="1" dirty="0" smtClean="0">
                <a:latin typeface="Adobe Arabic" pitchFamily="18" charset="-78"/>
                <a:cs typeface="Adobe Arabic" pitchFamily="18" charset="-78"/>
              </a:rPr>
              <a:t>สร้าง </a:t>
            </a:r>
            <a:r>
              <a:rPr lang="en-US" sz="2000" b="1" dirty="0" smtClean="0">
                <a:latin typeface="Adobe Arabic" pitchFamily="18" charset="-78"/>
                <a:cs typeface="Adobe Arabic" pitchFamily="18" charset="-78"/>
              </a:rPr>
              <a:t>object </a:t>
            </a:r>
            <a:r>
              <a:rPr lang="th-TH" sz="2000" b="1" dirty="0" smtClean="0">
                <a:latin typeface="Adobe Arabic" pitchFamily="18" charset="-78"/>
                <a:cs typeface="Adobe Arabic" pitchFamily="18" charset="-78"/>
              </a:rPr>
              <a:t>และกำหนดขนาด 10 ช่อง</a:t>
            </a:r>
          </a:p>
          <a:p>
            <a:pPr lvl="1">
              <a:buNone/>
            </a:pP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Name = new </a:t>
            </a:r>
            <a:r>
              <a:rPr lang="en-US" sz="2400" b="1" dirty="0">
                <a:latin typeface="Adobe Arabic" pitchFamily="18" charset="-78"/>
                <a:cs typeface="Adobe Arabic" pitchFamily="18" charset="-78"/>
              </a:rPr>
              <a:t>S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tring[3];	</a:t>
            </a:r>
            <a:endParaRPr lang="th-TH" sz="2400" b="1" dirty="0" smtClean="0">
              <a:latin typeface="Adobe Arabic" pitchFamily="18" charset="-78"/>
              <a:cs typeface="Adobe Arabic" pitchFamily="18" charset="-78"/>
            </a:endParaRPr>
          </a:p>
          <a:p>
            <a:pPr lvl="1">
              <a:buNone/>
            </a:pPr>
            <a:r>
              <a:rPr lang="th-TH" sz="2400" b="1" dirty="0" smtClean="0">
                <a:latin typeface="Adobe Arabic" pitchFamily="18" charset="-78"/>
                <a:cs typeface="Adobe Arabic" pitchFamily="18" charset="-78"/>
              </a:rPr>
              <a:t>หรือ</a:t>
            </a:r>
          </a:p>
          <a:p>
            <a:pPr lvl="1">
              <a:buNone/>
            </a:pP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int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[] 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num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 = { 1, 2, 3, 4, 5 };   //</a:t>
            </a:r>
            <a:r>
              <a:rPr lang="th-TH" sz="2400" b="1" dirty="0" smtClean="0">
                <a:latin typeface="Adobe Arabic" pitchFamily="18" charset="-78"/>
                <a:cs typeface="Adobe Arabic" pitchFamily="18" charset="-78"/>
              </a:rPr>
              <a:t>ประกาศตัวแปรและกำหนดค่า</a:t>
            </a:r>
          </a:p>
          <a:p>
            <a:pPr lvl="1">
              <a:buNone/>
            </a:pP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String[] Name =  </a:t>
            </a:r>
            <a:r>
              <a:rPr lang="en-US" sz="2400" b="1" dirty="0">
                <a:latin typeface="Adobe Arabic" pitchFamily="18" charset="-78"/>
                <a:cs typeface="Adobe Arabic" pitchFamily="18" charset="-78"/>
              </a:rPr>
              <a:t>{“</a:t>
            </a:r>
            <a:r>
              <a:rPr lang="en-US" sz="2400" b="1" dirty="0" err="1">
                <a:latin typeface="Adobe Arabic" pitchFamily="18" charset="-78"/>
                <a:cs typeface="Adobe Arabic" pitchFamily="18" charset="-78"/>
              </a:rPr>
              <a:t>Suwit</a:t>
            </a:r>
            <a:r>
              <a:rPr lang="en-US" sz="2400" b="1" dirty="0">
                <a:latin typeface="Adobe Arabic" pitchFamily="18" charset="-78"/>
                <a:cs typeface="Adobe Arabic" pitchFamily="18" charset="-78"/>
              </a:rPr>
              <a:t>”,”</a:t>
            </a:r>
            <a:r>
              <a:rPr lang="en-US" sz="2400" b="1" dirty="0" err="1">
                <a:latin typeface="Adobe Arabic" pitchFamily="18" charset="-78"/>
                <a:cs typeface="Adobe Arabic" pitchFamily="18" charset="-78"/>
              </a:rPr>
              <a:t>Somchai</a:t>
            </a:r>
            <a:r>
              <a:rPr lang="en-US" sz="2400" b="1" dirty="0">
                <a:latin typeface="Adobe Arabic" pitchFamily="18" charset="-78"/>
                <a:cs typeface="Adobe Arabic" pitchFamily="18" charset="-78"/>
              </a:rPr>
              <a:t>”,“</a:t>
            </a:r>
            <a:r>
              <a:rPr lang="en-US" sz="2400" b="1" dirty="0" err="1">
                <a:latin typeface="Adobe Arabic" pitchFamily="18" charset="-78"/>
                <a:cs typeface="Adobe Arabic" pitchFamily="18" charset="-78"/>
              </a:rPr>
              <a:t>Somporn</a:t>
            </a:r>
            <a:r>
              <a:rPr lang="en-US" sz="2400" b="1" dirty="0">
                <a:latin typeface="Adobe Arabic" pitchFamily="18" charset="-78"/>
                <a:cs typeface="Adobe Arabic" pitchFamily="18" charset="-78"/>
              </a:rPr>
              <a:t>” }; </a:t>
            </a:r>
          </a:p>
          <a:p>
            <a:pPr lvl="1">
              <a:buNone/>
            </a:pPr>
            <a:endParaRPr lang="en-US" sz="1800" b="1" dirty="0" smtClean="0"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848872" cy="6336704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การระบุ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new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นั้น เนื่องจากตัวแปรประเภท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array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เป็นตัวแปรแบบ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reference type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ซึ่งจำเป็นต้องมีการจองหน่วยความจำก่อน</a:t>
            </a:r>
          </a:p>
          <a:p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การใส่ค่าในแต่ละสมาชิกของ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array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[0] = 10;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[1] = 20;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[2] = 30;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[3] = 40;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[4] = 50;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[5] = 60;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[6] = 70;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[7] = 80;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[8] = 90;</a:t>
            </a:r>
          </a:p>
          <a:p>
            <a:pPr lvl="6">
              <a:buNone/>
            </a:pPr>
            <a:r>
              <a:rPr lang="en-US" sz="2000" b="1" dirty="0" err="1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MyArray</a:t>
            </a:r>
            <a:r>
              <a:rPr lang="en-US" sz="20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[9] = 100;</a:t>
            </a:r>
          </a:p>
          <a:p>
            <a:pPr lvl="3">
              <a:buNone/>
            </a:pPr>
            <a:endParaRPr lang="en-US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None/>
            </a:pPr>
            <a:endParaRPr lang="en-US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None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lvl="2">
              <a:buNone/>
            </a:pPr>
            <a:endParaRPr lang="th-TH" sz="2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35496" y="44624"/>
            <a:ext cx="9001000" cy="475252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Array 2 </a:t>
            </a: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dobe Arabic" pitchFamily="18" charset="-78"/>
                <a:cs typeface="TH SarabunPSK" pitchFamily="34" charset="-34"/>
              </a:rPr>
              <a:t>มิติ    </a:t>
            </a:r>
          </a:p>
          <a:p>
            <a:pPr lvl="1">
              <a:buNone/>
            </a:pPr>
            <a:r>
              <a:rPr lang="th-TH" sz="2400" b="1" dirty="0" smtClean="0">
                <a:solidFill>
                  <a:srgbClr val="0066FF"/>
                </a:solidFill>
                <a:latin typeface="TH SarabunPSK" pitchFamily="34" charset="-34"/>
                <a:cs typeface="TH SarabunPSK" pitchFamily="34" charset="-34"/>
              </a:rPr>
              <a:t>การประกาศตัวแปร</a:t>
            </a:r>
          </a:p>
          <a:p>
            <a:pPr lvl="1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Adobe Arabic" pitchFamily="18" charset="-78"/>
                <a:cs typeface="TH SarabunPSK" pitchFamily="34" charset="-34"/>
              </a:rPr>
              <a:t>เช่น  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double[ ][ ] Price;</a:t>
            </a:r>
          </a:p>
          <a:p>
            <a:pPr lvl="1">
              <a:buNone/>
            </a:pPr>
            <a:r>
              <a:rPr lang="th-TH" sz="2400" b="1" dirty="0" smtClean="0">
                <a:solidFill>
                  <a:srgbClr val="0066FF"/>
                </a:solidFill>
                <a:latin typeface="TH SarabunPSK" pitchFamily="34" charset="-34"/>
                <a:cs typeface="TH SarabunPSK" pitchFamily="34" charset="-34"/>
              </a:rPr>
              <a:t>การใช้งาน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</a:p>
          <a:p>
            <a:pPr lvl="1">
              <a:buNone/>
            </a:pP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Price = new double[4][3];	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// 4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แถว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3 คอลัมน์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lvl="1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หรือ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lvl="1">
              <a:buNone/>
            </a:pPr>
            <a:r>
              <a:rPr lang="en-US" sz="2400" b="1" dirty="0" err="1">
                <a:latin typeface="Adobe Arabic" pitchFamily="18" charset="-78"/>
                <a:cs typeface="Adobe Arabic" pitchFamily="18" charset="-78"/>
              </a:rPr>
              <a:t>i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nt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[][] </a:t>
            </a:r>
            <a:r>
              <a:rPr lang="en-US" sz="2400" b="1" dirty="0" err="1" smtClean="0">
                <a:latin typeface="Adobe Arabic" pitchFamily="18" charset="-78"/>
                <a:cs typeface="Adobe Arabic" pitchFamily="18" charset="-78"/>
              </a:rPr>
              <a:t>Num</a:t>
            </a:r>
            <a:r>
              <a:rPr lang="en-US" sz="2400" b="1" dirty="0" smtClean="0">
                <a:latin typeface="Adobe Arabic" pitchFamily="18" charset="-78"/>
                <a:cs typeface="Adobe Arabic" pitchFamily="18" charset="-78"/>
              </a:rPr>
              <a:t> = { {1,2}, {3,4}, {5,6} }; 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//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ระบุขนาด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พร้อ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กำหนดค่า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lvl="1">
              <a:buNone/>
            </a:pP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323682"/>
              </p:ext>
            </p:extLst>
          </p:nvPr>
        </p:nvGraphicFramePr>
        <p:xfrm>
          <a:off x="3707904" y="4941168"/>
          <a:ext cx="1944216" cy="1737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2108"/>
                <a:gridCol w="9721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1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2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3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4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5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dobe Arabic" pitchFamily="18" charset="-78"/>
                        </a:rPr>
                        <a:t>6</a:t>
                      </a:r>
                      <a:endParaRPr lang="th-TH" sz="3200" b="1" dirty="0">
                        <a:latin typeface="Adobe Arabic" pitchFamily="18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08258" y="4869160"/>
            <a:ext cx="7072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แถว</a:t>
            </a:r>
            <a:endParaRPr lang="th-TH" sz="32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4220791"/>
            <a:ext cx="11128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>
                <a:latin typeface="FreesiaUPC" panose="020B0604020202020204" pitchFamily="34" charset="-34"/>
                <a:cs typeface="FreesiaUPC" panose="020B0604020202020204" pitchFamily="34" charset="-34"/>
              </a:rPr>
              <a:t>คอลัมน์</a:t>
            </a:r>
            <a:endParaRPr lang="th-TH" sz="3200" b="1" dirty="0">
              <a:latin typeface="FreesiaUPC" panose="020B0604020202020204" pitchFamily="34" charset="-34"/>
              <a:cs typeface="FreesiaUPC" panose="020B0604020202020204" pitchFamily="34" charset="-34"/>
            </a:endParaRPr>
          </a:p>
        </p:txBody>
      </p:sp>
      <p:cxnSp>
        <p:nvCxnSpPr>
          <p:cNvPr id="7" name="ลูกศรเชื่อมต่อแบบตรง 6"/>
          <p:cNvCxnSpPr/>
          <p:nvPr/>
        </p:nvCxnSpPr>
        <p:spPr>
          <a:xfrm>
            <a:off x="3059832" y="5229200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ลูกศรเชื่อมต่อแบบตรง 8"/>
          <p:cNvCxnSpPr/>
          <p:nvPr/>
        </p:nvCxnSpPr>
        <p:spPr>
          <a:xfrm>
            <a:off x="4139952" y="4437112"/>
            <a:ext cx="0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539552" y="332656"/>
            <a:ext cx="7848872" cy="6336704"/>
          </a:xfrm>
          <a:prstGeom prst="rect">
            <a:avLst/>
          </a:prstGeom>
        </p:spPr>
        <p:txBody>
          <a:bodyPr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การใส่ค่าในแต่ละสมาชิกของ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array</a:t>
            </a:r>
          </a:p>
          <a:p>
            <a:pPr lvl="6">
              <a:buNone/>
            </a:pP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Price[0]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[0] = 10;</a:t>
            </a:r>
          </a:p>
          <a:p>
            <a:pPr lvl="6">
              <a:buNone/>
            </a:pP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Price[0]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[1] = 20;</a:t>
            </a:r>
          </a:p>
          <a:p>
            <a:pPr lvl="6">
              <a:buNone/>
            </a:pP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Price[0]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[2] = 30;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Price[1][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0] =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40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Price[1][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1]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= 50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Price[1][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2] =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60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Price[2][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0] = 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70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Price[2][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1] = 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80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Price[2][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2] = </a:t>
            </a:r>
            <a:r>
              <a:rPr lang="en-US" sz="2400" b="1" dirty="0" smtClean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90</a:t>
            </a:r>
            <a:r>
              <a:rPr lang="en-US" sz="2400" b="1" dirty="0">
                <a:solidFill>
                  <a:schemeClr val="tx1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Price[3][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0] =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100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Price[3][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1] =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110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6">
              <a:buNone/>
            </a:pP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Price[3][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2] = </a:t>
            </a:r>
            <a:r>
              <a:rPr lang="en-US" sz="2400" b="1" dirty="0" smtClean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120</a:t>
            </a:r>
            <a:r>
              <a:rPr lang="en-US" sz="2400" b="1" dirty="0">
                <a:solidFill>
                  <a:srgbClr val="9A139D"/>
                </a:solidFill>
                <a:latin typeface="Adobe Arabic" pitchFamily="18" charset="-78"/>
                <a:cs typeface="Adobe Arabic" pitchFamily="18" charset="-78"/>
              </a:rPr>
              <a:t>;</a:t>
            </a:r>
          </a:p>
          <a:p>
            <a:pPr lvl="3">
              <a:buFont typeface="Wingdings"/>
              <a:buNone/>
            </a:pP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Font typeface="Wingdings"/>
              <a:buNone/>
            </a:pP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lvl="3">
              <a:buFont typeface="Wingdings"/>
              <a:buNone/>
            </a:pP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pPr lvl="2">
              <a:buFont typeface="Wingdings"/>
              <a:buNone/>
            </a:pP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057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88640"/>
            <a:ext cx="8136904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9A139D"/>
                </a:solidFill>
              </a:rPr>
              <a:t>การใช้ </a:t>
            </a:r>
            <a:r>
              <a:rPr lang="en-US" sz="4000" b="1" dirty="0" smtClean="0">
                <a:solidFill>
                  <a:srgbClr val="9A139D"/>
                </a:solidFill>
              </a:rPr>
              <a:t>for </a:t>
            </a:r>
            <a:r>
              <a:rPr lang="th-TH" sz="4000" b="1" dirty="0" smtClean="0">
                <a:solidFill>
                  <a:srgbClr val="9A139D"/>
                </a:solidFill>
              </a:rPr>
              <a:t>เพื่ออ่านค่าในอาร์เรย์</a:t>
            </a:r>
            <a:endParaRPr lang="th-TH" sz="4000" b="1" dirty="0">
              <a:solidFill>
                <a:srgbClr val="9A139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040542"/>
            <a:ext cx="8136904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Array </a:t>
            </a:r>
            <a:r>
              <a:rPr lang="en-US" sz="3600" b="1" dirty="0" smtClean="0">
                <a:solidFill>
                  <a:srgbClr val="0070C0"/>
                </a:solidFill>
              </a:rPr>
              <a:t>1 </a:t>
            </a:r>
            <a:r>
              <a:rPr lang="th-TH" sz="3600" b="1" dirty="0" smtClean="0">
                <a:solidFill>
                  <a:srgbClr val="0070C0"/>
                </a:solidFill>
              </a:rPr>
              <a:t>มิติ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dirty="0" err="1" smtClean="0"/>
              <a:t>int</a:t>
            </a:r>
            <a:r>
              <a:rPr lang="en-US" dirty="0" smtClean="0"/>
              <a:t>[] a =  { 10, 20, 30, 40, 50 };</a:t>
            </a:r>
          </a:p>
          <a:p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&lt;5;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System.out.println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]);</a:t>
            </a:r>
            <a:endParaRPr lang="th-TH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645024"/>
            <a:ext cx="8496944" cy="2369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Array </a:t>
            </a:r>
            <a:r>
              <a:rPr lang="en-US" sz="3600" b="1" dirty="0">
                <a:solidFill>
                  <a:srgbClr val="0070C0"/>
                </a:solidFill>
              </a:rPr>
              <a:t>2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th-TH" sz="3600" b="1" dirty="0" smtClean="0">
                <a:solidFill>
                  <a:srgbClr val="0070C0"/>
                </a:solidFill>
              </a:rPr>
              <a:t>มิติ</a:t>
            </a:r>
            <a:endParaRPr lang="en-US" sz="3600" b="1" dirty="0" smtClean="0">
              <a:solidFill>
                <a:srgbClr val="0070C0"/>
              </a:solidFill>
            </a:endParaRPr>
          </a:p>
          <a:p>
            <a:r>
              <a:rPr lang="en-US" dirty="0" err="1" smtClean="0"/>
              <a:t>int</a:t>
            </a:r>
            <a:r>
              <a:rPr lang="en-US" dirty="0" smtClean="0"/>
              <a:t>[][] </a:t>
            </a:r>
            <a:r>
              <a:rPr lang="en-US" dirty="0"/>
              <a:t>b</a:t>
            </a:r>
            <a:r>
              <a:rPr lang="en-US" dirty="0" smtClean="0"/>
              <a:t> = { {10,20}, {30,40}, {50,60} };</a:t>
            </a:r>
          </a:p>
          <a:p>
            <a:r>
              <a:rPr lang="en-US" dirty="0" smtClean="0"/>
              <a:t>for 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&lt;3; </a:t>
            </a:r>
            <a:r>
              <a:rPr lang="en-US" dirty="0" err="1" smtClean="0"/>
              <a:t>i</a:t>
            </a:r>
            <a:r>
              <a:rPr lang="en-US" dirty="0" smtClean="0"/>
              <a:t>++ )</a:t>
            </a:r>
          </a:p>
          <a:p>
            <a:r>
              <a:rPr lang="en-US" dirty="0"/>
              <a:t>	</a:t>
            </a: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j=0</a:t>
            </a:r>
            <a:r>
              <a:rPr lang="en-US" smtClean="0"/>
              <a:t>; j&lt;2</a:t>
            </a:r>
            <a:r>
              <a:rPr lang="en-US" dirty="0" smtClean="0"/>
              <a:t>; </a:t>
            </a:r>
            <a:r>
              <a:rPr lang="en-US" dirty="0" err="1" smtClean="0"/>
              <a:t>j++</a:t>
            </a:r>
            <a:r>
              <a:rPr lang="en-US" dirty="0" smtClean="0"/>
              <a:t> )</a:t>
            </a:r>
          </a:p>
          <a:p>
            <a:r>
              <a:rPr lang="en-US" dirty="0"/>
              <a:t> </a:t>
            </a:r>
            <a:r>
              <a:rPr lang="en-US" dirty="0" smtClean="0"/>
              <a:t>       		</a:t>
            </a:r>
            <a:r>
              <a:rPr lang="en-US" dirty="0" err="1" smtClean="0"/>
              <a:t>System.out.println</a:t>
            </a:r>
            <a:r>
              <a:rPr lang="en-US" dirty="0" smtClean="0"/>
              <a:t>(a[</a:t>
            </a:r>
            <a:r>
              <a:rPr lang="en-US" dirty="0" err="1" smtClean="0"/>
              <a:t>i</a:t>
            </a:r>
            <a:r>
              <a:rPr lang="en-US" dirty="0" smtClean="0"/>
              <a:t>][j]);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5949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71600" y="1412776"/>
            <a:ext cx="72008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int</a:t>
            </a:r>
            <a:r>
              <a:rPr lang="en-US" dirty="0" smtClean="0"/>
              <a:t>[] a = { 10, 20, 30, 40, 50 };</a:t>
            </a:r>
          </a:p>
          <a:p>
            <a:r>
              <a:rPr lang="en-US" dirty="0" smtClean="0"/>
              <a:t>for ( </a:t>
            </a:r>
            <a:r>
              <a:rPr lang="en-US" dirty="0" err="1" smtClean="0"/>
              <a:t>int</a:t>
            </a:r>
            <a:r>
              <a:rPr lang="en-US" dirty="0"/>
              <a:t> </a:t>
            </a:r>
            <a:r>
              <a:rPr lang="en-US" dirty="0" smtClean="0"/>
              <a:t> value : a )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System.out.println</a:t>
            </a:r>
            <a:r>
              <a:rPr lang="en-US" dirty="0" smtClean="0"/>
              <a:t>(value);</a:t>
            </a:r>
            <a:endParaRPr lang="th-TH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404664"/>
            <a:ext cx="7056784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000" b="1" dirty="0" smtClean="0">
                <a:solidFill>
                  <a:srgbClr val="9A139D"/>
                </a:solidFill>
              </a:rPr>
              <a:t>การใช้ </a:t>
            </a:r>
            <a:r>
              <a:rPr lang="en-US" sz="4000" b="1" dirty="0" smtClean="0">
                <a:solidFill>
                  <a:srgbClr val="9A139D"/>
                </a:solidFill>
              </a:rPr>
              <a:t>enhanced for loop</a:t>
            </a:r>
            <a:endParaRPr lang="th-TH" sz="4000" b="1" dirty="0">
              <a:solidFill>
                <a:srgbClr val="9A139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7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7776864" cy="77809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</a:rPr>
              <a:t>การใช้ </a:t>
            </a:r>
            <a:r>
              <a:rPr lang="en-US" sz="3600" b="1" dirty="0" err="1" smtClean="0">
                <a:solidFill>
                  <a:srgbClr val="0070C0"/>
                </a:solidFill>
              </a:rPr>
              <a:t>ArrayList</a:t>
            </a:r>
            <a:endParaRPr lang="th-TH" sz="3600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57200" y="1176136"/>
            <a:ext cx="8363272" cy="5421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	</a:t>
            </a:r>
            <a:r>
              <a:rPr lang="th-TH" sz="1800" dirty="0" smtClean="0"/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คือคลาส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ArrayList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ที่สร้างขึ้นมาเพื่อจัดการอาร์เรย์ การใช้งานจะยืดหยุ่น ไม่ต้องจองจำนวนช่องข้อมูลที่จะเก็บและมี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method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ให้เรียกใช้ ก่อนใช้ต้อง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import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คลาส </a:t>
            </a:r>
            <a:r>
              <a:rPr lang="en-US" sz="2800" b="1" dirty="0" err="1" smtClean="0">
                <a:latin typeface="TH SarabunPSK" pitchFamily="34" charset="-34"/>
                <a:cs typeface="TH SarabunPSK" pitchFamily="34" charset="-34"/>
              </a:rPr>
              <a:t>ArrayList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ก่อน</a:t>
            </a:r>
          </a:p>
          <a:p>
            <a:pPr>
              <a:buNone/>
            </a:pPr>
            <a:r>
              <a:rPr lang="th-TH" sz="28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import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java.util.ArrayList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th-TH" b="1" dirty="0" smtClean="0">
              <a:latin typeface="Arial" panose="020B0604020202020204" pitchFamily="34" charset="0"/>
              <a:cs typeface="TH SarabunPSK" pitchFamily="34" charset="-34"/>
            </a:endParaRPr>
          </a:p>
          <a:p>
            <a:pPr>
              <a:buNone/>
            </a:pPr>
            <a:r>
              <a:rPr lang="th-TH" sz="2800" b="1" dirty="0" smtClean="0">
                <a:solidFill>
                  <a:srgbClr val="9A139D"/>
                </a:solidFill>
                <a:latin typeface="Arial" panose="020B0604020202020204" pitchFamily="34" charset="0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sz="2000" dirty="0" smtClean="0">
                <a:latin typeface="Arial" panose="020B0604020202020204" pitchFamily="34" charset="0"/>
              </a:rPr>
              <a:t>		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ArrayList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  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ALName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;    </a:t>
            </a:r>
          </a:p>
          <a:p>
            <a:pPr>
              <a:buNone/>
            </a:pPr>
            <a:r>
              <a:rPr lang="en-US" b="1" dirty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	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	AL Name = new 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ArrayList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();</a:t>
            </a:r>
            <a:endParaRPr lang="en-US" sz="1800" b="1" dirty="0" smtClean="0">
              <a:latin typeface="Arial" panose="020B0604020202020204" pitchFamily="34" charset="0"/>
              <a:ea typeface="Adobe Heiti Std R" pitchFamily="34" charset="-128"/>
              <a:cs typeface="Arial" panose="020B0604020202020204" pitchFamily="34" charset="0"/>
            </a:endParaRPr>
          </a:p>
          <a:p>
            <a:pPr>
              <a:buNone/>
            </a:pPr>
            <a:r>
              <a:rPr lang="th-TH" b="1" dirty="0" smtClean="0">
                <a:latin typeface="Arial" panose="020B0604020202020204" pitchFamily="34" charset="0"/>
                <a:cs typeface="TH SarabunPSK" pitchFamily="34" charset="-34"/>
              </a:rPr>
              <a:t>หรือ</a:t>
            </a:r>
          </a:p>
          <a:p>
            <a:pPr>
              <a:buNone/>
            </a:pPr>
            <a:r>
              <a:rPr lang="th-TH" sz="2000" dirty="0" smtClean="0">
                <a:latin typeface="Arial" panose="020B0604020202020204" pitchFamily="34" charset="0"/>
              </a:rPr>
              <a:t>		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ArrayList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ALName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 = new </a:t>
            </a:r>
            <a:r>
              <a:rPr lang="en-US" b="1" dirty="0" err="1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ArrayList</a:t>
            </a:r>
            <a:r>
              <a:rPr lang="en-US" b="1" dirty="0" smtClean="0">
                <a:latin typeface="Arial" panose="020B0604020202020204" pitchFamily="34" charset="0"/>
                <a:ea typeface="Adobe Heiti Std R" pitchFamily="34" charset="-128"/>
                <a:cs typeface="Arial" panose="020B0604020202020204" pitchFamily="34" charset="0"/>
              </a:rPr>
              <a:t>();</a:t>
            </a:r>
          </a:p>
          <a:p>
            <a:pPr>
              <a:buNone/>
            </a:pPr>
            <a:endParaRPr lang="th-TH" sz="2000" b="1" dirty="0" smtClean="0">
              <a:latin typeface="Adobe Heiti Std R" pitchFamily="34" charset="-128"/>
              <a:ea typeface="Adobe Heiti Std R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725</TotalTime>
  <Words>543</Words>
  <Application>Microsoft Office PowerPoint</Application>
  <PresentationFormat>นำเสนอทางหน้าจอ (4:3)</PresentationFormat>
  <Paragraphs>112</Paragraphs>
  <Slides>11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เฉลียง</vt:lpstr>
      <vt:lpstr>บทที่ 3 อาร์เรย์ (Array)</vt:lpstr>
      <vt:lpstr>Array</vt:lpstr>
      <vt:lpstr>มิติของ Array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การใช้ ArrayList</vt:lpstr>
      <vt:lpstr>Method ของ ArrayList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</dc:title>
  <dc:creator>bbb</dc:creator>
  <cp:lastModifiedBy>admin</cp:lastModifiedBy>
  <cp:revision>100</cp:revision>
  <dcterms:created xsi:type="dcterms:W3CDTF">2012-07-04T07:34:41Z</dcterms:created>
  <dcterms:modified xsi:type="dcterms:W3CDTF">2023-12-06T11:56:15Z</dcterms:modified>
</cp:coreProperties>
</file>