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71" r:id="rId14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C435C-9B86-4F15-8ADE-A9719E523764}" type="datetimeFigureOut">
              <a:rPr lang="th-TH" smtClean="0"/>
              <a:t>29/11/66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46202-EFA2-413B-8B10-4B8A53811DD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49502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46202-EFA2-413B-8B10-4B8A53811DD2}" type="slidenum">
              <a:rPr lang="th-TH" smtClean="0"/>
              <a:t>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65395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826568D-75CF-4894-9655-C4AF84785CCB}" type="datetimeFigureOut">
              <a:rPr lang="th-TH" smtClean="0"/>
              <a:pPr/>
              <a:t>29/11/66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29/11/66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826568D-75CF-4894-9655-C4AF84785CCB}" type="datetimeFigureOut">
              <a:rPr lang="th-TH" smtClean="0"/>
              <a:pPr/>
              <a:t>29/11/66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29/11/66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2" name="ตัวยึดวันที่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29/11/66</a:t>
            </a:fld>
            <a:endParaRPr lang="th-TH"/>
          </a:p>
        </p:txBody>
      </p:sp>
      <p:sp>
        <p:nvSpPr>
          <p:cNvPr id="13" name="ตัวยึดหมายเลขภาพนิ่ง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ตัวยึดท้ายกระดา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8" name="ตัวยึดวันที่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826568D-75CF-4894-9655-C4AF84785CCB}" type="datetimeFigureOut">
              <a:rPr lang="th-TH" smtClean="0"/>
              <a:pPr/>
              <a:t>29/11/66</a:t>
            </a:fld>
            <a:endParaRPr lang="th-TH"/>
          </a:p>
        </p:txBody>
      </p:sp>
      <p:sp>
        <p:nvSpPr>
          <p:cNvPr id="10" name="ตัวยึดหมายเลขภาพนิ่ง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2" name="ตัวยึดท้ายกระดา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ยึดวันที่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826568D-75CF-4894-9655-C4AF84785CCB}" type="datetimeFigureOut">
              <a:rPr lang="th-TH" smtClean="0"/>
              <a:pPr/>
              <a:t>29/11/66</a:t>
            </a:fld>
            <a:endParaRPr lang="th-TH"/>
          </a:p>
        </p:txBody>
      </p:sp>
      <p:sp>
        <p:nvSpPr>
          <p:cNvPr id="12" name="ตัวยึดหมายเลขภาพนิ่ง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ตัวยึดท้ายกระดา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h-TH"/>
          </a:p>
        </p:txBody>
      </p:sp>
      <p:sp>
        <p:nvSpPr>
          <p:cNvPr id="16" name="ตัวยึดข้อความ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5" name="ตัวยึดข้อความ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29/11/66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29/11/66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29/11/66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สี่เหลี่ยมผืนผ้า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ยึดวันที่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826568D-75CF-4894-9655-C4AF84785CCB}" type="datetimeFigureOut">
              <a:rPr lang="th-TH" smtClean="0"/>
              <a:pPr/>
              <a:t>29/11/66</a:t>
            </a:fld>
            <a:endParaRPr lang="th-TH"/>
          </a:p>
        </p:txBody>
      </p:sp>
      <p:sp>
        <p:nvSpPr>
          <p:cNvPr id="13" name="ตัวยึดหมายเลขภาพนิ่ง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ตัวยึดท้ายกระดา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826568D-75CF-4894-9655-C4AF84785CCB}" type="datetimeFigureOut">
              <a:rPr lang="th-TH" smtClean="0"/>
              <a:pPr/>
              <a:t>29/11/66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23528" y="1412776"/>
            <a:ext cx="8280920" cy="1828800"/>
          </a:xfrm>
        </p:spPr>
        <p:txBody>
          <a:bodyPr>
            <a:noAutofit/>
          </a:bodyPr>
          <a:lstStyle/>
          <a:p>
            <a:pPr algn="ctr"/>
            <a:r>
              <a:rPr lang="th-TH" sz="4800" b="1" dirty="0" smtClean="0">
                <a:solidFill>
                  <a:schemeClr val="tx1"/>
                </a:solidFill>
              </a:rPr>
              <a:t>บทที่ 2</a:t>
            </a:r>
            <a:br>
              <a:rPr lang="th-TH" sz="4800" b="1" dirty="0" smtClean="0">
                <a:solidFill>
                  <a:schemeClr val="tx1"/>
                </a:solidFill>
              </a:rPr>
            </a:br>
            <a:r>
              <a:rPr lang="th-TH" sz="4800" b="1" dirty="0" smtClean="0">
                <a:solidFill>
                  <a:schemeClr val="tx1"/>
                </a:solidFill>
              </a:rPr>
              <a:t>การควบคุมทิศทางการทำงานของโปรแกรม</a:t>
            </a:r>
            <a:endParaRPr lang="th-TH" sz="4800" b="1" dirty="0">
              <a:solidFill>
                <a:schemeClr val="tx1"/>
              </a:solidFill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53400" cy="990600"/>
          </a:xfrm>
        </p:spPr>
        <p:txBody>
          <a:bodyPr/>
          <a:lstStyle/>
          <a:p>
            <a:r>
              <a:rPr lang="th-TH" sz="5400" b="1" dirty="0" smtClean="0">
                <a:solidFill>
                  <a:srgbClr val="0070C0"/>
                </a:solidFill>
              </a:rPr>
              <a:t>คลาส</a:t>
            </a:r>
            <a:r>
              <a:rPr lang="th-TH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DecimalFormat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844824"/>
            <a:ext cx="82742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 smtClean="0"/>
              <a:t>    ใช้จัดรูปแบบตัวเลขทศนิยม</a:t>
            </a:r>
            <a:r>
              <a:rPr lang="th-TH" sz="3600" b="1" dirty="0"/>
              <a:t> </a:t>
            </a:r>
            <a:r>
              <a:rPr lang="th-TH" sz="3600" b="1" dirty="0" smtClean="0"/>
              <a:t>ต้อง </a:t>
            </a:r>
            <a:r>
              <a:rPr lang="en-US" sz="3600" b="1" dirty="0" smtClean="0"/>
              <a:t>import </a:t>
            </a:r>
            <a:endParaRPr lang="th-TH" sz="3600" b="1" dirty="0" smtClean="0"/>
          </a:p>
          <a:p>
            <a:r>
              <a:rPr lang="th-TH" sz="3600" b="1" dirty="0" smtClean="0"/>
              <a:t>โดยใช้คำสั่ง</a:t>
            </a:r>
            <a:endParaRPr lang="en-US" sz="3600" b="1" dirty="0" smtClean="0"/>
          </a:p>
          <a:p>
            <a:r>
              <a:rPr lang="en-US" sz="3600" b="1" dirty="0">
                <a:solidFill>
                  <a:srgbClr val="CC0099"/>
                </a:solidFill>
                <a:latin typeface="Adobe Caslon Pro" pitchFamily="18" charset="0"/>
              </a:rPr>
              <a:t>i</a:t>
            </a:r>
            <a:r>
              <a:rPr lang="en-US" sz="3600" b="1" dirty="0" smtClean="0">
                <a:solidFill>
                  <a:srgbClr val="CC0099"/>
                </a:solidFill>
                <a:latin typeface="Adobe Caslon Pro" pitchFamily="18" charset="0"/>
              </a:rPr>
              <a:t>mport  </a:t>
            </a:r>
            <a:r>
              <a:rPr lang="en-US" sz="3600" b="1" dirty="0" err="1" smtClean="0">
                <a:solidFill>
                  <a:srgbClr val="CC0099"/>
                </a:solidFill>
                <a:latin typeface="Adobe Caslon Pro" pitchFamily="18" charset="0"/>
              </a:rPr>
              <a:t>java.text.DecimalFormat</a:t>
            </a:r>
            <a:r>
              <a:rPr lang="en-US" sz="3600" b="1" dirty="0" smtClean="0">
                <a:solidFill>
                  <a:srgbClr val="CC0099"/>
                </a:solidFill>
                <a:latin typeface="Adobe Caslon Pro" pitchFamily="18" charset="0"/>
              </a:rPr>
              <a:t>;</a:t>
            </a:r>
          </a:p>
          <a:p>
            <a:r>
              <a:rPr lang="th-TH" sz="3600" b="1" dirty="0" smtClean="0">
                <a:latin typeface="Adobe Caslon Pro" pitchFamily="18" charset="0"/>
              </a:rPr>
              <a:t>การใช้งานต้องสร้างออบเจ็กต์ของคลาสก่อน</a:t>
            </a:r>
          </a:p>
          <a:p>
            <a:r>
              <a:rPr lang="en-US" sz="3600" b="1" dirty="0" err="1" smtClean="0">
                <a:solidFill>
                  <a:srgbClr val="CC0099"/>
                </a:solidFill>
                <a:latin typeface="Adobe Caslon Pro" pitchFamily="18" charset="0"/>
              </a:rPr>
              <a:t>DecimalFormat</a:t>
            </a:r>
            <a:r>
              <a:rPr lang="en-US" sz="3600" b="1" dirty="0" smtClean="0">
                <a:solidFill>
                  <a:srgbClr val="CC0099"/>
                </a:solidFill>
                <a:latin typeface="Adobe Caslon Pro" pitchFamily="18" charset="0"/>
              </a:rPr>
              <a:t> </a:t>
            </a:r>
            <a:r>
              <a:rPr lang="en-US" sz="3600" b="1" dirty="0" err="1" smtClean="0">
                <a:solidFill>
                  <a:srgbClr val="CC0099"/>
                </a:solidFill>
                <a:latin typeface="Adobe Caslon Pro" pitchFamily="18" charset="0"/>
              </a:rPr>
              <a:t>nformat</a:t>
            </a:r>
            <a:r>
              <a:rPr lang="en-US" sz="3600" b="1" dirty="0" smtClean="0">
                <a:solidFill>
                  <a:srgbClr val="CC0099"/>
                </a:solidFill>
                <a:latin typeface="Adobe Caslon Pro" pitchFamily="18" charset="0"/>
              </a:rPr>
              <a:t> = </a:t>
            </a:r>
          </a:p>
          <a:p>
            <a:r>
              <a:rPr lang="en-US" sz="3600" b="1" dirty="0" smtClean="0">
                <a:solidFill>
                  <a:srgbClr val="CC0099"/>
                </a:solidFill>
                <a:latin typeface="Adobe Caslon Pro" pitchFamily="18" charset="0"/>
              </a:rPr>
              <a:t>     new </a:t>
            </a:r>
            <a:r>
              <a:rPr lang="en-US" sz="3600" b="1" dirty="0" err="1" smtClean="0">
                <a:solidFill>
                  <a:srgbClr val="CC0099"/>
                </a:solidFill>
                <a:latin typeface="Adobe Caslon Pro" pitchFamily="18" charset="0"/>
              </a:rPr>
              <a:t>DecimalFormat</a:t>
            </a:r>
            <a:r>
              <a:rPr lang="en-US" sz="3600" b="1" dirty="0" smtClean="0">
                <a:solidFill>
                  <a:srgbClr val="CC0099"/>
                </a:solidFill>
                <a:latin typeface="Adobe Caslon Pro" pitchFamily="18" charset="0"/>
              </a:rPr>
              <a:t>(“,##0.00”);</a:t>
            </a:r>
            <a:endParaRPr lang="th-TH" sz="3600" b="1" dirty="0" smtClean="0">
              <a:solidFill>
                <a:srgbClr val="CC0099"/>
              </a:solidFill>
              <a:latin typeface="Adobe Caslo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94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48680"/>
            <a:ext cx="8262198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>
                <a:solidFill>
                  <a:srgbClr val="C00000"/>
                </a:solidFill>
                <a:latin typeface="Adobe Caslon Pro" pitchFamily="18" charset="0"/>
              </a:rPr>
              <a:t>ตัวอย่าง</a:t>
            </a:r>
          </a:p>
          <a:p>
            <a:r>
              <a:rPr lang="en-US" sz="2400" b="1" dirty="0">
                <a:latin typeface="Adobe Caslon Pro" pitchFamily="18" charset="0"/>
              </a:rPr>
              <a:t>i</a:t>
            </a:r>
            <a:r>
              <a:rPr lang="en-US" sz="2400" b="1" dirty="0" smtClean="0">
                <a:latin typeface="Adobe Caslon Pro" pitchFamily="18" charset="0"/>
              </a:rPr>
              <a:t>mport </a:t>
            </a:r>
            <a:r>
              <a:rPr lang="en-US" sz="2400" b="1" dirty="0" err="1" smtClean="0">
                <a:latin typeface="Adobe Caslon Pro" pitchFamily="18" charset="0"/>
              </a:rPr>
              <a:t>java.text.DecimalFormat</a:t>
            </a:r>
            <a:r>
              <a:rPr lang="en-US" sz="2400" b="1" dirty="0" smtClean="0">
                <a:latin typeface="Adobe Caslon Pro" pitchFamily="18" charset="0"/>
              </a:rPr>
              <a:t>;</a:t>
            </a:r>
          </a:p>
          <a:p>
            <a:r>
              <a:rPr lang="en-US" sz="2400" b="1" dirty="0" smtClean="0">
                <a:latin typeface="Adobe Caslon Pro" pitchFamily="18" charset="0"/>
              </a:rPr>
              <a:t>public class </a:t>
            </a:r>
            <a:r>
              <a:rPr lang="en-US" sz="2400" b="1" dirty="0" err="1" smtClean="0">
                <a:latin typeface="Adobe Caslon Pro" pitchFamily="18" charset="0"/>
              </a:rPr>
              <a:t>FormatNum</a:t>
            </a:r>
            <a:r>
              <a:rPr lang="en-US" sz="2400" b="1" dirty="0" smtClean="0">
                <a:latin typeface="Adobe Caslon Pro" pitchFamily="18" charset="0"/>
              </a:rPr>
              <a:t> {</a:t>
            </a:r>
          </a:p>
          <a:p>
            <a:r>
              <a:rPr lang="en-US" sz="2400" b="1" dirty="0" smtClean="0">
                <a:latin typeface="Adobe Caslon Pro" pitchFamily="18" charset="0"/>
              </a:rPr>
              <a:t>   public static void main(String[] </a:t>
            </a:r>
            <a:r>
              <a:rPr lang="en-US" sz="2400" b="1" dirty="0" err="1" smtClean="0">
                <a:latin typeface="Adobe Caslon Pro" pitchFamily="18" charset="0"/>
              </a:rPr>
              <a:t>args</a:t>
            </a:r>
            <a:r>
              <a:rPr lang="en-US" sz="2400" b="1" dirty="0" smtClean="0">
                <a:latin typeface="Adobe Caslon Pro" pitchFamily="18" charset="0"/>
              </a:rPr>
              <a:t>) {</a:t>
            </a:r>
          </a:p>
          <a:p>
            <a:r>
              <a:rPr lang="en-US" sz="2400" b="1" dirty="0">
                <a:latin typeface="Adobe Caslon Pro" pitchFamily="18" charset="0"/>
              </a:rPr>
              <a:t> </a:t>
            </a:r>
            <a:r>
              <a:rPr lang="en-US" sz="2400" b="1" dirty="0" smtClean="0">
                <a:latin typeface="Adobe Caslon Pro" pitchFamily="18" charset="0"/>
              </a:rPr>
              <a:t>    double num1 = 0.2145;</a:t>
            </a:r>
          </a:p>
          <a:p>
            <a:r>
              <a:rPr lang="en-US" sz="2400" b="1" dirty="0" smtClean="0">
                <a:latin typeface="Adobe Caslon Pro" pitchFamily="18" charset="0"/>
              </a:rPr>
              <a:t>     double num2 = 15.2562;</a:t>
            </a:r>
          </a:p>
          <a:p>
            <a:r>
              <a:rPr lang="en-US" sz="2400" b="1" dirty="0" smtClean="0">
                <a:latin typeface="Adobe Caslon Pro" pitchFamily="18" charset="0"/>
              </a:rPr>
              <a:t>     double num3 = 126.565;</a:t>
            </a:r>
          </a:p>
          <a:p>
            <a:r>
              <a:rPr lang="en-US" sz="2400" b="1" dirty="0" smtClean="0">
                <a:latin typeface="Adobe Caslon Pro" pitchFamily="18" charset="0"/>
              </a:rPr>
              <a:t>   </a:t>
            </a:r>
            <a:r>
              <a:rPr lang="en-US" sz="2400" b="1" dirty="0" err="1" smtClean="0">
                <a:latin typeface="Adobe Caslon Pro" pitchFamily="18" charset="0"/>
              </a:rPr>
              <a:t>DecimalFormat</a:t>
            </a:r>
            <a:r>
              <a:rPr lang="en-US" sz="2400" b="1" dirty="0" smtClean="0">
                <a:latin typeface="Adobe Caslon Pro" pitchFamily="18" charset="0"/>
              </a:rPr>
              <a:t> </a:t>
            </a:r>
            <a:r>
              <a:rPr lang="en-US" sz="2400" b="1" dirty="0" err="1" smtClean="0">
                <a:latin typeface="Adobe Caslon Pro" pitchFamily="18" charset="0"/>
              </a:rPr>
              <a:t>nFormat</a:t>
            </a:r>
            <a:r>
              <a:rPr lang="en-US" sz="2400" b="1" dirty="0">
                <a:latin typeface="Adobe Caslon Pro" pitchFamily="18" charset="0"/>
              </a:rPr>
              <a:t> </a:t>
            </a:r>
            <a:r>
              <a:rPr lang="en-US" sz="2400" b="1" dirty="0" smtClean="0">
                <a:latin typeface="Adobe Caslon Pro" pitchFamily="18" charset="0"/>
              </a:rPr>
              <a:t>= new </a:t>
            </a:r>
            <a:r>
              <a:rPr lang="en-US" sz="2400" b="1" dirty="0" err="1" smtClean="0">
                <a:latin typeface="Adobe Caslon Pro" pitchFamily="18" charset="0"/>
              </a:rPr>
              <a:t>DecimalFormat</a:t>
            </a:r>
            <a:r>
              <a:rPr lang="en-US" sz="2400" b="1" dirty="0" smtClean="0">
                <a:latin typeface="Adobe Caslon Pro" pitchFamily="18" charset="0"/>
              </a:rPr>
              <a:t>(“,##0.00”);</a:t>
            </a:r>
          </a:p>
          <a:p>
            <a:r>
              <a:rPr lang="en-US" sz="2400" b="1" dirty="0" smtClean="0">
                <a:latin typeface="Adobe Caslon Pro" pitchFamily="18" charset="0"/>
              </a:rPr>
              <a:t>     </a:t>
            </a:r>
            <a:r>
              <a:rPr lang="en-US" sz="2400" b="1" dirty="0" err="1" smtClean="0">
                <a:latin typeface="Adobe Caslon Pro" pitchFamily="18" charset="0"/>
              </a:rPr>
              <a:t>System.out.println</a:t>
            </a:r>
            <a:r>
              <a:rPr lang="en-US" sz="2400" b="1" dirty="0" smtClean="0">
                <a:latin typeface="Adobe Caslon Pro" pitchFamily="18" charset="0"/>
              </a:rPr>
              <a:t>(</a:t>
            </a:r>
            <a:r>
              <a:rPr lang="en-US" sz="2400" b="1" dirty="0" err="1" smtClean="0">
                <a:latin typeface="Adobe Caslon Pro" pitchFamily="18" charset="0"/>
              </a:rPr>
              <a:t>nFormat.format</a:t>
            </a:r>
            <a:r>
              <a:rPr lang="en-US" sz="2400" b="1" dirty="0" smtClean="0">
                <a:latin typeface="Adobe Caslon Pro" pitchFamily="18" charset="0"/>
              </a:rPr>
              <a:t>(num1));</a:t>
            </a:r>
          </a:p>
          <a:p>
            <a:r>
              <a:rPr lang="en-US" sz="2400" b="1" dirty="0" smtClean="0">
                <a:latin typeface="Adobe Caslon Pro" pitchFamily="18" charset="0"/>
              </a:rPr>
              <a:t>     </a:t>
            </a:r>
            <a:r>
              <a:rPr lang="en-US" sz="2400" b="1" dirty="0" err="1" smtClean="0">
                <a:latin typeface="Adobe Caslon Pro" pitchFamily="18" charset="0"/>
              </a:rPr>
              <a:t>System.out.println</a:t>
            </a:r>
            <a:r>
              <a:rPr lang="en-US" sz="2400" b="1" dirty="0" smtClean="0">
                <a:latin typeface="Adobe Caslon Pro" pitchFamily="18" charset="0"/>
              </a:rPr>
              <a:t>(</a:t>
            </a:r>
            <a:r>
              <a:rPr lang="en-US" sz="2400" b="1" dirty="0" err="1" smtClean="0">
                <a:latin typeface="Adobe Caslon Pro" pitchFamily="18" charset="0"/>
              </a:rPr>
              <a:t>nFormat.format</a:t>
            </a:r>
            <a:r>
              <a:rPr lang="en-US" sz="2400" b="1" dirty="0" smtClean="0">
                <a:latin typeface="Adobe Caslon Pro" pitchFamily="18" charset="0"/>
              </a:rPr>
              <a:t>(num2));</a:t>
            </a:r>
          </a:p>
          <a:p>
            <a:r>
              <a:rPr lang="en-US" sz="2400" b="1" dirty="0" smtClean="0">
                <a:latin typeface="Adobe Caslon Pro" pitchFamily="18" charset="0"/>
              </a:rPr>
              <a:t>     </a:t>
            </a:r>
            <a:r>
              <a:rPr lang="en-US" sz="2400" b="1" dirty="0" err="1" smtClean="0">
                <a:latin typeface="Adobe Caslon Pro" pitchFamily="18" charset="0"/>
              </a:rPr>
              <a:t>System.out.println</a:t>
            </a:r>
            <a:r>
              <a:rPr lang="en-US" sz="2400" b="1" dirty="0" smtClean="0">
                <a:latin typeface="Adobe Caslon Pro" pitchFamily="18" charset="0"/>
              </a:rPr>
              <a:t>(</a:t>
            </a:r>
            <a:r>
              <a:rPr lang="en-US" sz="2400" b="1" dirty="0" err="1" smtClean="0">
                <a:latin typeface="Adobe Caslon Pro" pitchFamily="18" charset="0"/>
              </a:rPr>
              <a:t>nFormat.format</a:t>
            </a:r>
            <a:r>
              <a:rPr lang="en-US" sz="2400" b="1" dirty="0" smtClean="0">
                <a:latin typeface="Adobe Caslon Pro" pitchFamily="18" charset="0"/>
              </a:rPr>
              <a:t>(num3));</a:t>
            </a:r>
          </a:p>
          <a:p>
            <a:r>
              <a:rPr lang="en-US" sz="2400" b="1" dirty="0" smtClean="0">
                <a:latin typeface="Adobe Caslon Pro" pitchFamily="18" charset="0"/>
              </a:rPr>
              <a:t>   }</a:t>
            </a:r>
          </a:p>
          <a:p>
            <a:r>
              <a:rPr lang="en-US" sz="2400" b="1" dirty="0">
                <a:latin typeface="Adobe Caslon Pro" pitchFamily="18" charset="0"/>
              </a:rPr>
              <a:t>}</a:t>
            </a:r>
            <a:endParaRPr lang="th-TH" sz="2400" b="1" dirty="0">
              <a:latin typeface="Adobe Caslo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49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184558"/>
            <a:ext cx="8206093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th-TH" b="1" dirty="0" smtClean="0"/>
              <a:t>1. เขียน</a:t>
            </a:r>
            <a:r>
              <a:rPr lang="th-TH" b="1" dirty="0"/>
              <a:t>โปรแกรมป้อนคะแนนสอบแล้วแสดงเกรด</a:t>
            </a:r>
            <a:endParaRPr lang="en-US" dirty="0"/>
          </a:p>
          <a:p>
            <a:r>
              <a:rPr lang="th-TH" b="1" dirty="0"/>
              <a:t>โดยที่  </a:t>
            </a:r>
            <a:r>
              <a:rPr lang="en-US" b="1" dirty="0"/>
              <a:t>	</a:t>
            </a:r>
            <a:r>
              <a:rPr lang="th-TH" b="1" dirty="0"/>
              <a:t>คะแนน </a:t>
            </a:r>
            <a:r>
              <a:rPr lang="en-US" b="1" dirty="0"/>
              <a:t>80</a:t>
            </a:r>
            <a:r>
              <a:rPr lang="th-TH" b="1" dirty="0"/>
              <a:t>-</a:t>
            </a:r>
            <a:r>
              <a:rPr lang="en-US" b="1" dirty="0"/>
              <a:t>100</a:t>
            </a:r>
            <a:r>
              <a:rPr lang="th-TH" b="1" dirty="0"/>
              <a:t>   เกรด </a:t>
            </a:r>
            <a:r>
              <a:rPr lang="en-US" b="1" dirty="0"/>
              <a:t>A</a:t>
            </a:r>
            <a:endParaRPr lang="en-US" dirty="0"/>
          </a:p>
          <a:p>
            <a:r>
              <a:rPr lang="en-US" b="1" dirty="0"/>
              <a:t>		</a:t>
            </a:r>
            <a:r>
              <a:rPr lang="th-TH" b="1" dirty="0" smtClean="0"/>
              <a:t>คะแนน </a:t>
            </a:r>
            <a:r>
              <a:rPr lang="en-US" b="1" dirty="0"/>
              <a:t>75</a:t>
            </a:r>
            <a:r>
              <a:rPr lang="th-TH" b="1" dirty="0"/>
              <a:t>-</a:t>
            </a:r>
            <a:r>
              <a:rPr lang="en-US" b="1" dirty="0"/>
              <a:t>79</a:t>
            </a:r>
            <a:r>
              <a:rPr lang="th-TH" b="1" dirty="0"/>
              <a:t>   เกรด </a:t>
            </a:r>
            <a:r>
              <a:rPr lang="en-US" b="1" dirty="0"/>
              <a:t>B+</a:t>
            </a:r>
            <a:endParaRPr lang="en-US" dirty="0"/>
          </a:p>
          <a:p>
            <a:r>
              <a:rPr lang="en-US" b="1" dirty="0"/>
              <a:t>		</a:t>
            </a:r>
            <a:r>
              <a:rPr lang="th-TH" b="1" dirty="0" smtClean="0"/>
              <a:t>คะแนน </a:t>
            </a:r>
            <a:r>
              <a:rPr lang="en-US" b="1" dirty="0"/>
              <a:t>70</a:t>
            </a:r>
            <a:r>
              <a:rPr lang="th-TH" b="1" dirty="0"/>
              <a:t>-</a:t>
            </a:r>
            <a:r>
              <a:rPr lang="en-US" b="1" dirty="0"/>
              <a:t>74</a:t>
            </a:r>
            <a:r>
              <a:rPr lang="th-TH" b="1" dirty="0"/>
              <a:t>   เกรด </a:t>
            </a:r>
            <a:r>
              <a:rPr lang="en-US" b="1" dirty="0"/>
              <a:t>B</a:t>
            </a:r>
            <a:endParaRPr lang="en-US" dirty="0"/>
          </a:p>
          <a:p>
            <a:r>
              <a:rPr lang="en-US" b="1" dirty="0"/>
              <a:t>		</a:t>
            </a:r>
            <a:r>
              <a:rPr lang="th-TH" b="1" dirty="0" smtClean="0"/>
              <a:t>คะแนน </a:t>
            </a:r>
            <a:r>
              <a:rPr lang="en-US" b="1" dirty="0"/>
              <a:t>65</a:t>
            </a:r>
            <a:r>
              <a:rPr lang="th-TH" b="1" dirty="0"/>
              <a:t>-</a:t>
            </a:r>
            <a:r>
              <a:rPr lang="en-US" b="1" dirty="0"/>
              <a:t>69</a:t>
            </a:r>
            <a:r>
              <a:rPr lang="th-TH" b="1" dirty="0"/>
              <a:t>   เกรด </a:t>
            </a:r>
            <a:r>
              <a:rPr lang="en-US" b="1" dirty="0"/>
              <a:t>C+</a:t>
            </a:r>
            <a:endParaRPr lang="en-US" dirty="0"/>
          </a:p>
          <a:p>
            <a:r>
              <a:rPr lang="en-US" b="1" dirty="0"/>
              <a:t>		</a:t>
            </a:r>
            <a:r>
              <a:rPr lang="th-TH" b="1" dirty="0" smtClean="0"/>
              <a:t>คะแนน </a:t>
            </a:r>
            <a:r>
              <a:rPr lang="en-US" b="1" dirty="0"/>
              <a:t>60</a:t>
            </a:r>
            <a:r>
              <a:rPr lang="th-TH" b="1" dirty="0"/>
              <a:t>-</a:t>
            </a:r>
            <a:r>
              <a:rPr lang="en-US" b="1" dirty="0"/>
              <a:t>64</a:t>
            </a:r>
            <a:r>
              <a:rPr lang="th-TH" b="1" dirty="0"/>
              <a:t>   เกรด </a:t>
            </a:r>
            <a:r>
              <a:rPr lang="en-US" b="1" dirty="0"/>
              <a:t>C</a:t>
            </a:r>
            <a:endParaRPr lang="en-US" dirty="0"/>
          </a:p>
          <a:p>
            <a:r>
              <a:rPr lang="en-US" b="1" dirty="0"/>
              <a:t>		</a:t>
            </a:r>
            <a:r>
              <a:rPr lang="th-TH" b="1" dirty="0" smtClean="0"/>
              <a:t>คะแนน </a:t>
            </a:r>
            <a:r>
              <a:rPr lang="en-US" b="1" dirty="0"/>
              <a:t>55</a:t>
            </a:r>
            <a:r>
              <a:rPr lang="th-TH" b="1" dirty="0"/>
              <a:t>-</a:t>
            </a:r>
            <a:r>
              <a:rPr lang="en-US" b="1" dirty="0"/>
              <a:t>59</a:t>
            </a:r>
            <a:r>
              <a:rPr lang="th-TH" b="1" dirty="0"/>
              <a:t>   เกรด </a:t>
            </a:r>
            <a:r>
              <a:rPr lang="en-US" b="1" dirty="0"/>
              <a:t>D+</a:t>
            </a:r>
            <a:endParaRPr lang="en-US" dirty="0"/>
          </a:p>
          <a:p>
            <a:r>
              <a:rPr lang="en-US" b="1" dirty="0"/>
              <a:t>		</a:t>
            </a:r>
            <a:r>
              <a:rPr lang="th-TH" b="1" dirty="0" smtClean="0"/>
              <a:t>คะแนน </a:t>
            </a:r>
            <a:r>
              <a:rPr lang="en-US" b="1" dirty="0"/>
              <a:t>50</a:t>
            </a:r>
            <a:r>
              <a:rPr lang="th-TH" b="1" dirty="0"/>
              <a:t>-</a:t>
            </a:r>
            <a:r>
              <a:rPr lang="en-US" b="1" dirty="0"/>
              <a:t>54</a:t>
            </a:r>
            <a:r>
              <a:rPr lang="th-TH" b="1" dirty="0"/>
              <a:t>   เกรด </a:t>
            </a:r>
            <a:r>
              <a:rPr lang="en-US" b="1" dirty="0"/>
              <a:t>D</a:t>
            </a:r>
            <a:endParaRPr lang="en-US" dirty="0"/>
          </a:p>
          <a:p>
            <a:r>
              <a:rPr lang="en-US" b="1" dirty="0"/>
              <a:t>		</a:t>
            </a:r>
            <a:r>
              <a:rPr lang="th-TH" b="1" dirty="0" smtClean="0"/>
              <a:t>คะแนน </a:t>
            </a:r>
            <a:r>
              <a:rPr lang="en-US" b="1" dirty="0"/>
              <a:t>0</a:t>
            </a:r>
            <a:r>
              <a:rPr lang="th-TH" b="1" dirty="0"/>
              <a:t>-</a:t>
            </a:r>
            <a:r>
              <a:rPr lang="en-US" b="1" dirty="0"/>
              <a:t>49</a:t>
            </a:r>
            <a:r>
              <a:rPr lang="th-TH" b="1" dirty="0"/>
              <a:t>    เกรด </a:t>
            </a:r>
            <a:r>
              <a:rPr lang="en-US" b="1" dirty="0"/>
              <a:t>F</a:t>
            </a:r>
            <a:endParaRPr lang="en-US" dirty="0"/>
          </a:p>
          <a:p>
            <a:pPr lvl="0"/>
            <a:r>
              <a:rPr lang="th-TH" b="1" dirty="0" smtClean="0"/>
              <a:t>2.</a:t>
            </a:r>
            <a:r>
              <a:rPr lang="th-TH" b="1" dirty="0"/>
              <a:t> เขียนโปรแกรมหาผลรวมตั้งแต่ค่า </a:t>
            </a:r>
            <a:r>
              <a:rPr lang="en-US" b="1" dirty="0"/>
              <a:t>Min </a:t>
            </a:r>
            <a:r>
              <a:rPr lang="th-TH" b="1" dirty="0"/>
              <a:t>ถึงค่า </a:t>
            </a:r>
            <a:r>
              <a:rPr lang="en-US" b="1" dirty="0"/>
              <a:t>Max </a:t>
            </a:r>
            <a:r>
              <a:rPr lang="th-TH" b="1" dirty="0"/>
              <a:t>โดยรับการป้อนค่า </a:t>
            </a:r>
            <a:br>
              <a:rPr lang="th-TH" b="1" dirty="0"/>
            </a:br>
            <a:r>
              <a:rPr lang="en-US" b="1" dirty="0"/>
              <a:t>Min, Max </a:t>
            </a:r>
            <a:r>
              <a:rPr lang="th-TH" b="1" dirty="0"/>
              <a:t>จากคีย์บอร์ด</a:t>
            </a:r>
            <a:endParaRPr lang="en-US" dirty="0"/>
          </a:p>
          <a:p>
            <a:endParaRPr lang="th-TH" dirty="0"/>
          </a:p>
        </p:txBody>
      </p:sp>
      <p:sp>
        <p:nvSpPr>
          <p:cNvPr id="3" name="TextBox 2"/>
          <p:cNvSpPr txBox="1"/>
          <p:nvPr/>
        </p:nvSpPr>
        <p:spPr>
          <a:xfrm>
            <a:off x="3275856" y="476672"/>
            <a:ext cx="18501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 smtClean="0"/>
              <a:t>แบบฝึกหัด</a:t>
            </a:r>
            <a:endParaRPr lang="th-TH" sz="4000" b="1" dirty="0"/>
          </a:p>
        </p:txBody>
      </p:sp>
    </p:spTree>
    <p:extLst>
      <p:ext uri="{BB962C8B-B14F-4D97-AF65-F5344CB8AC3E}">
        <p14:creationId xmlns:p14="http://schemas.microsoft.com/office/powerpoint/2010/main" val="267397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184558"/>
            <a:ext cx="780053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th-TH" b="1" dirty="0"/>
              <a:t>3</a:t>
            </a:r>
            <a:r>
              <a:rPr lang="th-TH" b="1" dirty="0" smtClean="0"/>
              <a:t>. </a:t>
            </a:r>
            <a:r>
              <a:rPr lang="th-TH" b="1" dirty="0"/>
              <a:t>เขียนโปรแกรมป้อนชื่อสินค้า, ราคา/หน่วยและจำนวน แล้วคำนวณหา</a:t>
            </a:r>
            <a:endParaRPr lang="en-US" dirty="0"/>
          </a:p>
          <a:p>
            <a:r>
              <a:rPr lang="th-TH" b="1" dirty="0"/>
              <a:t>    ราคารวมสินค้า, ส่วนลด และราคาสุทธิ แสดงผลลัพธ์</a:t>
            </a:r>
            <a:endParaRPr lang="en-US" dirty="0"/>
          </a:p>
          <a:p>
            <a:endParaRPr lang="th-TH" dirty="0"/>
          </a:p>
        </p:txBody>
      </p:sp>
      <p:pic>
        <p:nvPicPr>
          <p:cNvPr id="4" name="รูปภาพ 3"/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rcRect l="9805" t="63257" r="35804" b="1621"/>
          <a:stretch/>
        </p:blipFill>
        <p:spPr bwMode="auto">
          <a:xfrm>
            <a:off x="1907704" y="2293888"/>
            <a:ext cx="4824536" cy="22064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9572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3600" b="1" dirty="0" smtClean="0">
                <a:solidFill>
                  <a:srgbClr val="0070C0"/>
                </a:solidFill>
              </a:rPr>
              <a:t>คำสั่ง </a:t>
            </a:r>
            <a:r>
              <a:rPr lang="en-US" sz="3600" b="1" dirty="0" smtClean="0">
                <a:solidFill>
                  <a:srgbClr val="0070C0"/>
                </a:solidFill>
              </a:rPr>
              <a:t>if-else : </a:t>
            </a:r>
            <a:r>
              <a:rPr lang="th-TH" sz="3600" b="1" dirty="0" smtClean="0">
                <a:solidFill>
                  <a:srgbClr val="0070C0"/>
                </a:solidFill>
              </a:rPr>
              <a:t>คำสั่งตัดสินใจ 2 ทางเลือก</a:t>
            </a:r>
            <a:endParaRPr lang="th-TH" sz="3600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h-TH" sz="3200" b="1" dirty="0" smtClean="0">
                <a:solidFill>
                  <a:srgbClr val="00B050"/>
                </a:solidFill>
              </a:rPr>
              <a:t>รูปแบบ</a:t>
            </a:r>
          </a:p>
          <a:p>
            <a:pPr>
              <a:buNone/>
            </a:pPr>
            <a:r>
              <a:rPr lang="th-TH" b="1" dirty="0" smtClean="0"/>
              <a:t>	</a:t>
            </a:r>
            <a:r>
              <a:rPr lang="en-US" b="1" dirty="0" smtClean="0"/>
              <a:t>if (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เงื่อนไข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en-US" b="1" dirty="0" smtClean="0"/>
              <a:t>	{</a:t>
            </a:r>
          </a:p>
          <a:p>
            <a:pPr>
              <a:buNone/>
            </a:pPr>
            <a:r>
              <a:rPr lang="en-US" b="1" dirty="0" smtClean="0"/>
              <a:t>		&lt;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ชุดคำสั่งเมื่อเงื่อนไขเป็นจริง</a:t>
            </a:r>
            <a:r>
              <a:rPr lang="en-US" b="1" dirty="0" smtClean="0"/>
              <a:t>&gt;</a:t>
            </a:r>
          </a:p>
          <a:p>
            <a:pPr>
              <a:buNone/>
            </a:pPr>
            <a:r>
              <a:rPr lang="en-US" b="1" dirty="0" smtClean="0"/>
              <a:t>	}</a:t>
            </a:r>
          </a:p>
          <a:p>
            <a:pPr>
              <a:buNone/>
            </a:pPr>
            <a:r>
              <a:rPr lang="en-US" b="1" dirty="0" smtClean="0"/>
              <a:t>	else</a:t>
            </a:r>
          </a:p>
          <a:p>
            <a:pPr>
              <a:buNone/>
            </a:pPr>
            <a:r>
              <a:rPr lang="en-US" b="1" dirty="0" smtClean="0"/>
              <a:t>	{</a:t>
            </a:r>
          </a:p>
          <a:p>
            <a:pPr>
              <a:buNone/>
            </a:pPr>
            <a:r>
              <a:rPr lang="en-US" b="1" dirty="0" smtClean="0"/>
              <a:t>		 &lt;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ชุดคำสั่งเมื่อเงื่อนไขเป็นเท็จ</a:t>
            </a:r>
            <a:r>
              <a:rPr lang="en-US" b="1" dirty="0" smtClean="0"/>
              <a:t>&gt;</a:t>
            </a:r>
          </a:p>
          <a:p>
            <a:pPr>
              <a:buNone/>
            </a:pPr>
            <a:r>
              <a:rPr lang="en-US" b="1" dirty="0" smtClean="0"/>
              <a:t>	}</a:t>
            </a:r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>
                <a:solidFill>
                  <a:srgbClr val="0070C0"/>
                </a:solidFill>
              </a:rPr>
              <a:t>คำสั่ง </a:t>
            </a:r>
            <a:r>
              <a:rPr lang="en-US" b="1" dirty="0" smtClean="0">
                <a:solidFill>
                  <a:srgbClr val="0070C0"/>
                </a:solidFill>
              </a:rPr>
              <a:t>if-else </a:t>
            </a:r>
            <a:r>
              <a:rPr lang="th-TH" b="1" dirty="0" smtClean="0">
                <a:solidFill>
                  <a:srgbClr val="0070C0"/>
                </a:solidFill>
              </a:rPr>
              <a:t>แบบซ้อนกัน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1600" b="1" dirty="0" smtClean="0"/>
              <a:t>	</a:t>
            </a:r>
            <a:r>
              <a:rPr lang="en-US" sz="2000" b="1" dirty="0" smtClean="0"/>
              <a:t>if</a:t>
            </a:r>
            <a:r>
              <a:rPr lang="en-US" sz="1800" b="1" dirty="0" smtClean="0"/>
              <a:t> (</a:t>
            </a:r>
            <a:r>
              <a:rPr lang="th-TH" sz="1800" b="1" dirty="0" smtClean="0"/>
              <a:t>เงื่อนไข</a:t>
            </a:r>
            <a:r>
              <a:rPr lang="en-US" sz="1800" b="1" dirty="0" smtClean="0"/>
              <a:t>)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{</a:t>
            </a:r>
          </a:p>
          <a:p>
            <a:pPr>
              <a:buNone/>
            </a:pPr>
            <a:r>
              <a:rPr lang="en-US" sz="1600" b="1" dirty="0" smtClean="0"/>
              <a:t>		</a:t>
            </a:r>
            <a:r>
              <a:rPr lang="en-US" sz="2000" b="1" dirty="0" smtClean="0"/>
              <a:t>if</a:t>
            </a:r>
            <a:r>
              <a:rPr lang="en-US" sz="1800" b="1" dirty="0" smtClean="0"/>
              <a:t> (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เงื่อนไข</a:t>
            </a:r>
            <a:r>
              <a:rPr lang="en-US" sz="1800" b="1" dirty="0" smtClean="0"/>
              <a:t>)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	{</a:t>
            </a:r>
          </a:p>
          <a:p>
            <a:pPr>
              <a:buNone/>
            </a:pPr>
            <a:r>
              <a:rPr lang="en-US" sz="1600" b="1" dirty="0" smtClean="0"/>
              <a:t>		     &lt;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ชุดคำสั่งเมื่อเงื่อนไขเป็นจริง</a:t>
            </a:r>
            <a:r>
              <a:rPr lang="en-US" sz="1600" b="1" dirty="0" smtClean="0"/>
              <a:t>&gt;</a:t>
            </a:r>
          </a:p>
          <a:p>
            <a:pPr>
              <a:buNone/>
            </a:pPr>
            <a:r>
              <a:rPr lang="en-US" sz="1600" b="1" dirty="0" smtClean="0"/>
              <a:t>		}</a:t>
            </a:r>
          </a:p>
          <a:p>
            <a:pPr>
              <a:buNone/>
            </a:pPr>
            <a:r>
              <a:rPr lang="en-US" sz="1600" b="1" dirty="0" smtClean="0"/>
              <a:t>		</a:t>
            </a:r>
            <a:r>
              <a:rPr lang="en-US" sz="1800" b="1" dirty="0" smtClean="0"/>
              <a:t>else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	{</a:t>
            </a:r>
          </a:p>
          <a:p>
            <a:pPr>
              <a:buNone/>
            </a:pPr>
            <a:r>
              <a:rPr lang="en-US" sz="1600" b="1" dirty="0" smtClean="0"/>
              <a:t>		     &lt;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ชุดคำสั่งเมื่อเงื่อนไขเป็นเท็จ</a:t>
            </a:r>
            <a:r>
              <a:rPr lang="en-US" sz="1600" b="1" dirty="0" smtClean="0"/>
              <a:t>&gt;</a:t>
            </a:r>
          </a:p>
          <a:p>
            <a:pPr>
              <a:buNone/>
            </a:pPr>
            <a:r>
              <a:rPr lang="en-US" sz="1600" b="1" dirty="0" smtClean="0"/>
              <a:t>		}</a:t>
            </a:r>
          </a:p>
          <a:p>
            <a:pPr>
              <a:buNone/>
            </a:pPr>
            <a:r>
              <a:rPr lang="en-US" sz="1600" b="1" dirty="0" smtClean="0"/>
              <a:t>	}</a:t>
            </a:r>
          </a:p>
          <a:p>
            <a:pPr>
              <a:buNone/>
            </a:pPr>
            <a:r>
              <a:rPr lang="en-US" sz="1600" b="1" dirty="0" smtClean="0"/>
              <a:t>	</a:t>
            </a:r>
            <a:r>
              <a:rPr lang="en-US" sz="1800" b="1" dirty="0" smtClean="0"/>
              <a:t>else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{</a:t>
            </a:r>
          </a:p>
          <a:p>
            <a:pPr>
              <a:buNone/>
            </a:pPr>
            <a:r>
              <a:rPr lang="en-US" sz="1600" b="1" dirty="0" smtClean="0"/>
              <a:t>		 &lt;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ชุดคำสั่งเมื่อเงื่อนไขเป็นเท็จ</a:t>
            </a:r>
            <a:r>
              <a:rPr lang="en-US" sz="1600" b="1" dirty="0" smtClean="0"/>
              <a:t>&gt;</a:t>
            </a:r>
          </a:p>
          <a:p>
            <a:pPr>
              <a:buNone/>
            </a:pPr>
            <a:r>
              <a:rPr lang="en-US" sz="1600" b="1" dirty="0" smtClean="0"/>
              <a:t>	}</a:t>
            </a:r>
            <a:endParaRPr lang="th-TH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70C0"/>
                </a:solidFill>
              </a:rPr>
              <a:t>คำสั่ง </a:t>
            </a:r>
            <a:r>
              <a:rPr lang="en-US" b="1" dirty="0" smtClean="0">
                <a:solidFill>
                  <a:srgbClr val="0070C0"/>
                </a:solidFill>
              </a:rPr>
              <a:t>if-else </a:t>
            </a:r>
            <a:r>
              <a:rPr lang="th-TH" b="1" dirty="0" smtClean="0">
                <a:solidFill>
                  <a:srgbClr val="0070C0"/>
                </a:solidFill>
              </a:rPr>
              <a:t>แบบมากกว่า 2 ทางเลือก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484784"/>
            <a:ext cx="81534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2400" b="1" dirty="0" smtClean="0">
                <a:solidFill>
                  <a:srgbClr val="00B050"/>
                </a:solidFill>
              </a:rPr>
              <a:t>รูปแบบ</a:t>
            </a:r>
            <a:r>
              <a:rPr lang="th-TH" sz="1600" b="1" dirty="0" smtClean="0"/>
              <a:t>	</a:t>
            </a:r>
            <a:endParaRPr lang="en-US" sz="1600" b="1" dirty="0" smtClean="0"/>
          </a:p>
          <a:p>
            <a:pPr>
              <a:buNone/>
            </a:pPr>
            <a:r>
              <a:rPr lang="en-US" sz="2000" b="1" dirty="0" smtClean="0">
                <a:cs typeface="+mj-cs"/>
              </a:rPr>
              <a:t>     if</a:t>
            </a:r>
            <a:r>
              <a:rPr lang="en-US" sz="1800" b="1" dirty="0" smtClean="0">
                <a:cs typeface="+mj-cs"/>
              </a:rPr>
              <a:t> </a:t>
            </a:r>
            <a:r>
              <a:rPr lang="en-US" sz="1800" b="1" dirty="0" smtClean="0"/>
              <a:t>(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เงื่อนไขที่ 1</a:t>
            </a:r>
            <a:r>
              <a:rPr lang="en-US" sz="1800" b="1" dirty="0" smtClean="0"/>
              <a:t>)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{</a:t>
            </a:r>
          </a:p>
          <a:p>
            <a:pPr>
              <a:buNone/>
            </a:pPr>
            <a:r>
              <a:rPr lang="en-US" sz="1600" b="1" dirty="0" smtClean="0"/>
              <a:t>		</a:t>
            </a:r>
            <a:r>
              <a:rPr lang="en-US" sz="1400" b="1" dirty="0" smtClean="0"/>
              <a:t> &lt;</a:t>
            </a:r>
            <a:r>
              <a:rPr lang="th-TH" sz="1600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ชุดคำสั่งเมื่อเงื่อนไขที่ 1 เป็นจริง</a:t>
            </a:r>
            <a:r>
              <a:rPr lang="en-US" sz="1400" b="1" dirty="0" smtClean="0"/>
              <a:t>&gt;</a:t>
            </a:r>
          </a:p>
          <a:p>
            <a:pPr>
              <a:buNone/>
            </a:pPr>
            <a:r>
              <a:rPr lang="en-US" sz="1400" b="1" dirty="0" smtClean="0"/>
              <a:t>	}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</a:t>
            </a:r>
            <a:r>
              <a:rPr lang="en-US" sz="1800" b="1" dirty="0" smtClean="0"/>
              <a:t>else </a:t>
            </a:r>
            <a:r>
              <a:rPr lang="en-US" sz="2400" b="1" dirty="0" smtClean="0"/>
              <a:t>if</a:t>
            </a:r>
            <a:r>
              <a:rPr lang="en-US" sz="2000" b="1" dirty="0" smtClean="0"/>
              <a:t> </a:t>
            </a:r>
            <a:r>
              <a:rPr lang="en-US" sz="1800" b="1" dirty="0" smtClean="0"/>
              <a:t>(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เงื่อนไขที่ 2</a:t>
            </a:r>
            <a:r>
              <a:rPr lang="en-US" sz="1800" b="1" dirty="0" smtClean="0"/>
              <a:t>)</a:t>
            </a:r>
          </a:p>
          <a:p>
            <a:pPr>
              <a:buNone/>
            </a:pPr>
            <a:r>
              <a:rPr lang="en-US" sz="1800" b="1" dirty="0" smtClean="0"/>
              <a:t>	</a:t>
            </a:r>
            <a:r>
              <a:rPr lang="en-US" sz="1600" b="1" dirty="0" smtClean="0"/>
              <a:t>{</a:t>
            </a:r>
          </a:p>
          <a:p>
            <a:pPr>
              <a:buNone/>
            </a:pPr>
            <a:r>
              <a:rPr lang="en-US" sz="1600" b="1" dirty="0" smtClean="0"/>
              <a:t>		</a:t>
            </a:r>
            <a:r>
              <a:rPr lang="en-US" sz="1400" b="1" dirty="0" smtClean="0"/>
              <a:t> &lt;</a:t>
            </a:r>
            <a:r>
              <a:rPr lang="th-TH" sz="1600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ชุดคำสั่งเมื่อเงื่อนไขที่ 2 เป็นจริง</a:t>
            </a:r>
            <a:r>
              <a:rPr lang="en-US" sz="1400" b="1" dirty="0" smtClean="0"/>
              <a:t>&gt;</a:t>
            </a:r>
          </a:p>
          <a:p>
            <a:pPr>
              <a:buNone/>
            </a:pPr>
            <a:r>
              <a:rPr lang="en-US" sz="1400" b="1" dirty="0" smtClean="0"/>
              <a:t>	}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else </a:t>
            </a:r>
            <a:r>
              <a:rPr lang="en-US" sz="2000" b="1" dirty="0" smtClean="0"/>
              <a:t>if</a:t>
            </a:r>
            <a:r>
              <a:rPr lang="en-US" sz="1800" b="1" dirty="0" smtClean="0"/>
              <a:t> </a:t>
            </a:r>
            <a:r>
              <a:rPr lang="en-US" sz="18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เงื่อนไขที่ </a:t>
            </a:r>
            <a:r>
              <a:rPr lang="en-US" sz="1800" b="1" dirty="0" smtClean="0"/>
              <a:t>3)</a:t>
            </a:r>
          </a:p>
          <a:p>
            <a:pPr>
              <a:buNone/>
            </a:pPr>
            <a:r>
              <a:rPr lang="en-US" sz="1800" b="1" dirty="0" smtClean="0"/>
              <a:t>	</a:t>
            </a:r>
            <a:r>
              <a:rPr lang="en-US" sz="1600" b="1" dirty="0" smtClean="0"/>
              <a:t>{</a:t>
            </a:r>
          </a:p>
          <a:p>
            <a:pPr>
              <a:buNone/>
            </a:pPr>
            <a:r>
              <a:rPr lang="en-US" sz="1600" b="1" dirty="0" smtClean="0"/>
              <a:t>		</a:t>
            </a:r>
            <a:r>
              <a:rPr lang="en-US" sz="1400" b="1" dirty="0" smtClean="0"/>
              <a:t> &lt;</a:t>
            </a:r>
            <a:r>
              <a:rPr lang="th-TH" sz="1600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ชุดคำสั่งเมื่อเงื่อนไขที่ 3 เป็นจริง</a:t>
            </a:r>
            <a:r>
              <a:rPr lang="en-US" sz="1400" b="1" dirty="0" smtClean="0"/>
              <a:t>&gt;</a:t>
            </a:r>
          </a:p>
          <a:p>
            <a:pPr>
              <a:buNone/>
            </a:pPr>
            <a:r>
              <a:rPr lang="en-US" sz="1400" b="1" dirty="0" smtClean="0"/>
              <a:t>	}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</a:t>
            </a:r>
            <a:r>
              <a:rPr lang="en-US" sz="1800" b="1" dirty="0" smtClean="0"/>
              <a:t>else  </a:t>
            </a:r>
            <a:r>
              <a:rPr lang="en-US" sz="1600" b="1" dirty="0" smtClean="0"/>
              <a:t>	{</a:t>
            </a:r>
          </a:p>
          <a:p>
            <a:pPr>
              <a:buNone/>
            </a:pPr>
            <a:r>
              <a:rPr lang="en-US" sz="1600" b="1" dirty="0" smtClean="0"/>
              <a:t>		 &lt;</a:t>
            </a: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ชุดคำสั่งเมื่อเงื่อนไขเป็นเท็จ</a:t>
            </a:r>
            <a:r>
              <a:rPr lang="en-US" sz="1600" b="1" dirty="0" smtClean="0"/>
              <a:t>&gt;   }</a:t>
            </a:r>
          </a:p>
          <a:p>
            <a:pPr>
              <a:buNone/>
            </a:pPr>
            <a:r>
              <a:rPr lang="en-US" sz="1600" b="1" dirty="0" smtClean="0"/>
              <a:t>	</a:t>
            </a:r>
            <a:endParaRPr lang="th-TH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3200" b="1" dirty="0" smtClean="0">
                <a:solidFill>
                  <a:srgbClr val="0070C0"/>
                </a:solidFill>
              </a:rPr>
              <a:t>คำสั่ง</a:t>
            </a:r>
            <a:r>
              <a:rPr lang="th-TH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switch-case</a:t>
            </a:r>
            <a:r>
              <a:rPr lang="th-TH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: </a:t>
            </a:r>
            <a:r>
              <a:rPr lang="th-TH" sz="3200" b="1" dirty="0" smtClean="0">
                <a:solidFill>
                  <a:srgbClr val="0070C0"/>
                </a:solidFill>
              </a:rPr>
              <a:t>ตัดสินใจมากกว่า 2 ทางเลือก</a:t>
            </a:r>
            <a:endParaRPr lang="th-TH" sz="3600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2400" b="1" dirty="0" smtClean="0">
                <a:solidFill>
                  <a:srgbClr val="00B050"/>
                </a:solidFill>
              </a:rPr>
              <a:t>รูปแบบ</a:t>
            </a:r>
            <a:r>
              <a:rPr lang="th-TH" sz="1600" b="1" dirty="0" smtClean="0"/>
              <a:t>	</a:t>
            </a:r>
            <a:endParaRPr lang="en-US" sz="1600" b="1" dirty="0" smtClean="0"/>
          </a:p>
          <a:p>
            <a:pPr>
              <a:buNone/>
            </a:pPr>
            <a:r>
              <a:rPr lang="en-US" sz="2800" b="1" dirty="0" smtClean="0">
                <a:cs typeface="+mj-cs"/>
              </a:rPr>
              <a:t>     </a:t>
            </a:r>
            <a:r>
              <a:rPr lang="en-US" sz="2000" b="1" dirty="0" smtClean="0">
                <a:cs typeface="+mj-cs"/>
              </a:rPr>
              <a:t>switch 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ทดสอบเงื่อนไข</a:t>
            </a:r>
            <a:r>
              <a:rPr lang="en-US" sz="20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en-US" sz="18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en-US" sz="1800" b="1" dirty="0" smtClean="0"/>
              <a:t>	{</a:t>
            </a:r>
          </a:p>
          <a:p>
            <a:pPr>
              <a:buNone/>
            </a:pPr>
            <a:r>
              <a:rPr lang="en-US" sz="2000" b="1" dirty="0" smtClean="0"/>
              <a:t>		case 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เงื่อนไขที่ 1</a:t>
            </a:r>
            <a:r>
              <a:rPr lang="th-TH" sz="2000" b="1" dirty="0" smtClean="0"/>
              <a:t> </a:t>
            </a:r>
            <a:r>
              <a:rPr lang="en-US" sz="2000" b="1" dirty="0" smtClean="0"/>
              <a:t>:</a:t>
            </a:r>
          </a:p>
          <a:p>
            <a:pPr>
              <a:buNone/>
            </a:pPr>
            <a:r>
              <a:rPr lang="en-US" sz="2000" b="1" dirty="0" smtClean="0"/>
              <a:t>		        &lt;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ทำงานตามเงื่อนไข</a:t>
            </a:r>
            <a:r>
              <a:rPr lang="en-US" sz="2000" b="1" dirty="0" smtClean="0"/>
              <a:t>&gt;</a:t>
            </a:r>
          </a:p>
          <a:p>
            <a:pPr>
              <a:buNone/>
            </a:pPr>
            <a:r>
              <a:rPr lang="en-US" sz="2000" b="1" dirty="0" smtClean="0"/>
              <a:t>		         break;</a:t>
            </a:r>
          </a:p>
          <a:p>
            <a:pPr>
              <a:buNone/>
            </a:pPr>
            <a:r>
              <a:rPr lang="en-US" sz="2000" b="1" dirty="0" smtClean="0"/>
              <a:t>		case </a:t>
            </a:r>
            <a:r>
              <a:rPr lang="th-TH" sz="2000" b="1" dirty="0" smtClean="0"/>
              <a:t>เงื่อนไขที่ 2 </a:t>
            </a:r>
            <a:r>
              <a:rPr lang="en-US" sz="2000" b="1" dirty="0" smtClean="0"/>
              <a:t>:</a:t>
            </a:r>
          </a:p>
          <a:p>
            <a:pPr>
              <a:buNone/>
            </a:pPr>
            <a:r>
              <a:rPr lang="en-US" sz="2000" b="1" dirty="0" smtClean="0"/>
              <a:t>		        &lt;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ทำงานตามเงื่อนไข</a:t>
            </a:r>
            <a:r>
              <a:rPr lang="en-US" sz="2000" b="1" dirty="0" smtClean="0"/>
              <a:t>&gt;</a:t>
            </a:r>
          </a:p>
          <a:p>
            <a:pPr>
              <a:buNone/>
            </a:pPr>
            <a:r>
              <a:rPr lang="en-US" sz="2000" b="1" dirty="0" smtClean="0"/>
              <a:t>		         break;</a:t>
            </a:r>
          </a:p>
          <a:p>
            <a:pPr>
              <a:buNone/>
            </a:pPr>
            <a:r>
              <a:rPr lang="en-US" sz="2000" b="1" dirty="0" smtClean="0"/>
              <a:t>		default :</a:t>
            </a:r>
          </a:p>
          <a:p>
            <a:pPr>
              <a:buNone/>
            </a:pPr>
            <a:r>
              <a:rPr lang="en-US" sz="2000" b="1" dirty="0" smtClean="0"/>
              <a:t>		         &lt;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ทำงานเมื่อไม่ตรงเงื่อนไขใด ๆ เลย</a:t>
            </a:r>
            <a:r>
              <a:rPr lang="en-US" sz="2000" b="1" dirty="0" smtClean="0"/>
              <a:t>&gt;</a:t>
            </a:r>
          </a:p>
          <a:p>
            <a:pPr>
              <a:buNone/>
            </a:pPr>
            <a:r>
              <a:rPr lang="en-US" sz="2000" b="1" dirty="0" smtClean="0"/>
              <a:t>		          break;</a:t>
            </a:r>
          </a:p>
          <a:p>
            <a:pPr>
              <a:buNone/>
            </a:pPr>
            <a:r>
              <a:rPr lang="en-US" sz="2000" b="1" dirty="0" smtClean="0"/>
              <a:t>	}</a:t>
            </a:r>
            <a:endParaRPr lang="th-TH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b="1" dirty="0" smtClean="0">
                <a:solidFill>
                  <a:srgbClr val="0070C0"/>
                </a:solidFill>
              </a:rPr>
              <a:t>คำสั่ง</a:t>
            </a:r>
            <a:r>
              <a:rPr lang="th-TH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for</a:t>
            </a:r>
            <a:r>
              <a:rPr lang="th-TH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: </a:t>
            </a:r>
            <a:r>
              <a:rPr lang="th-TH" sz="4000" b="1" dirty="0" smtClean="0">
                <a:solidFill>
                  <a:srgbClr val="0070C0"/>
                </a:solidFill>
              </a:rPr>
              <a:t>การวนซ้ำด้วยจำนวนรอบที่แน่นอน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83568" y="1628800"/>
            <a:ext cx="8153400" cy="51411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2800" b="1" dirty="0" smtClean="0">
                <a:solidFill>
                  <a:srgbClr val="00B050"/>
                </a:solidFill>
              </a:rPr>
              <a:t>รูปแบบ</a:t>
            </a:r>
            <a:r>
              <a:rPr lang="th-TH" sz="1800" b="1" dirty="0" smtClean="0"/>
              <a:t>	</a:t>
            </a: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	</a:t>
            </a:r>
            <a:r>
              <a:rPr lang="en-US" sz="2800" b="1" dirty="0" smtClean="0"/>
              <a:t>for (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ตัวแปรที่ใช้นับจำนวนรอบ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=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จำนวนรอบเริ่มต้น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;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เงื่อนไขการหยุดวน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ซ้ำ                                           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                 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; </a:t>
            </a:r>
            <a:r>
              <a:rPr lang="th-TH" sz="2400" b="1" dirty="0" err="1" smtClean="0">
                <a:latin typeface="TH SarabunPSK" pitchFamily="34" charset="-34"/>
                <a:cs typeface="TH SarabunPSK" pitchFamily="34" charset="-34"/>
              </a:rPr>
              <a:t>สเต็ป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ขั้นของการนับ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sz="1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{</a:t>
            </a:r>
          </a:p>
          <a:p>
            <a:pPr>
              <a:buNone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	&lt;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ทำงานตามคำสั่ง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&gt;</a:t>
            </a:r>
          </a:p>
          <a:p>
            <a:pPr>
              <a:buNone/>
            </a:pP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}</a:t>
            </a:r>
          </a:p>
          <a:p>
            <a:pPr>
              <a:buNone/>
            </a:pP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เช่น </a:t>
            </a:r>
          </a:p>
          <a:p>
            <a:pPr>
              <a:buNone/>
            </a:pP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err="1" smtClean="0">
                <a:latin typeface="TH SarabunPSK" pitchFamily="34" charset="-34"/>
                <a:cs typeface="TH SarabunPSK" pitchFamily="34" charset="-34"/>
              </a:rPr>
              <a:t>int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800" b="1" dirty="0" err="1" smtClean="0">
                <a:latin typeface="TH SarabunPSK" pitchFamily="34" charset="-34"/>
                <a:cs typeface="TH SarabunPSK" pitchFamily="34" charset="-34"/>
              </a:rPr>
              <a:t>i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;</a:t>
            </a:r>
            <a:endParaRPr lang="th-TH" sz="28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for (</a:t>
            </a:r>
            <a:r>
              <a:rPr lang="en-US" sz="2800" b="1" dirty="0" err="1" smtClean="0">
                <a:latin typeface="TH SarabunPSK" pitchFamily="34" charset="-34"/>
                <a:cs typeface="TH SarabunPSK" pitchFamily="34" charset="-34"/>
              </a:rPr>
              <a:t>i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=0; </a:t>
            </a:r>
            <a:r>
              <a:rPr lang="en-US" sz="2800" b="1" dirty="0" err="1" smtClean="0">
                <a:latin typeface="TH SarabunPSK" pitchFamily="34" charset="-34"/>
                <a:cs typeface="TH SarabunPSK" pitchFamily="34" charset="-34"/>
              </a:rPr>
              <a:t>i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 &lt;= 10; </a:t>
            </a:r>
            <a:r>
              <a:rPr lang="en-US" sz="2800" b="1" dirty="0" err="1" smtClean="0">
                <a:latin typeface="TH SarabunPSK" pitchFamily="34" charset="-34"/>
                <a:cs typeface="TH SarabunPSK" pitchFamily="34" charset="-34"/>
              </a:rPr>
              <a:t>i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++)</a:t>
            </a:r>
            <a:endParaRPr lang="th-TH" sz="2800" b="1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b="1" dirty="0" smtClean="0">
                <a:solidFill>
                  <a:srgbClr val="0070C0"/>
                </a:solidFill>
              </a:rPr>
              <a:t>คำสั่ง </a:t>
            </a:r>
            <a:r>
              <a:rPr lang="en-US" b="1" dirty="0" smtClean="0">
                <a:solidFill>
                  <a:srgbClr val="0070C0"/>
                </a:solidFill>
              </a:rPr>
              <a:t>while : </a:t>
            </a:r>
            <a:r>
              <a:rPr lang="th-TH" b="1" dirty="0" smtClean="0">
                <a:solidFill>
                  <a:srgbClr val="0070C0"/>
                </a:solidFill>
              </a:rPr>
              <a:t>การวนซ้ำด้วยจำนวนรอบไม่แน่นอน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h-TH" b="1" dirty="0" smtClean="0">
                <a:solidFill>
                  <a:srgbClr val="00B050"/>
                </a:solidFill>
              </a:rPr>
              <a:t>รูปแบบ</a:t>
            </a:r>
          </a:p>
          <a:p>
            <a:pPr>
              <a:buNone/>
            </a:pPr>
            <a:r>
              <a:rPr lang="th-TH" b="1" dirty="0" smtClean="0"/>
              <a:t>		</a:t>
            </a:r>
            <a:r>
              <a:rPr lang="en-US" b="1" dirty="0" smtClean="0"/>
              <a:t>while ( 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เงื่อนไข</a:t>
            </a:r>
            <a:r>
              <a:rPr lang="th-TH" b="1" dirty="0" smtClean="0"/>
              <a:t> 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en-US" b="1" dirty="0" smtClean="0"/>
              <a:t>		{</a:t>
            </a:r>
          </a:p>
          <a:p>
            <a:pPr>
              <a:buNone/>
            </a:pPr>
            <a:r>
              <a:rPr lang="th-TH" b="1" dirty="0" smtClean="0"/>
              <a:t>			</a:t>
            </a:r>
            <a:r>
              <a:rPr lang="en-US" b="1" dirty="0" smtClean="0"/>
              <a:t>&lt;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ทำงานตามคำสั่งถ้าเงื่อนไขเป็นจริง</a:t>
            </a:r>
            <a:r>
              <a:rPr lang="en-US" b="1" dirty="0" smtClean="0"/>
              <a:t>&gt;</a:t>
            </a:r>
          </a:p>
          <a:p>
            <a:pPr>
              <a:buNone/>
            </a:pPr>
            <a:r>
              <a:rPr lang="en-US" b="1" dirty="0" smtClean="0"/>
              <a:t>		}</a:t>
            </a:r>
          </a:p>
          <a:p>
            <a:pPr>
              <a:buNone/>
            </a:pPr>
            <a:r>
              <a:rPr lang="th-TH" b="1" dirty="0" smtClean="0">
                <a:solidFill>
                  <a:srgbClr val="C00000"/>
                </a:solidFill>
              </a:rPr>
              <a:t>เช่น</a:t>
            </a:r>
          </a:p>
          <a:p>
            <a:pPr>
              <a:buNone/>
            </a:pPr>
            <a:r>
              <a:rPr lang="th-TH" b="1" dirty="0" smtClean="0"/>
              <a:t>		</a:t>
            </a:r>
            <a:r>
              <a:rPr lang="en-US" b="1" dirty="0" smtClean="0"/>
              <a:t>while ( </a:t>
            </a:r>
            <a:r>
              <a:rPr lang="en-US" b="1" dirty="0" err="1" smtClean="0"/>
              <a:t>i</a:t>
            </a:r>
            <a:r>
              <a:rPr lang="en-US" b="1" dirty="0" smtClean="0"/>
              <a:t> &lt;= 10)</a:t>
            </a:r>
          </a:p>
          <a:p>
            <a:pPr>
              <a:buNone/>
            </a:pPr>
            <a:r>
              <a:rPr lang="en-US" b="1" dirty="0" smtClean="0"/>
              <a:t>		{</a:t>
            </a:r>
          </a:p>
          <a:p>
            <a:pPr>
              <a:buNone/>
            </a:pPr>
            <a:r>
              <a:rPr lang="en-US" b="1" dirty="0" smtClean="0"/>
              <a:t>			sum =  sum + </a:t>
            </a:r>
            <a:r>
              <a:rPr lang="en-US" b="1" dirty="0" err="1" smtClean="0"/>
              <a:t>i</a:t>
            </a:r>
            <a:r>
              <a:rPr lang="en-US" b="1" dirty="0" smtClean="0"/>
              <a:t>;</a:t>
            </a:r>
          </a:p>
          <a:p>
            <a:pPr>
              <a:buNone/>
            </a:pPr>
            <a:r>
              <a:rPr lang="en-US" b="1" dirty="0" smtClean="0"/>
              <a:t>			</a:t>
            </a:r>
            <a:r>
              <a:rPr lang="en-US" b="1" dirty="0" err="1" smtClean="0"/>
              <a:t>i</a:t>
            </a:r>
            <a:r>
              <a:rPr lang="en-US" b="1" dirty="0" smtClean="0"/>
              <a:t>++;</a:t>
            </a:r>
          </a:p>
          <a:p>
            <a:pPr>
              <a:buNone/>
            </a:pPr>
            <a:r>
              <a:rPr lang="en-US" b="1" dirty="0" smtClean="0"/>
              <a:t>		}</a:t>
            </a:r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th-TH" sz="4000" b="1" dirty="0" smtClean="0">
                <a:solidFill>
                  <a:srgbClr val="0070C0"/>
                </a:solidFill>
              </a:rPr>
              <a:t>คำสั่ง</a:t>
            </a:r>
            <a:r>
              <a:rPr lang="th-TH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do-while : </a:t>
            </a:r>
            <a:r>
              <a:rPr lang="th-TH" sz="4000" b="1" dirty="0" smtClean="0">
                <a:solidFill>
                  <a:srgbClr val="0070C0"/>
                </a:solidFill>
              </a:rPr>
              <a:t>การวนซ้ำด้วยจำนวนรอบไม่แน่นอน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h-TH" b="1" dirty="0" smtClean="0">
                <a:solidFill>
                  <a:srgbClr val="00B050"/>
                </a:solidFill>
              </a:rPr>
              <a:t>รูปแบบ</a:t>
            </a:r>
          </a:p>
          <a:p>
            <a:pPr>
              <a:buNone/>
            </a:pPr>
            <a:r>
              <a:rPr lang="th-TH" b="1" dirty="0" smtClean="0"/>
              <a:t>		</a:t>
            </a:r>
            <a:r>
              <a:rPr lang="en-US" b="1" dirty="0" smtClean="0"/>
              <a:t>do </a:t>
            </a:r>
          </a:p>
          <a:p>
            <a:pPr>
              <a:buNone/>
            </a:pPr>
            <a:r>
              <a:rPr lang="en-US" b="1" dirty="0" smtClean="0"/>
              <a:t>		{</a:t>
            </a:r>
          </a:p>
          <a:p>
            <a:pPr>
              <a:buNone/>
            </a:pPr>
            <a:r>
              <a:rPr lang="th-TH" b="1" dirty="0" smtClean="0"/>
              <a:t>			</a:t>
            </a:r>
            <a:r>
              <a:rPr lang="en-US" b="1" dirty="0" smtClean="0"/>
              <a:t>&lt;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ทำงานตามคำสั่ง</a:t>
            </a:r>
            <a:r>
              <a:rPr lang="en-US" b="1" dirty="0" smtClean="0"/>
              <a:t>&gt;</a:t>
            </a:r>
          </a:p>
          <a:p>
            <a:pPr>
              <a:buNone/>
            </a:pPr>
            <a:r>
              <a:rPr lang="en-US" b="1" dirty="0" smtClean="0"/>
              <a:t>		} while &lt;</a:t>
            </a:r>
            <a:r>
              <a:rPr lang="th-TH" b="1" dirty="0" smtClean="0"/>
              <a:t>ทดสอบเงื่อนไข ถ้าจริงกลับไปทำงานอีกรอบ</a:t>
            </a:r>
            <a:r>
              <a:rPr lang="en-US" b="1" dirty="0" smtClean="0"/>
              <a:t>&gt;;</a:t>
            </a:r>
          </a:p>
          <a:p>
            <a:pPr>
              <a:buNone/>
            </a:pPr>
            <a:r>
              <a:rPr lang="th-TH" b="1" dirty="0" smtClean="0">
                <a:solidFill>
                  <a:srgbClr val="C00000"/>
                </a:solidFill>
              </a:rPr>
              <a:t>เช่น</a:t>
            </a:r>
          </a:p>
          <a:p>
            <a:pPr>
              <a:buNone/>
            </a:pPr>
            <a:r>
              <a:rPr lang="th-TH" b="1" dirty="0" smtClean="0"/>
              <a:t>		</a:t>
            </a:r>
            <a:r>
              <a:rPr lang="en-US" b="1" dirty="0" smtClean="0"/>
              <a:t>do </a:t>
            </a:r>
          </a:p>
          <a:p>
            <a:pPr>
              <a:buNone/>
            </a:pPr>
            <a:r>
              <a:rPr lang="en-US" b="1" dirty="0" smtClean="0"/>
              <a:t>		{</a:t>
            </a:r>
          </a:p>
          <a:p>
            <a:pPr>
              <a:buNone/>
            </a:pPr>
            <a:r>
              <a:rPr lang="en-US" b="1" dirty="0" smtClean="0"/>
              <a:t>			sum =  sum + </a:t>
            </a:r>
            <a:r>
              <a:rPr lang="en-US" b="1" dirty="0" err="1" smtClean="0"/>
              <a:t>i</a:t>
            </a:r>
            <a:r>
              <a:rPr lang="en-US" b="1" dirty="0" smtClean="0"/>
              <a:t>;</a:t>
            </a:r>
          </a:p>
          <a:p>
            <a:pPr>
              <a:buNone/>
            </a:pPr>
            <a:r>
              <a:rPr lang="en-US" b="1" dirty="0" smtClean="0"/>
              <a:t>			</a:t>
            </a:r>
            <a:r>
              <a:rPr lang="en-US" b="1" dirty="0" err="1" smtClean="0"/>
              <a:t>i</a:t>
            </a:r>
            <a:r>
              <a:rPr lang="en-US" b="1" dirty="0" smtClean="0"/>
              <a:t>++;</a:t>
            </a:r>
          </a:p>
          <a:p>
            <a:pPr>
              <a:buNone/>
            </a:pPr>
            <a:r>
              <a:rPr lang="en-US" b="1" dirty="0" smtClean="0"/>
              <a:t>		} while ( </a:t>
            </a:r>
            <a:r>
              <a:rPr lang="en-US" b="1" dirty="0" err="1" smtClean="0"/>
              <a:t>i</a:t>
            </a:r>
            <a:r>
              <a:rPr lang="en-US" b="1" dirty="0" smtClean="0"/>
              <a:t> != 10 );</a:t>
            </a:r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 smtClean="0">
                <a:solidFill>
                  <a:srgbClr val="0070C0"/>
                </a:solidFill>
              </a:rPr>
              <a:t>คำสั่งในการกระโดด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845024"/>
          </a:xfrm>
        </p:spPr>
        <p:txBody>
          <a:bodyPr>
            <a:normAutofit fontScale="92500"/>
          </a:bodyPr>
          <a:lstStyle/>
          <a:p>
            <a:r>
              <a:rPr lang="th-TH" sz="3000" b="1" dirty="0" smtClean="0">
                <a:solidFill>
                  <a:srgbClr val="CC0099"/>
                </a:solidFill>
              </a:rPr>
              <a:t>คำสั่ง </a:t>
            </a:r>
            <a:r>
              <a:rPr lang="en-US" sz="3000" b="1" dirty="0" smtClean="0">
                <a:solidFill>
                  <a:srgbClr val="CC0099"/>
                </a:solidFill>
              </a:rPr>
              <a:t>break</a:t>
            </a:r>
            <a:r>
              <a:rPr lang="en-US" b="1" dirty="0" smtClean="0">
                <a:solidFill>
                  <a:srgbClr val="CC0099"/>
                </a:solidFill>
              </a:rPr>
              <a:t>	</a:t>
            </a:r>
            <a:r>
              <a:rPr lang="th-TH" b="1" dirty="0" smtClean="0"/>
              <a:t> </a:t>
            </a:r>
            <a:r>
              <a:rPr lang="th-TH" dirty="0" smtClean="0"/>
              <a:t>	</a:t>
            </a:r>
            <a:r>
              <a:rPr lang="th-TH" b="1" dirty="0" smtClean="0">
                <a:latin typeface="TH SarabunPSK" pitchFamily="34" charset="-34"/>
              </a:rPr>
              <a:t>เป็นคำสั่งกระโดดออกจากการทำงาน เช่น ออกจาก</a:t>
            </a:r>
            <a:br>
              <a:rPr lang="th-TH" b="1" dirty="0" smtClean="0">
                <a:latin typeface="TH SarabunPSK" pitchFamily="34" charset="-34"/>
              </a:rPr>
            </a:br>
            <a:r>
              <a:rPr lang="th-TH" b="1" dirty="0" smtClean="0">
                <a:latin typeface="TH SarabunPSK" pitchFamily="34" charset="-34"/>
              </a:rPr>
              <a:t>			การทำงานในวงรอบ </a:t>
            </a:r>
            <a:r>
              <a:rPr lang="en-US" dirty="0" smtClean="0"/>
              <a:t>for, while, do-while</a:t>
            </a:r>
          </a:p>
          <a:p>
            <a:r>
              <a:rPr lang="th-TH" sz="3500" b="1" dirty="0" smtClean="0">
                <a:solidFill>
                  <a:srgbClr val="CC0099"/>
                </a:solidFill>
              </a:rPr>
              <a:t>คำสั่ง </a:t>
            </a:r>
            <a:r>
              <a:rPr lang="en-US" sz="3500" b="1" dirty="0">
                <a:solidFill>
                  <a:srgbClr val="CC0099"/>
                </a:solidFill>
              </a:rPr>
              <a:t>continue</a:t>
            </a:r>
            <a:r>
              <a:rPr lang="en-US" dirty="0" smtClean="0"/>
              <a:t>	</a:t>
            </a:r>
            <a:r>
              <a:rPr lang="th-TH" b="1" dirty="0" smtClean="0">
                <a:latin typeface="TH SarabunPSK" pitchFamily="34" charset="-34"/>
              </a:rPr>
              <a:t>วนซ้ำไปทำงานในรอบต่อไป เช่น อยู่ภายในคำสั่ง</a:t>
            </a:r>
          </a:p>
          <a:p>
            <a:pPr marL="0" indent="0">
              <a:buNone/>
            </a:pPr>
            <a:r>
              <a:rPr lang="en-US" sz="3200" b="1" dirty="0" smtClean="0">
                <a:latin typeface="TH SarabunPSK" pitchFamily="34" charset="-34"/>
              </a:rPr>
              <a:t>                         </a:t>
            </a:r>
            <a:r>
              <a:rPr lang="en-US" sz="2600" b="1" dirty="0" smtClean="0">
                <a:latin typeface="TH SarabunPSK" pitchFamily="34" charset="-34"/>
              </a:rPr>
              <a:t>	while </a:t>
            </a:r>
            <a:r>
              <a:rPr lang="th-TH" sz="3200" b="1" dirty="0">
                <a:latin typeface="TH SarabunPSK" pitchFamily="34" charset="-34"/>
              </a:rPr>
              <a:t>จะโดดไปทำงานใต้ </a:t>
            </a:r>
            <a:r>
              <a:rPr lang="en-US" sz="2600" b="1" dirty="0">
                <a:latin typeface="TH SarabunPSK" pitchFamily="34" charset="-34"/>
              </a:rPr>
              <a:t>while</a:t>
            </a:r>
            <a:r>
              <a:rPr lang="en-US" sz="3200" b="1" dirty="0">
                <a:latin typeface="TH SarabunPSK" pitchFamily="34" charset="-34"/>
              </a:rPr>
              <a:t> </a:t>
            </a:r>
            <a:r>
              <a:rPr lang="th-TH" sz="3200" b="1" dirty="0">
                <a:latin typeface="TH SarabunPSK" pitchFamily="34" charset="-34"/>
              </a:rPr>
              <a:t>ทันที</a:t>
            </a:r>
            <a:endParaRPr lang="th-TH" b="1" dirty="0" smtClean="0">
              <a:latin typeface="TH SarabunPSK" pitchFamily="34" charset="-34"/>
            </a:endParaRPr>
          </a:p>
          <a:p>
            <a:r>
              <a:rPr lang="th-TH" b="1" dirty="0" smtClean="0">
                <a:solidFill>
                  <a:srgbClr val="CC0099"/>
                </a:solidFill>
                <a:latin typeface="TH SarabunPSK" pitchFamily="34" charset="-34"/>
              </a:rPr>
              <a:t>คำสั่ง</a:t>
            </a:r>
            <a:r>
              <a:rPr lang="th-TH" sz="4000" b="1" dirty="0" smtClean="0">
                <a:solidFill>
                  <a:srgbClr val="CC0099"/>
                </a:solidFill>
                <a:latin typeface="TH SarabunPSK" pitchFamily="34" charset="-34"/>
              </a:rPr>
              <a:t> </a:t>
            </a:r>
            <a:r>
              <a:rPr lang="en-US" sz="3900" b="1" dirty="0">
                <a:solidFill>
                  <a:srgbClr val="CC0099"/>
                </a:solidFill>
              </a:rPr>
              <a:t>return</a:t>
            </a:r>
            <a:r>
              <a:rPr lang="en-US" b="1" dirty="0" smtClean="0">
                <a:latin typeface="TH SarabunPSK" pitchFamily="34" charset="-34"/>
              </a:rPr>
              <a:t>	</a:t>
            </a:r>
            <a:r>
              <a:rPr lang="th-TH" b="1" dirty="0" smtClean="0">
                <a:latin typeface="TH SarabunPSK" pitchFamily="34" charset="-34"/>
              </a:rPr>
              <a:t>เป็นคำสั่งที่ใช้จบการทำงานจากเมธอด</a:t>
            </a:r>
          </a:p>
          <a:p>
            <a:pPr lvl="8">
              <a:buNone/>
            </a:pPr>
            <a:r>
              <a:rPr lang="th-TH" dirty="0" smtClean="0"/>
              <a:t>  </a:t>
            </a:r>
            <a:endParaRPr lang="th-TH" sz="2800" b="1" dirty="0" smtClean="0">
              <a:latin typeface="TH SarabunPSK" pitchFamily="34" charset="-34"/>
            </a:endParaRPr>
          </a:p>
          <a:p>
            <a:pPr marL="457200" lvl="8" indent="-457200"/>
            <a:endParaRPr lang="th-TH" sz="2800" b="1" dirty="0" smtClean="0">
              <a:latin typeface="TH SarabunPSK" pitchFamily="34" charset="-34"/>
            </a:endParaRPr>
          </a:p>
          <a:p>
            <a:pPr lvl="8">
              <a:buNone/>
            </a:pPr>
            <a:endParaRPr lang="th-TH" b="1" dirty="0" smtClean="0">
              <a:latin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ตรงกลาง">
  <a:themeElements>
    <a:clrScheme name="ในเมือง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ตรงกลาง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ตรงกลาง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314</TotalTime>
  <Words>202</Words>
  <Application>Microsoft Office PowerPoint</Application>
  <PresentationFormat>นำเสนอทางหน้าจอ (4:3)</PresentationFormat>
  <Paragraphs>131</Paragraphs>
  <Slides>13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13</vt:i4>
      </vt:variant>
    </vt:vector>
  </HeadingPairs>
  <TitlesOfParts>
    <vt:vector size="14" baseType="lpstr">
      <vt:lpstr>ตรงกลาง</vt:lpstr>
      <vt:lpstr>บทที่ 2 การควบคุมทิศทางการทำงานของโปรแกรม</vt:lpstr>
      <vt:lpstr>คำสั่ง if-else : คำสั่งตัดสินใจ 2 ทางเลือก</vt:lpstr>
      <vt:lpstr>คำสั่ง if-else แบบซ้อนกัน</vt:lpstr>
      <vt:lpstr>คำสั่ง if-else แบบมากกว่า 2 ทางเลือก</vt:lpstr>
      <vt:lpstr>คำสั่ง switch-case : ตัดสินใจมากกว่า 2 ทางเลือก</vt:lpstr>
      <vt:lpstr>คำสั่ง for : การวนซ้ำด้วยจำนวนรอบที่แน่นอน</vt:lpstr>
      <vt:lpstr>คำสั่ง while : การวนซ้ำด้วยจำนวนรอบไม่แน่นอน</vt:lpstr>
      <vt:lpstr>คำสั่ง do-while : การวนซ้ำด้วยจำนวนรอบไม่แน่นอน</vt:lpstr>
      <vt:lpstr>คำสั่งในการกระโดด</vt:lpstr>
      <vt:lpstr>คลาส DecimalFormat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3 การควบคุมทิศทางการทำงานของโปรแกรม</dc:title>
  <dc:creator>bbb</dc:creator>
  <cp:lastModifiedBy>admin</cp:lastModifiedBy>
  <cp:revision>55</cp:revision>
  <dcterms:created xsi:type="dcterms:W3CDTF">2012-06-20T08:42:26Z</dcterms:created>
  <dcterms:modified xsi:type="dcterms:W3CDTF">2023-11-29T14:57:04Z</dcterms:modified>
</cp:coreProperties>
</file>