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6"/>
  </p:notesMasterIdLst>
  <p:sldIdLst>
    <p:sldId id="256" r:id="rId2"/>
    <p:sldId id="283" r:id="rId3"/>
    <p:sldId id="257" r:id="rId4"/>
    <p:sldId id="282" r:id="rId5"/>
    <p:sldId id="265" r:id="rId6"/>
    <p:sldId id="284" r:id="rId7"/>
    <p:sldId id="285" r:id="rId8"/>
    <p:sldId id="286" r:id="rId9"/>
    <p:sldId id="287" r:id="rId10"/>
    <p:sldId id="289" r:id="rId11"/>
    <p:sldId id="258" r:id="rId12"/>
    <p:sldId id="288" r:id="rId13"/>
    <p:sldId id="259" r:id="rId14"/>
    <p:sldId id="260" r:id="rId15"/>
    <p:sldId id="262" r:id="rId16"/>
    <p:sldId id="263" r:id="rId17"/>
    <p:sldId id="266" r:id="rId18"/>
    <p:sldId id="264" r:id="rId19"/>
    <p:sldId id="267" r:id="rId20"/>
    <p:sldId id="268" r:id="rId21"/>
    <p:sldId id="269" r:id="rId22"/>
    <p:sldId id="270" r:id="rId23"/>
    <p:sldId id="271" r:id="rId24"/>
    <p:sldId id="272" r:id="rId25"/>
    <p:sldId id="276" r:id="rId26"/>
    <p:sldId id="277" r:id="rId27"/>
    <p:sldId id="292" r:id="rId28"/>
    <p:sldId id="298" r:id="rId29"/>
    <p:sldId id="299" r:id="rId30"/>
    <p:sldId id="293" r:id="rId31"/>
    <p:sldId id="296" r:id="rId32"/>
    <p:sldId id="294" r:id="rId33"/>
    <p:sldId id="295" r:id="rId34"/>
    <p:sldId id="297" r:id="rId3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36E3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ลักษณะ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ลักษณะสีปานกลาง 4 - เน้น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ลักษณะสีปานกลาง 4 - เน้น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ลักษณะสีปานกลาง 4 - เน้น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ลักษณะสีปานกลาง 4 - เน้น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A488322-F2BA-4B5B-9748-0D474271808F}" styleName="ลักษณะสีปานกลาง 3 - เน้น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04" autoAdjust="0"/>
  </p:normalViewPr>
  <p:slideViewPr>
    <p:cSldViewPr>
      <p:cViewPr varScale="1">
        <p:scale>
          <a:sx n="103" d="100"/>
          <a:sy n="103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379AA-CD30-4669-B836-071F0E981939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E92AE-8A55-41E5-A33D-CC5648BA96BA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87189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CE92AE-8A55-41E5-A33D-CC5648BA96BA}" type="slidenum">
              <a:rPr lang="th-TH" smtClean="0"/>
              <a:pPr/>
              <a:t>14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71866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สี่เหลี่ยมผืนผ้า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สี่เหลี่ยมผืนผ้า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สี่เหลี่ยมผืนผ้า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สี่เหลี่ยมผืนผ้า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56" name="สี่เหลี่ยมผืนผ้า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สี่เหลี่ยมผืนผ้า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สี่เหลี่ยมผืนผ้า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สี่เหลี่ยมผืนผ้า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รูปแบบอิสระ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รูปแบบอิสระ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รูปแบบอิสระ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รูปแบบอิสระ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รูปแบบอิสระ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รูปแบบอิสระ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รูปแบบอิสระ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รูปแบบอิสระ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รูปแบบอิสระ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รูปแบบอิสระ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รูปแบบอิสระ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รูปแบบอิสระ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รูปแบบอิสระ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รูปแบบอิสระ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รูปแบบอิสระ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สี่เหลี่ยมผืนผ้า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สี่เหลี่ยมผืนผ้า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สี่เหลี่ยมผืนผ้า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สี่เหลี่ยมผืนผ้า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ตัวเชื่อมต่อตรง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กลุ่ม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ตัวเชื่อมต่อตรง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ตัวเชื่อมต่อตรง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ตัวเชื่อมต่อตรง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grpSp>
        <p:nvGrpSpPr>
          <p:cNvPr id="14" name="กลุ่ม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ตัวเชื่อมต่อตรง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ตัวเชื่อมต่อตรง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กลุ่ม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ตัวเชื่อมต่อตรง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ตัวเชื่อมต่อตรง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ตัวเชื่อมต่อตรง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BE54E92-A71D-4AFD-AF13-A77C4273EAC2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สี่เหลี่ยมผืนผ้า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BE54E92-A71D-4AFD-AF13-A77C4273EAC2}" type="datetimeFigureOut">
              <a:rPr lang="th-TH" smtClean="0"/>
              <a:pPr/>
              <a:t>13/11/65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CF71CDD-A5B6-487D-80E7-F2A45545AC9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899592" y="1268760"/>
            <a:ext cx="7772400" cy="1296144"/>
          </a:xfrm>
        </p:spPr>
        <p:txBody>
          <a:bodyPr/>
          <a:lstStyle/>
          <a:p>
            <a:pPr algn="ctr"/>
            <a:r>
              <a:rPr lang="th-TH" sz="88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บทที่ 1</a:t>
            </a:r>
            <a:endParaRPr lang="th-TH" sz="88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914400" y="2640320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th-TH" sz="66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พื้นฐานภาษา </a:t>
            </a:r>
            <a:r>
              <a:rPr lang="en-US" sz="66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Java</a:t>
            </a:r>
            <a:endParaRPr lang="th-TH" sz="6600" b="1" dirty="0" smtClean="0">
              <a:solidFill>
                <a:srgbClr val="2D36E3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7618040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60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ชนิดข้อมูล</a:t>
            </a:r>
            <a:endParaRPr lang="th-TH" sz="60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1760" y="1268760"/>
            <a:ext cx="40943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แบ่งเป็น 2 ประเภทหลักๆ</a:t>
            </a:r>
            <a:endParaRPr lang="th-TH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63440" y="1916832"/>
            <a:ext cx="605486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solidFill>
                  <a:srgbClr val="99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ข้อมูลแบบพื้นฐาน (</a:t>
            </a:r>
            <a:r>
              <a:rPr lang="en-US" sz="3600" b="1" dirty="0" smtClean="0">
                <a:solidFill>
                  <a:srgbClr val="99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Primitive data type)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ข้อมูลชนิดจำนวนเต็ม (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Integer)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ข้อมูลชนิดทศนิยม (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Floating point)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ข้อมูลชนิดอักขระ (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Textual)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ข้อมูลตรรกะ (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Logical)</a:t>
            </a:r>
          </a:p>
          <a:p>
            <a:r>
              <a:rPr lang="en-US" sz="3600" b="1" dirty="0" smtClean="0">
                <a:solidFill>
                  <a:srgbClr val="99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</a:t>
            </a:r>
            <a:r>
              <a:rPr lang="th-TH" sz="3600" b="1" dirty="0" smtClean="0">
                <a:solidFill>
                  <a:srgbClr val="99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ข้อมูลแบบอ้างอิง (</a:t>
            </a:r>
            <a:r>
              <a:rPr lang="en-US" sz="3600" b="1" dirty="0" smtClean="0">
                <a:solidFill>
                  <a:srgbClr val="99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Reference data type)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ข้อมูลชนิดสตริง (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String)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ข้อมูลอาร์เรย์ (</a:t>
            </a: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Array)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5171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04856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4800" b="1" dirty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ข้อมูลชนิดตัวเลขจำนวนเต็ม</a:t>
            </a: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755695"/>
              </p:ext>
            </p:extLst>
          </p:nvPr>
        </p:nvGraphicFramePr>
        <p:xfrm>
          <a:off x="971600" y="1772816"/>
          <a:ext cx="7632848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512168"/>
                <a:gridCol w="44644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ชนิดข้อมูล</a:t>
                      </a:r>
                      <a:endParaRPr lang="th-TH" sz="3600" b="1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ขนาดไบต์</a:t>
                      </a:r>
                      <a:endParaRPr lang="th-TH" sz="3600" b="1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b="1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ขอบเขตของข้อมูล</a:t>
                      </a:r>
                      <a:endParaRPr lang="th-TH" sz="3600" b="1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byte</a:t>
                      </a:r>
                      <a:endParaRPr lang="th-TH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</a:t>
                      </a:r>
                      <a:endParaRPr lang="th-TH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-128 </a:t>
                      </a:r>
                      <a:r>
                        <a:rPr lang="th-TH" sz="3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ถึง</a:t>
                      </a:r>
                      <a:r>
                        <a:rPr lang="th-TH" sz="3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127 </a:t>
                      </a:r>
                      <a:endParaRPr lang="th-TH" sz="3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short</a:t>
                      </a:r>
                      <a:endParaRPr lang="th-TH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2</a:t>
                      </a:r>
                      <a:endParaRPr lang="th-TH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-32,768</a:t>
                      </a:r>
                      <a:r>
                        <a:rPr lang="th-TH" sz="3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ถึง </a:t>
                      </a:r>
                      <a:r>
                        <a:rPr lang="en-US" sz="3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32,767</a:t>
                      </a:r>
                      <a:endParaRPr lang="th-TH" sz="3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int</a:t>
                      </a:r>
                      <a:endParaRPr lang="th-TH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4</a:t>
                      </a:r>
                      <a:endParaRPr lang="th-TH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-2,147,483,648 </a:t>
                      </a:r>
                      <a:r>
                        <a:rPr lang="th-TH" sz="3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ถึง </a:t>
                      </a:r>
                      <a:r>
                        <a:rPr lang="en-US" sz="3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2,147,483,647</a:t>
                      </a:r>
                      <a:endParaRPr lang="th-TH" sz="3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long</a:t>
                      </a:r>
                      <a:endParaRPr lang="th-TH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8</a:t>
                      </a:r>
                      <a:endParaRPr lang="th-TH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-2</a:t>
                      </a:r>
                      <a:r>
                        <a:rPr lang="th-TH" sz="3600" b="1" baseline="30000" dirty="0" smtClean="0">
                          <a:latin typeface="TH SarabunPSK" pitchFamily="34" charset="-34"/>
                          <a:cs typeface="TH SarabunPSK" pitchFamily="34" charset="-34"/>
                        </a:rPr>
                        <a:t>63</a:t>
                      </a:r>
                      <a:r>
                        <a:rPr lang="th-TH" sz="3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3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ถึง 2</a:t>
                      </a:r>
                      <a:r>
                        <a:rPr lang="th-TH" sz="3600" b="1" baseline="30000" dirty="0" smtClean="0">
                          <a:latin typeface="TH SarabunPSK" pitchFamily="34" charset="-34"/>
                          <a:cs typeface="TH SarabunPSK" pitchFamily="34" charset="-34"/>
                        </a:rPr>
                        <a:t>63</a:t>
                      </a:r>
                      <a:r>
                        <a:rPr lang="th-TH" sz="3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- 1</a:t>
                      </a:r>
                      <a:endParaRPr lang="th-TH" sz="32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67744" y="4797152"/>
            <a:ext cx="51845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dirty="0" smtClean="0"/>
              <a:t>  </a:t>
            </a:r>
            <a:r>
              <a:rPr lang="en-US" dirty="0" smtClean="0"/>
              <a:t>  </a:t>
            </a:r>
            <a:r>
              <a:rPr lang="en-US" dirty="0" err="1" smtClean="0"/>
              <a:t>int</a:t>
            </a:r>
            <a:r>
              <a:rPr lang="en-US" dirty="0" smtClean="0"/>
              <a:t>  x;</a:t>
            </a:r>
          </a:p>
          <a:p>
            <a:r>
              <a:rPr lang="en-US" dirty="0" smtClean="0"/>
              <a:t>	      long  n;</a:t>
            </a:r>
          </a:p>
          <a:p>
            <a:r>
              <a:rPr lang="en-US" dirty="0" smtClean="0"/>
              <a:t> 	      x = 3;</a:t>
            </a:r>
          </a:p>
          <a:p>
            <a:r>
              <a:rPr lang="en-US" dirty="0"/>
              <a:t>	</a:t>
            </a:r>
            <a:r>
              <a:rPr lang="en-US" dirty="0" smtClean="0"/>
              <a:t>      n = 20L;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404664"/>
            <a:ext cx="8064896" cy="86409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th-TH" sz="44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ข้อมูลชนิดตัวเลขทศนิยม</a:t>
            </a: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709011"/>
              </p:ext>
            </p:extLst>
          </p:nvPr>
        </p:nvGraphicFramePr>
        <p:xfrm>
          <a:off x="611560" y="1735832"/>
          <a:ext cx="8064896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584176"/>
                <a:gridCol w="46805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4000" b="1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ชนิดข้อมูล</a:t>
                      </a:r>
                      <a:endParaRPr lang="th-TH" sz="4000" b="1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4000" b="1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ขนาดไบต์</a:t>
                      </a:r>
                      <a:endParaRPr lang="th-TH" sz="4000" b="1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4000" b="1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ขอบเขตของข้อมูล</a:t>
                      </a:r>
                      <a:endParaRPr lang="th-TH" sz="4000" b="1" dirty="0">
                        <a:solidFill>
                          <a:srgbClr val="00206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float</a:t>
                      </a:r>
                      <a:endParaRPr lang="th-TH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4</a:t>
                      </a:r>
                      <a:endParaRPr lang="th-TH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±3.40282347E+38</a:t>
                      </a:r>
                      <a:endParaRPr lang="th-TH" sz="3600" b="1" baseline="0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double</a:t>
                      </a:r>
                      <a:endParaRPr lang="th-TH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8</a:t>
                      </a:r>
                      <a:endParaRPr lang="th-TH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latin typeface="TH SarabunPSK" pitchFamily="34" charset="-34"/>
                          <a:cs typeface="TH SarabunPSK" pitchFamily="34" charset="-34"/>
                        </a:rPr>
                        <a:t>±1.79769313486231570E+308</a:t>
                      </a:r>
                      <a:endParaRPr lang="th-TH" sz="3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195736" y="4365104"/>
            <a:ext cx="518457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200" dirty="0" smtClean="0"/>
              <a:t>  </a:t>
            </a:r>
            <a:r>
              <a:rPr lang="en-US" sz="3200" dirty="0" smtClean="0"/>
              <a:t>  float  x = 3.25F;</a:t>
            </a:r>
          </a:p>
          <a:p>
            <a:r>
              <a:rPr lang="en-US" sz="3200" dirty="0" smtClean="0"/>
              <a:t>	      double  n = 25.45;</a:t>
            </a:r>
          </a:p>
          <a:p>
            <a:r>
              <a:rPr lang="en-US" sz="3200" dirty="0" smtClean="0"/>
              <a:t> 	      </a:t>
            </a:r>
          </a:p>
          <a:p>
            <a:r>
              <a:rPr lang="en-US" sz="3200" dirty="0"/>
              <a:t>	</a:t>
            </a:r>
            <a:r>
              <a:rPr lang="en-US" sz="3200" dirty="0" smtClean="0"/>
              <a:t>    </a:t>
            </a:r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342746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832061" y="188640"/>
            <a:ext cx="7772400" cy="864096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th-TH" sz="44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ข้อมูลชนิดตัวอักขระ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05926" y="4725144"/>
            <a:ext cx="518457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dirty="0" smtClean="0"/>
              <a:t>  </a:t>
            </a:r>
            <a:r>
              <a:rPr lang="en-US" sz="3600" dirty="0" smtClean="0"/>
              <a:t>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char  </a:t>
            </a:r>
            <a:r>
              <a:rPr lang="en-US" sz="3600" dirty="0" err="1" smtClean="0"/>
              <a:t>ch</a:t>
            </a:r>
            <a:r>
              <a:rPr lang="en-US" sz="3600" dirty="0" smtClean="0"/>
              <a:t> = ‘A’;</a:t>
            </a:r>
          </a:p>
          <a:p>
            <a:r>
              <a:rPr lang="en-US" sz="3600" dirty="0" smtClean="0"/>
              <a:t>	   String </a:t>
            </a:r>
            <a:r>
              <a:rPr lang="en-US" sz="3600" dirty="0" err="1" smtClean="0"/>
              <a:t>str</a:t>
            </a:r>
            <a:r>
              <a:rPr lang="en-US" sz="3600" dirty="0" smtClean="0"/>
              <a:t> = “Hello”;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3944" y="980728"/>
            <a:ext cx="79865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char</a:t>
            </a:r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เป็นข้อมูลตัวอักขระยาวไม่เกิน 1 ตัวอักษร </a:t>
            </a:r>
          </a:p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เก็บในหน่วยความจำโดยใช้รหัส </a:t>
            </a:r>
            <a:r>
              <a:rPr lang="en-US" sz="40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unicode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ขนาด 16 บิต ข้อมูลอยู่ในเครื่องหมาย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‘ ’ (Single quote) </a:t>
            </a:r>
            <a:endParaRPr lang="th-TH" sz="40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</a:t>
            </a:r>
            <a:r>
              <a:rPr lang="en-US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String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อักขระหลายตัวหรือข้อความ ข้อมูล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อยู่ในเครื่องหมาย </a:t>
            </a:r>
            <a:r>
              <a:rPr lang="en-US" sz="4000" b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“ ”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(Double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quote) 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String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เป็นคลาสจึง</a:t>
            </a:r>
            <a:r>
              <a:rPr lang="th-TH" sz="40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มีพร็อพเพอร์ตี้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และเมธอดให้ใช้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755576" y="476672"/>
            <a:ext cx="7772400" cy="9361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th-TH" sz="48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ข้อมูลชนิดตรรกะ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576" y="1556792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	ข้อมูลชนิดตรรกะหรือ </a:t>
            </a:r>
            <a:r>
              <a:rPr lang="en-US" sz="4000" b="1" dirty="0" err="1" smtClean="0">
                <a:latin typeface="TH SarabunPSK" pitchFamily="34" charset="-34"/>
                <a:cs typeface="TH SarabunPSK" pitchFamily="34" charset="-34"/>
              </a:rPr>
              <a:t>boolean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ใช้เก็บข้อมูลด้านตรรกศาสตร์ คือ ค่าจริง (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true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) และค่าเท็จ (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false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)</a:t>
            </a:r>
            <a:endParaRPr lang="th-TH" sz="40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63688" y="3429000"/>
            <a:ext cx="604867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dirty="0" smtClean="0"/>
              <a:t>  </a:t>
            </a:r>
            <a:r>
              <a:rPr lang="en-US" sz="3600" dirty="0" smtClean="0"/>
              <a:t>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</a:t>
            </a:r>
            <a:r>
              <a:rPr lang="en-US" sz="3600" dirty="0" err="1" smtClean="0"/>
              <a:t>boolean</a:t>
            </a:r>
            <a:r>
              <a:rPr lang="en-US" sz="3600" dirty="0" smtClean="0"/>
              <a:t>  check = true;</a:t>
            </a:r>
          </a:p>
          <a:p>
            <a:r>
              <a:rPr lang="en-US" sz="3600" dirty="0" smtClean="0"/>
              <a:t>	 </a:t>
            </a:r>
            <a:r>
              <a:rPr lang="en-US" sz="3600" dirty="0" err="1"/>
              <a:t>boolean</a:t>
            </a:r>
            <a:r>
              <a:rPr lang="en-US" sz="3600" dirty="0"/>
              <a:t>  </a:t>
            </a:r>
            <a:r>
              <a:rPr lang="en-US" sz="3600" dirty="0" smtClean="0"/>
              <a:t>status </a:t>
            </a:r>
            <a:r>
              <a:rPr lang="en-US" sz="3600" dirty="0"/>
              <a:t>= </a:t>
            </a:r>
            <a:r>
              <a:rPr lang="en-US" sz="3600" dirty="0" smtClean="0"/>
              <a:t>false;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54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การประกาศตัวแปร</a:t>
            </a:r>
            <a:endParaRPr lang="th-TH" sz="54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196752"/>
            <a:ext cx="8352928" cy="53285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รูปแบบ</a:t>
            </a:r>
          </a:p>
          <a:p>
            <a:pPr>
              <a:buNone/>
            </a:pPr>
            <a:r>
              <a:rPr lang="en-US" sz="2800" b="1" dirty="0" err="1" smtClean="0"/>
              <a:t>TypeofVariable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Variable_Name</a:t>
            </a:r>
            <a:r>
              <a:rPr lang="en-US" sz="2800" b="1" dirty="0" smtClean="0"/>
              <a:t> [= </a:t>
            </a:r>
            <a:r>
              <a:rPr lang="en-US" sz="2800" b="1" i="1" dirty="0" err="1" smtClean="0"/>
              <a:t>initialize_value</a:t>
            </a:r>
            <a:r>
              <a:rPr lang="en-US" sz="2800" b="1" dirty="0" smtClean="0"/>
              <a:t>];</a:t>
            </a:r>
            <a:endParaRPr lang="th-TH" sz="2800" b="1" dirty="0" smtClean="0"/>
          </a:p>
          <a:p>
            <a:r>
              <a:rPr lang="en-US" sz="3600" b="1" dirty="0" err="1" smtClean="0">
                <a:latin typeface="TH SarabunPSK" pitchFamily="34" charset="-34"/>
                <a:cs typeface="TH SarabunPSK" pitchFamily="34" charset="-34"/>
              </a:rPr>
              <a:t>TypeofVariable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เป็นการระบุชนิดของตัวแปร</a:t>
            </a:r>
          </a:p>
          <a:p>
            <a:r>
              <a:rPr lang="en-US" sz="3200" b="1" dirty="0" err="1" smtClean="0">
                <a:latin typeface="TH SarabunPSK" pitchFamily="34" charset="-34"/>
                <a:cs typeface="TH SarabunPSK" pitchFamily="34" charset="-34"/>
              </a:rPr>
              <a:t>Variable_Name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  เป็นชื่อตัวแปร ถ้ามีหลายตัวใช้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,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คั่น</a:t>
            </a:r>
          </a:p>
          <a:p>
            <a:r>
              <a:rPr lang="en-US" sz="3200" b="1" dirty="0" err="1" smtClean="0">
                <a:latin typeface="TH SarabunPSK" pitchFamily="34" charset="-34"/>
                <a:cs typeface="TH SarabunPSK" pitchFamily="34" charset="-34"/>
              </a:rPr>
              <a:t>Initialize_value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  เป็นการกำหนดค่าเริ่มต้น</a:t>
            </a:r>
          </a:p>
          <a:p>
            <a:pPr>
              <a:buNone/>
            </a:pP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3600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ตัวอย่าง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3600" b="1" dirty="0" err="1" smtClean="0">
                <a:latin typeface="TH SarabunPSK" pitchFamily="34" charset="-34"/>
                <a:cs typeface="TH SarabunPSK" pitchFamily="34" charset="-34"/>
              </a:rPr>
              <a:t>i</a:t>
            </a:r>
            <a:r>
              <a:rPr lang="en-US" sz="4000" b="1" dirty="0" err="1" smtClean="0">
                <a:latin typeface="TH SarabunPSK" pitchFamily="34" charset="-34"/>
                <a:cs typeface="TH SarabunPSK" pitchFamily="34" charset="-34"/>
              </a:rPr>
              <a:t>nt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 x;</a:t>
            </a:r>
          </a:p>
          <a:p>
            <a:pPr>
              <a:buNone/>
            </a:pPr>
            <a:r>
              <a:rPr lang="en-US" sz="4000" b="1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		</a:t>
            </a:r>
            <a:r>
              <a:rPr lang="en-US" sz="4000" b="1" dirty="0" err="1" smtClean="0">
                <a:latin typeface="TH SarabunPSK" pitchFamily="34" charset="-34"/>
                <a:cs typeface="TH SarabunPSK" pitchFamily="34" charset="-34"/>
              </a:rPr>
              <a:t>int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 num = 5;</a:t>
            </a:r>
          </a:p>
          <a:p>
            <a:pPr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			double num1, num2;</a:t>
            </a:r>
          </a:p>
          <a:p>
            <a:pPr>
              <a:buNone/>
            </a:pP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				</a:t>
            </a:r>
          </a:p>
          <a:p>
            <a:pPr>
              <a:buNone/>
            </a:pP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				</a:t>
            </a:r>
            <a:endParaRPr lang="th-TH" sz="3200" b="1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488832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54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หลักการตั้งชื่อตัวแปร</a:t>
            </a:r>
            <a:endParaRPr lang="th-TH" sz="54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4572000"/>
          </a:xfrm>
        </p:spPr>
        <p:txBody>
          <a:bodyPr>
            <a:normAutofit/>
          </a:bodyPr>
          <a:lstStyle/>
          <a:p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ต้องขึ้นต้นด้วย 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A – Z, a – z, $, 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หรือ 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_ 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เท่านั้น </a:t>
            </a:r>
          </a:p>
          <a:p>
            <a:pPr marL="68580" indent="0">
              <a:buNone/>
            </a:pP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   หลังจากนั้นจะเป็นตัวเลขหรือตัวอักษรก็ได้</a:t>
            </a:r>
          </a:p>
          <a:p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การตั้งชื่อตัวแปร </a:t>
            </a:r>
            <a:r>
              <a:rPr lang="th-TH" sz="3600" b="1" dirty="0" err="1" smtClean="0">
                <a:latin typeface="TH SarabunPSK" pitchFamily="34" charset="-34"/>
                <a:cs typeface="TH SarabunPSK" pitchFamily="34" charset="-34"/>
              </a:rPr>
              <a:t>ตัวพิมพ์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เล็ก </a:t>
            </a:r>
            <a:r>
              <a:rPr lang="th-TH" sz="3600" b="1" dirty="0" err="1" smtClean="0">
                <a:latin typeface="TH SarabunPSK" pitchFamily="34" charset="-34"/>
                <a:cs typeface="TH SarabunPSK" pitchFamily="34" charset="-34"/>
              </a:rPr>
              <a:t>ตัวพิมพ์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ใหญ่มีความแตกต่างกัน</a:t>
            </a:r>
          </a:p>
          <a:p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ห้ามตั้งชื่อตัวแปรซ้ำกับคีย์เวิร์ดใน 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Java</a:t>
            </a:r>
          </a:p>
          <a:p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ห้ามมีช่องว่างในตัวแปร</a:t>
            </a:r>
            <a:endParaRPr lang="th-TH" sz="36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992888" cy="792088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2D36E3"/>
                </a:solidFill>
              </a:rPr>
              <a:t>คีย์เวิร์ดใน </a:t>
            </a:r>
            <a:r>
              <a:rPr lang="en-US" sz="4800" b="1" dirty="0" smtClean="0">
                <a:solidFill>
                  <a:srgbClr val="2D36E3"/>
                </a:solidFill>
              </a:rPr>
              <a:t>Java</a:t>
            </a:r>
            <a:endParaRPr lang="th-TH" sz="4800" b="1" dirty="0">
              <a:solidFill>
                <a:srgbClr val="2D36E3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837692"/>
              </p:ext>
            </p:extLst>
          </p:nvPr>
        </p:nvGraphicFramePr>
        <p:xfrm>
          <a:off x="848274" y="1246976"/>
          <a:ext cx="8116214" cy="48463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368152"/>
                <a:gridCol w="1400493"/>
                <a:gridCol w="1819177"/>
                <a:gridCol w="2088232"/>
                <a:gridCol w="1440160"/>
              </a:tblGrid>
              <a:tr h="4752528">
                <a:tc>
                  <a:txBody>
                    <a:bodyPr/>
                    <a:lstStyle/>
                    <a:p>
                      <a:r>
                        <a:rPr kumimoji="0" lang="en-US" sz="2400" kern="1200" dirty="0" smtClean="0"/>
                        <a:t>abstract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err="1" smtClean="0"/>
                        <a:t>boolean</a:t>
                      </a:r>
                      <a:r>
                        <a:rPr kumimoji="0" lang="en-US" sz="2400" kern="1200" dirty="0" smtClean="0"/>
                        <a:t/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break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byte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catch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case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char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class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const</a:t>
                      </a:r>
                      <a:br>
                        <a:rPr kumimoji="0" lang="en-US" sz="2400" kern="1200" dirty="0" smtClean="0"/>
                      </a:br>
                      <a:r>
                        <a:rPr kumimoji="0" lang="en-US" sz="2400" kern="1200" dirty="0" smtClean="0"/>
                        <a:t>continue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default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delegate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kumimoji="0" lang="en-US" sz="2400" kern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</a:t>
                      </a:r>
                      <a:endParaRPr kumimoji="0" lang="en-US" sz="2400" kern="1200" dirty="0" smtClean="0"/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double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else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enum</a:t>
                      </a:r>
                      <a:endParaRPr kumimoji="0" lang="en-US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extends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false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final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finally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float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goto</a:t>
                      </a:r>
                      <a:endParaRPr kumimoji="0" lang="en-US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kumimoji="0" lang="en-US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implements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import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instanceof</a:t>
                      </a:r>
                      <a:endParaRPr kumimoji="0" lang="en-US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interface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long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native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null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package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private</a:t>
                      </a:r>
                    </a:p>
                    <a:p>
                      <a:endParaRPr kumimoji="0" lang="en-US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protected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return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short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static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strictfp</a:t>
                      </a:r>
                      <a:endParaRPr kumimoji="0" lang="en-US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super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switch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synchronized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this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throw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Throws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transient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true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try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void</a:t>
                      </a:r>
                    </a:p>
                    <a:p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volatile</a:t>
                      </a:r>
                      <a:b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while</a:t>
                      </a:r>
                    </a:p>
                    <a:p>
                      <a:endParaRPr kumimoji="0" lang="en-US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332656"/>
            <a:ext cx="7772400" cy="864096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ค่าคงที่</a:t>
            </a:r>
            <a:endParaRPr lang="th-TH" sz="48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340768"/>
            <a:ext cx="8050088" cy="5256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3600" b="1" dirty="0" smtClean="0">
                <a:solidFill>
                  <a:schemeClr val="accent2">
                    <a:lumMod val="75000"/>
                  </a:schemeClr>
                </a:solidFill>
                <a:latin typeface="TH SarabunPSK" pitchFamily="34" charset="-34"/>
                <a:cs typeface="TH SarabunPSK" pitchFamily="34" charset="-34"/>
              </a:rPr>
              <a:t>รูปแบบ</a:t>
            </a:r>
          </a:p>
          <a:p>
            <a:pPr>
              <a:buNone/>
            </a:pPr>
            <a:r>
              <a:rPr lang="th-TH" dirty="0" smtClean="0"/>
              <a:t>	</a:t>
            </a:r>
            <a:r>
              <a:rPr lang="en-US" sz="2800" b="1" dirty="0" smtClean="0"/>
              <a:t>final</a:t>
            </a:r>
            <a:r>
              <a:rPr lang="en-US" sz="2800" dirty="0" smtClean="0"/>
              <a:t>  </a:t>
            </a:r>
            <a:r>
              <a:rPr lang="en-US" sz="2800" b="1" dirty="0" err="1" smtClean="0"/>
              <a:t>dataType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Constant_name</a:t>
            </a:r>
            <a:r>
              <a:rPr lang="en-US" sz="2800" b="1" dirty="0" smtClean="0"/>
              <a:t> </a:t>
            </a:r>
            <a:r>
              <a:rPr lang="en-US" sz="2800" b="1" i="1" dirty="0" smtClean="0"/>
              <a:t>= </a:t>
            </a:r>
            <a:r>
              <a:rPr lang="en-US" sz="2800" b="1" i="1" dirty="0" err="1" smtClean="0"/>
              <a:t>Const_Value</a:t>
            </a:r>
            <a:r>
              <a:rPr lang="en-US" sz="2800" b="1" i="1" dirty="0" smtClean="0"/>
              <a:t> ;			</a:t>
            </a:r>
            <a:endParaRPr lang="en-US" dirty="0" smtClean="0"/>
          </a:p>
          <a:p>
            <a:pPr>
              <a:buNone/>
            </a:pPr>
            <a:r>
              <a:rPr lang="th-TH" sz="3200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โดยที่</a:t>
            </a: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final	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	คือ คำสงวนที่ใช้ประกาศค่าคงที่</a:t>
            </a:r>
          </a:p>
          <a:p>
            <a:r>
              <a:rPr lang="en-US" sz="3200" b="1" dirty="0" err="1" smtClean="0">
                <a:latin typeface="TH SarabunPSK" pitchFamily="34" charset="-34"/>
                <a:cs typeface="TH SarabunPSK" pitchFamily="34" charset="-34"/>
              </a:rPr>
              <a:t>dataType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	คือ ชนิดข้อมูลของค่าคงที่</a:t>
            </a:r>
          </a:p>
          <a:p>
            <a:r>
              <a:rPr lang="en-US" sz="3200" b="1" dirty="0" err="1" smtClean="0">
                <a:latin typeface="TH SarabunPSK" pitchFamily="34" charset="-34"/>
                <a:cs typeface="TH SarabunPSK" pitchFamily="34" charset="-34"/>
              </a:rPr>
              <a:t>Constant_name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คือ ชื่อของค่าคงที่</a:t>
            </a:r>
          </a:p>
          <a:p>
            <a:r>
              <a:rPr lang="en-US" sz="3200" b="1" dirty="0" err="1" smtClean="0">
                <a:latin typeface="TH SarabunPSK" pitchFamily="34" charset="-34"/>
                <a:cs typeface="TH SarabunPSK" pitchFamily="34" charset="-34"/>
              </a:rPr>
              <a:t>Const_Value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คือ ค่าที่ระบุให้กับค่าคงที่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เช่น 	</a:t>
            </a:r>
            <a:r>
              <a:rPr lang="en-US" sz="3600" b="1" dirty="0" smtClean="0">
                <a:solidFill>
                  <a:srgbClr val="2D36E3"/>
                </a:solidFill>
                <a:latin typeface="TH SarabunPSK" pitchFamily="34" charset="-34"/>
                <a:cs typeface="TH SarabunPSK" pitchFamily="34" charset="-34"/>
              </a:rPr>
              <a:t>final double Pi = 3.141;</a:t>
            </a:r>
            <a:endParaRPr lang="th-TH" sz="3200" b="1" dirty="0" smtClean="0">
              <a:solidFill>
                <a:srgbClr val="2D36E3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การใช้ตัวดำเนินการ (</a:t>
            </a:r>
            <a:r>
              <a:rPr lang="en-US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Operators)</a:t>
            </a:r>
            <a:endParaRPr lang="th-TH" sz="48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899592" y="1521296"/>
            <a:ext cx="7992888" cy="45720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Arithmetic Operators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เป็นตัวดำเนินการเพื่อคำนวณทางคณิตศาสตร์</a:t>
            </a:r>
          </a:p>
          <a:p>
            <a:r>
              <a:rPr lang="en-US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Relational Operators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เป็นตัวดำเนินการเปรียบเทียบ</a:t>
            </a:r>
          </a:p>
          <a:p>
            <a:r>
              <a:rPr lang="en-US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Logical Operator</a:t>
            </a:r>
            <a:r>
              <a:rPr lang="en-US" b="1" dirty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s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		เป็นตัวดำเนินการทางตรรกศาสตร์</a:t>
            </a:r>
          </a:p>
          <a:p>
            <a:r>
              <a:rPr lang="en-US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Assignment Operators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เป็นตัวดำเนินการกำหนดค่า</a:t>
            </a:r>
          </a:p>
          <a:p>
            <a:r>
              <a:rPr lang="en-US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Bitwise and </a:t>
            </a:r>
            <a:r>
              <a:rPr lang="en-US" b="1" dirty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Bit Shift </a:t>
            </a:r>
            <a:r>
              <a:rPr lang="en-US" b="1" dirty="0" err="1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Operatosr</a:t>
            </a:r>
            <a:r>
              <a:rPr lang="en-US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เป็นตัวดำเนินการระดับบิต</a:t>
            </a:r>
          </a:p>
          <a:p>
            <a:r>
              <a:rPr lang="en-US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String Concatenation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เป็นตัวดำเนินการเพื่อเชื่อม 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string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2 ตัวเข้าด้วยกัน</a:t>
            </a:r>
          </a:p>
          <a:p>
            <a:r>
              <a:rPr lang="en-US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Increment and Decrement 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เป็นตัวดำเนินการเพื่อเพิ่มค่าหรือลดค่า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772400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สิ่งที่ต้องรู้ในการเขียนโปรแกรมแบบ </a:t>
            </a:r>
            <a:r>
              <a:rPr lang="en-US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OOP </a:t>
            </a:r>
            <a:endParaRPr lang="th-TH" sz="48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412776"/>
            <a:ext cx="81323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คลาส (</a:t>
            </a:r>
            <a:r>
              <a:rPr lang="en-US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class)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 โปรแกรมที่เขียนขึ้นมา ประกอบไปด้วย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3706" y="2120662"/>
            <a:ext cx="871680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</a:t>
            </a:r>
            <a:r>
              <a:rPr lang="th-TH" sz="4000" b="1" dirty="0" err="1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พร็อพเพอร์ตี้</a:t>
            </a:r>
            <a:r>
              <a:rPr lang="th-TH" sz="40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b="1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</a:t>
            </a:r>
            <a:r>
              <a:rPr lang="en-US" sz="40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roperty)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 คุณสมบัติของคลาส</a:t>
            </a:r>
          </a:p>
          <a:p>
            <a:r>
              <a:rPr lang="th-TH" sz="40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2.เมธอด(</a:t>
            </a:r>
            <a:r>
              <a:rPr lang="en-US" sz="4000" b="1" dirty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</a:t>
            </a:r>
            <a:r>
              <a:rPr lang="en-US" sz="40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ethod)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 ความสามารถในการทำงาน</a:t>
            </a:r>
          </a:p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   ของคลาส หรือฟังก์ชัน</a:t>
            </a:r>
          </a:p>
          <a:p>
            <a:r>
              <a:rPr lang="th-TH" sz="40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3.อี</a:t>
            </a:r>
            <a:r>
              <a:rPr lang="th-TH" sz="4000" b="1" dirty="0" err="1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เวนต์</a:t>
            </a:r>
            <a:r>
              <a:rPr lang="th-TH" sz="40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4000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Event)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 เหตุการณ์ต่างๆ ที่เกิดขึ้นเมื่อเราใช้คลาส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3706" y="4708982"/>
            <a:ext cx="865974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การใช้คลาสจะกำหนดตัวแปรคลาส หรือการสร้างออบเจ็กต์</a:t>
            </a:r>
          </a:p>
          <a:p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ของคลาสขึ้นมานั่นเอง ในการเขียนโปรแกรมเราจะเลือกเหตุการณ์</a:t>
            </a:r>
          </a:p>
          <a:p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ที่เกิดขึ้นกับออบเจ็กต์แล้วเขียนโปรแกรมให้ทำงานหลังเกิดเหตุการณ์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4992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76672"/>
            <a:ext cx="7618040" cy="79208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Arithmatic</a:t>
            </a:r>
            <a:r>
              <a:rPr lang="en-US" b="1" dirty="0" smtClean="0">
                <a:solidFill>
                  <a:schemeClr val="tx1"/>
                </a:solidFill>
              </a:rPr>
              <a:t> Operators</a:t>
            </a:r>
            <a:endParaRPr lang="th-TH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827584" y="1556792"/>
          <a:ext cx="7772400" cy="33528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2448272"/>
                <a:gridCol w="33799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rial Black" pitchFamily="34" charset="0"/>
                        </a:rPr>
                        <a:t>+</a:t>
                      </a:r>
                      <a:endParaRPr lang="th-TH" sz="3200" b="1" dirty="0">
                        <a:latin typeface="Arial Black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บวก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+ b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rial" pitchFamily="34" charset="0"/>
                        </a:rPr>
                        <a:t>-</a:t>
                      </a:r>
                      <a:endParaRPr lang="th-TH" sz="3200" b="1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ลบ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– b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latin typeface="Arial" pitchFamily="34" charset="0"/>
                        </a:rPr>
                        <a:t>*</a:t>
                      </a:r>
                      <a:endParaRPr lang="th-TH" sz="3200" b="1" dirty="0">
                        <a:latin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คูณ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* b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h-TH" sz="32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+mn-cs"/>
                        </a:rPr>
                        <a:t>/</a:t>
                      </a:r>
                      <a:endParaRPr kumimoji="0" lang="th-TH" sz="32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หาร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/ b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+mn-cs"/>
                        </a:rPr>
                        <a:t>%</a:t>
                      </a:r>
                      <a:endParaRPr kumimoji="0" lang="th-TH" sz="2000" b="1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หาเศษจากการหาร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% b 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เช่น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5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% 3 = 2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776864" cy="79208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Relational Operators</a:t>
            </a:r>
            <a:endParaRPr lang="th-TH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827584" y="1556792"/>
          <a:ext cx="7772400" cy="4480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2304256"/>
                <a:gridCol w="35239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+mn-lt"/>
                        </a:rPr>
                        <a:t>==</a:t>
                      </a:r>
                      <a:endParaRPr lang="th-TH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เท่ากับ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== b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เท่ากับ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+mn-lt"/>
                        </a:rPr>
                        <a:t>!=</a:t>
                      </a:r>
                      <a:endParaRPr lang="th-TH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ไม่เท่ากับ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!= b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ไม่เท่ากับ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+mn-lt"/>
                        </a:rPr>
                        <a:t>&lt;</a:t>
                      </a:r>
                      <a:endParaRPr lang="th-TH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น้อยกว่า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&lt; b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น้อยกว่า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&lt;=</a:t>
                      </a:r>
                      <a:endParaRPr kumimoji="0" lang="th-TH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น้อยกว่าหรือเท่ากับ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&lt;= b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น้อยกว่าหรือเท่ากับ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kumimoji="0" lang="th-TH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มากกว่า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&gt; b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มากกว่า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&gt;=</a:t>
                      </a:r>
                      <a:endParaRPr kumimoji="0" lang="th-TH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มากกว่าหรือเท่ากับ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&gt;= b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มากกว่าหรือเท่ากับ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</a:t>
                      </a:r>
                      <a:endParaRPr lang="th-TH" sz="28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512064"/>
            <a:ext cx="7848872" cy="82870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Logical Operators</a:t>
            </a:r>
            <a:endParaRPr lang="th-TH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827584" y="1556792"/>
          <a:ext cx="7772400" cy="38709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2304256"/>
                <a:gridCol w="35239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+mn-lt"/>
                        </a:rPr>
                        <a:t>!</a:t>
                      </a:r>
                      <a:endParaRPr lang="th-TH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นิเสธ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(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Negation)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!a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ให้ผลลัพธ์มีค่าตรงข้ามกับ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+mn-lt"/>
                        </a:rPr>
                        <a:t>&amp;&amp;</a:t>
                      </a:r>
                      <a:endParaRPr lang="th-TH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และ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(And)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&amp;&amp; b 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/>
                      </a:r>
                      <a:b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และ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ต่างก็เป็นจริง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+mn-lt"/>
                        </a:rPr>
                        <a:t>||</a:t>
                      </a:r>
                      <a:endParaRPr lang="th-TH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หรือ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(Or)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|| b 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/>
                      </a:r>
                      <a:b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หรือ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^</a:t>
                      </a:r>
                      <a:endParaRPr kumimoji="0" lang="th-TH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TH SarabunPSK" pitchFamily="34" charset="-34"/>
                          <a:cs typeface="TH SarabunPSK" pitchFamily="34" charset="-34"/>
                        </a:rPr>
                        <a:t>ExclusiveOr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^ b 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เป็นจริงเมื่อ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/>
                      </a:r>
                      <a:b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</a:b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กับ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b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มีค่าความจริงต่างกัน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848872" cy="116581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Bitwise and Bit Shift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 smtClean="0">
                <a:solidFill>
                  <a:schemeClr val="tx1"/>
                </a:solidFill>
              </a:rPr>
              <a:t> Operators</a:t>
            </a:r>
            <a:endParaRPr lang="th-TH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827584" y="1556792"/>
          <a:ext cx="7772400" cy="43891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/>
                <a:gridCol w="2304256"/>
                <a:gridCol w="35239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+mn-lt"/>
                        </a:rPr>
                        <a:t>&lt;&lt;</a:t>
                      </a:r>
                      <a:endParaRPr lang="th-TH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เลื่อนบิตมาทางซ้าย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11001110 </a:t>
                      </a:r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&lt;&lt;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1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ผลลัพธ์คือ </a:t>
                      </a:r>
                    </a:p>
                    <a:p>
                      <a:pPr algn="l"/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10011100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+mn-lt"/>
                        </a:rPr>
                        <a:t>&gt;&gt;</a:t>
                      </a:r>
                      <a:endParaRPr lang="th-TH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เลื่อนบิตมาทางขวา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11001110 </a:t>
                      </a:r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&gt;&gt;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1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ผลลัพธ์คือ </a:t>
                      </a:r>
                    </a:p>
                    <a:p>
                      <a:pPr algn="l"/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01100111</a:t>
                      </a:r>
                      <a:endParaRPr lang="th-TH" sz="28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+mn-lt"/>
                        </a:rPr>
                        <a:t>&amp;</a:t>
                      </a:r>
                      <a:endParaRPr lang="th-TH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AND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เป็นการ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AND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กันบิตต่อบิต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|</a:t>
                      </a:r>
                      <a:endParaRPr kumimoji="0" lang="th-TH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Or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เป็นการ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OR </a:t>
                      </a:r>
                      <a:r>
                        <a:rPr lang="th-TH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กันบิตต่อบิต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Tunga"/>
                          <a:ea typeface="+mn-ea"/>
                          <a:cs typeface="Tunga"/>
                        </a:rPr>
                        <a:t>~</a:t>
                      </a:r>
                      <a:endParaRPr kumimoji="0" lang="th-TH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 complement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เป็นการกลับบิตทั้งหมดเป็นค่าตรงกันข้าม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27584" y="512064"/>
            <a:ext cx="7416824" cy="75669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Assignment Operators</a:t>
            </a:r>
            <a:endParaRPr lang="th-TH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827584" y="1556792"/>
          <a:ext cx="7393777" cy="4053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65593"/>
                <a:gridCol w="2304256"/>
                <a:gridCol w="35239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ตัวดำเนินการ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คำอธิบาย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atin typeface="TH SarabunPSK" pitchFamily="34" charset="-34"/>
                          <a:cs typeface="TH SarabunPSK" pitchFamily="34" charset="-34"/>
                        </a:rPr>
                        <a:t>ตัวอย่าง</a:t>
                      </a:r>
                      <a:endParaRPr lang="th-TH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+mn-lt"/>
                        </a:rPr>
                        <a:t>=</a:t>
                      </a:r>
                      <a:endParaRPr lang="th-TH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กำหนดค่า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a = 2;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+mn-lt"/>
                        </a:rPr>
                        <a:t>+=</a:t>
                      </a:r>
                      <a:endParaRPr lang="th-TH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เพิ่มค่าแล้วกำหนดค่า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+= b; 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+ b;</a:t>
                      </a:r>
                      <a:endParaRPr lang="th-TH" sz="28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+mn-lt"/>
                        </a:rPr>
                        <a:t>-=</a:t>
                      </a:r>
                      <a:endParaRPr lang="th-TH" sz="28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ลดค่าแล้วกำหนดค่า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-= b; 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– b;</a:t>
                      </a:r>
                      <a:endParaRPr lang="th-TH" sz="28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*=</a:t>
                      </a:r>
                      <a:endParaRPr kumimoji="0" lang="th-TH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คูณแล้วกำหนดค่า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*= b; 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* b;</a:t>
                      </a:r>
                      <a:endParaRPr lang="th-TH" sz="28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/=</a:t>
                      </a:r>
                      <a:endParaRPr kumimoji="0" lang="th-TH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หารแล้วกำหนดค่า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/= b; 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/ b;</a:t>
                      </a:r>
                      <a:endParaRPr lang="th-TH" sz="28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%=</a:t>
                      </a:r>
                      <a:endParaRPr kumimoji="0" lang="th-TH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หาเศษจากการหารแล้วกำหนดค่า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 %= b; </a:t>
                      </a:r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เทียบเท่า </a:t>
                      </a:r>
                      <a:r>
                        <a:rPr lang="en-US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</a:t>
                      </a:r>
                      <a:r>
                        <a:rPr lang="en-US" sz="28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= a % b;</a:t>
                      </a:r>
                      <a:endParaRPr lang="th-TH" sz="2800" b="1" dirty="0" smtClean="0"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pPr algn="l"/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8003232" cy="72008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4400" b="1" dirty="0" smtClean="0">
                <a:solidFill>
                  <a:srgbClr val="2D36E3"/>
                </a:solidFill>
              </a:rPr>
              <a:t>ตัวดำเนินการอื่น ๆ</a:t>
            </a:r>
            <a:endParaRPr lang="th-TH" sz="4400" b="1" dirty="0">
              <a:solidFill>
                <a:srgbClr val="2D36E3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196752"/>
            <a:ext cx="8532440" cy="5328592"/>
          </a:xfrm>
        </p:spPr>
        <p:txBody>
          <a:bodyPr>
            <a:normAutofit lnSpcReduction="10000"/>
          </a:bodyPr>
          <a:lstStyle/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+ 	สำหรับต่อ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string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2 ตัวเข้าด้วยกัน</a:t>
            </a:r>
          </a:p>
          <a:p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++	เป็นตัวดำเนินการเพิ่มค่า เช่น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x++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เทียบเท่ากับ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x = x + 1</a:t>
            </a:r>
          </a:p>
          <a:p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--	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เป็นตัวดำเนินการลดค่า  เช่น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x-- 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เทียบเท่ากับ 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x = x – 1</a:t>
            </a:r>
          </a:p>
          <a:p>
            <a:pPr>
              <a:buNone/>
            </a:pP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ถ้าเราเอา ++ หรือ – ไว้</a:t>
            </a:r>
            <a:r>
              <a:rPr lang="th-TH" sz="32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หน้า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Operand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มันจะเพิ่มค่าหรือลดค่าก่อนแล้วประมวลผลใน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Expression </a:t>
            </a:r>
            <a:endParaRPr lang="th-TH" sz="32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		 ถ้าเราเอา ++ หรือ – ไว้</a:t>
            </a:r>
            <a:r>
              <a:rPr lang="th-TH" sz="32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หลัง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Operand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มันจะประมวลผลใน </a:t>
            </a: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Expression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ก่อนแล้วค่อยเพิ่มค่าหรือลดค่า</a:t>
            </a:r>
          </a:p>
          <a:p>
            <a:pPr>
              <a:buNone/>
            </a:pP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เช่น    </a:t>
            </a:r>
            <a:endParaRPr lang="en-US" sz="32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	if (++x == 3) // x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จะถูกเพิ่มค่าก่อนแล้วค่อยมาเปรียบเทียบกับ 3</a:t>
            </a:r>
            <a:br>
              <a:rPr lang="th-TH" sz="32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en-US" sz="3200" b="1" dirty="0" smtClean="0">
                <a:latin typeface="TH SarabunPSK" pitchFamily="34" charset="-34"/>
                <a:cs typeface="TH SarabunPSK" pitchFamily="34" charset="-34"/>
              </a:rPr>
              <a:t>if (x++ == 3) // x </a:t>
            </a: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จะถูกเปรียบเทียบกับ 3 ก่อนแล้วค่อยเพิ่มค่า</a:t>
            </a:r>
            <a:endParaRPr lang="th-TH" sz="32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55576" y="44624"/>
            <a:ext cx="7488832" cy="648072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b="1" dirty="0" smtClean="0">
                <a:solidFill>
                  <a:srgbClr val="2D36E3"/>
                </a:solidFill>
              </a:rPr>
              <a:t>ลำดับความสำคัญของตัวดำเนินการ</a:t>
            </a:r>
            <a:endParaRPr lang="th-TH" b="1" dirty="0">
              <a:solidFill>
                <a:srgbClr val="2D36E3"/>
              </a:solidFill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3016575"/>
              </p:ext>
            </p:extLst>
          </p:nvPr>
        </p:nvGraphicFramePr>
        <p:xfrm>
          <a:off x="755576" y="692696"/>
          <a:ext cx="7488832" cy="606552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889762"/>
                <a:gridCol w="2136635"/>
                <a:gridCol w="44624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ลำดับ</a:t>
                      </a:r>
                      <a:endParaRPr lang="th-TH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ประเภท</a:t>
                      </a:r>
                      <a:endParaRPr lang="th-TH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ตัวดำเนินการ</a:t>
                      </a:r>
                      <a:endParaRPr lang="th-TH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Unary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++  --  +  - </a:t>
                      </a:r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 !</a:t>
                      </a:r>
                      <a:r>
                        <a:rPr lang="en-US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en-US" sz="2200" b="1" baseline="0" dirty="0" smtClean="0">
                          <a:latin typeface="Tunga"/>
                          <a:cs typeface="Tunga"/>
                        </a:rPr>
                        <a:t>~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2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Binary : </a:t>
                      </a:r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คูณหาร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*  </a:t>
                      </a:r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</a:t>
                      </a:r>
                      <a:r>
                        <a:rPr lang="th-TH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/</a:t>
                      </a:r>
                      <a:r>
                        <a:rPr lang="en-US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 </a:t>
                      </a:r>
                      <a:r>
                        <a:rPr lang="th-TH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  </a:t>
                      </a:r>
                      <a:r>
                        <a:rPr lang="en-US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% 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3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Binary :</a:t>
                      </a:r>
                      <a:r>
                        <a:rPr lang="en-US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บวกลบ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+  กับ  -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4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 : shift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&lt;&lt;</a:t>
                      </a:r>
                      <a:r>
                        <a:rPr lang="en-US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 </a:t>
                      </a:r>
                      <a:r>
                        <a:rPr lang="en-US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&gt;&gt;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5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Comparison : relation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&lt;</a:t>
                      </a:r>
                      <a:r>
                        <a:rPr lang="en-US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th-TH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  </a:t>
                      </a:r>
                      <a:r>
                        <a:rPr lang="en-US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&gt; </a:t>
                      </a:r>
                      <a:r>
                        <a:rPr lang="th-TH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  </a:t>
                      </a:r>
                      <a:r>
                        <a:rPr lang="en-US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&lt;=  </a:t>
                      </a:r>
                      <a:r>
                        <a:rPr lang="th-TH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  </a:t>
                      </a:r>
                      <a:r>
                        <a:rPr lang="en-US" sz="2200" b="1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&gt;=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6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Comparison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==  </a:t>
                      </a:r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กับ  </a:t>
                      </a:r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!=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7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 AND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&amp;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8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 XOR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^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9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Bitwise OR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|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10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Logical AND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&amp;&amp;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11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Logical OR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||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12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Ternary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? : 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13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Assignment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 smtClean="0">
                          <a:latin typeface="TH SarabunPSK" pitchFamily="34" charset="-34"/>
                          <a:cs typeface="TH SarabunPSK" pitchFamily="34" charset="-34"/>
                        </a:rPr>
                        <a:t>=  +=  -=  *=  /=  %=  &amp;=  |=  ^=  &lt;&lt;= &gt;&gt;=</a:t>
                      </a:r>
                      <a:endParaRPr lang="th-TH" sz="22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67719" y="260648"/>
            <a:ext cx="7772400" cy="1512168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การแปลงชนิดข้อมูลโดยวิธี </a:t>
            </a:r>
            <a:r>
              <a:rPr lang="en-US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explicit type conversion</a:t>
            </a:r>
            <a:endParaRPr lang="th-TH" sz="48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2204864"/>
            <a:ext cx="7272808" cy="163121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</a:t>
            </a:r>
            <a:r>
              <a:rPr lang="th-TH" dirty="0" smtClean="0"/>
              <a:t>  </a:t>
            </a:r>
            <a:r>
              <a:rPr lang="en-US" dirty="0" err="1" smtClean="0"/>
              <a:t>int</a:t>
            </a:r>
            <a:r>
              <a:rPr lang="en-US" dirty="0" smtClean="0"/>
              <a:t>  x = 10;</a:t>
            </a:r>
          </a:p>
          <a:p>
            <a:r>
              <a:rPr lang="en-US" dirty="0" smtClean="0"/>
              <a:t>                    double  n;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n = (double)x;      //</a:t>
            </a:r>
            <a:r>
              <a:rPr lang="en-US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แปลง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 </a:t>
            </a:r>
            <a:r>
              <a:rPr lang="en-US" dirty="0" smtClean="0"/>
              <a:t>double  </a:t>
            </a:r>
            <a:r>
              <a:rPr lang="th-TH" dirty="0" smtClean="0"/>
              <a:t>            </a:t>
            </a:r>
            <a:endParaRPr lang="th-TH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4077072"/>
            <a:ext cx="7015716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</a:t>
            </a:r>
            <a:r>
              <a:rPr lang="th-TH" dirty="0" smtClean="0"/>
              <a:t>  </a:t>
            </a:r>
            <a:r>
              <a:rPr lang="en-US" dirty="0" smtClean="0"/>
              <a:t>float  x = 15.35F;</a:t>
            </a:r>
          </a:p>
          <a:p>
            <a:r>
              <a:rPr lang="en-US" dirty="0" smtClean="0"/>
              <a:t>                    </a:t>
            </a:r>
            <a:r>
              <a:rPr lang="en-US" dirty="0" err="1" smtClean="0"/>
              <a:t>int</a:t>
            </a:r>
            <a:r>
              <a:rPr lang="en-US" dirty="0" smtClean="0"/>
              <a:t>  n;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n = (</a:t>
            </a:r>
            <a:r>
              <a:rPr lang="en-US" dirty="0" err="1" smtClean="0"/>
              <a:t>int</a:t>
            </a:r>
            <a:r>
              <a:rPr lang="en-US" dirty="0" smtClean="0"/>
              <a:t>)x;  </a:t>
            </a:r>
            <a:r>
              <a:rPr lang="th-TH" dirty="0" smtClean="0"/>
              <a:t>     </a:t>
            </a:r>
            <a:r>
              <a:rPr lang="en-US" dirty="0" smtClean="0"/>
              <a:t>//   </a:t>
            </a:r>
            <a:r>
              <a:rPr lang="th-TH" dirty="0" smtClean="0"/>
              <a:t>  </a:t>
            </a:r>
            <a:r>
              <a:rPr lang="en-US" dirty="0" smtClean="0"/>
              <a:t>n = 15</a:t>
            </a:r>
            <a:r>
              <a:rPr lang="th-TH" dirty="0" smtClean="0"/>
              <a:t>      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94793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67719" y="260648"/>
            <a:ext cx="7276689" cy="1008112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การแปลงชนิด </a:t>
            </a:r>
            <a:r>
              <a:rPr lang="en-US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String </a:t>
            </a:r>
            <a:r>
              <a:rPr lang="th-TH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เป็นชนิดตัวเลข</a:t>
            </a:r>
            <a:endParaRPr lang="th-TH" sz="48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355284"/>
            <a:ext cx="7272808" cy="15696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</a:t>
            </a:r>
            <a:r>
              <a:rPr lang="th-TH" dirty="0" smtClean="0"/>
              <a:t>  </a:t>
            </a:r>
            <a:r>
              <a:rPr lang="en-US" dirty="0" smtClean="0"/>
              <a:t>String  x = “10”;</a:t>
            </a:r>
          </a:p>
          <a:p>
            <a:r>
              <a:rPr lang="en-US" dirty="0" smtClean="0"/>
              <a:t>                    </a:t>
            </a:r>
            <a:r>
              <a:rPr lang="en-US" dirty="0" err="1" smtClean="0"/>
              <a:t>int</a:t>
            </a:r>
            <a:r>
              <a:rPr lang="en-US" dirty="0" smtClean="0"/>
              <a:t> n;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n = </a:t>
            </a:r>
            <a:r>
              <a:rPr lang="en-US" dirty="0" err="1" smtClean="0"/>
              <a:t>Integer.parseInt</a:t>
            </a:r>
            <a:r>
              <a:rPr lang="en-US" dirty="0" smtClean="0"/>
              <a:t>(x);</a:t>
            </a:r>
            <a:endParaRPr lang="th-TH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3299500"/>
            <a:ext cx="7272808" cy="15696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</a:t>
            </a:r>
            <a:r>
              <a:rPr lang="th-TH" dirty="0" smtClean="0"/>
              <a:t>  </a:t>
            </a:r>
            <a:r>
              <a:rPr lang="en-US" dirty="0" smtClean="0"/>
              <a:t>String  x = “15.35”;</a:t>
            </a:r>
          </a:p>
          <a:p>
            <a:r>
              <a:rPr lang="en-US" dirty="0" smtClean="0"/>
              <a:t>                    double  n;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n = </a:t>
            </a:r>
            <a:r>
              <a:rPr lang="en-US" dirty="0" err="1" smtClean="0"/>
              <a:t>Double.parseDouble</a:t>
            </a:r>
            <a:r>
              <a:rPr lang="en-US" dirty="0" smtClean="0"/>
              <a:t>(x); </a:t>
            </a:r>
            <a:r>
              <a:rPr lang="th-TH" dirty="0" smtClean="0"/>
              <a:t>      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06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67719" y="260648"/>
            <a:ext cx="7204681" cy="1008112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การแปลง</a:t>
            </a:r>
            <a:r>
              <a:rPr lang="th-TH" sz="4800" b="1" dirty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ชนิด</a:t>
            </a:r>
            <a:r>
              <a:rPr lang="th-TH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ตัวเลขเป็นชนิด </a:t>
            </a:r>
            <a:r>
              <a:rPr lang="en-US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String </a:t>
            </a:r>
            <a:endParaRPr lang="th-TH" sz="48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355284"/>
            <a:ext cx="7272808" cy="15696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</a:t>
            </a:r>
            <a:r>
              <a:rPr lang="th-TH" dirty="0" smtClean="0"/>
              <a:t>  </a:t>
            </a:r>
            <a:endParaRPr lang="en-US" dirty="0" smtClean="0"/>
          </a:p>
          <a:p>
            <a:r>
              <a:rPr lang="en-US" dirty="0" smtClean="0"/>
              <a:t>                  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smtClean="0"/>
              <a:t>n = 10;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</a:t>
            </a:r>
            <a:r>
              <a:rPr lang="en-US" dirty="0" smtClean="0"/>
              <a:t>String  </a:t>
            </a:r>
            <a:r>
              <a:rPr lang="en-US" dirty="0" err="1" smtClean="0"/>
              <a:t>sInt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Integer.toString</a:t>
            </a:r>
            <a:r>
              <a:rPr lang="en-US" dirty="0" smtClean="0"/>
              <a:t>(n);</a:t>
            </a:r>
            <a:endParaRPr lang="th-TH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3299500"/>
            <a:ext cx="7272808" cy="15696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 </a:t>
            </a:r>
            <a:r>
              <a:rPr lang="th-TH" dirty="0" smtClean="0"/>
              <a:t>  </a:t>
            </a:r>
            <a:endParaRPr lang="en-US" dirty="0" smtClean="0"/>
          </a:p>
          <a:p>
            <a:r>
              <a:rPr lang="en-US" dirty="0" smtClean="0"/>
              <a:t>                    double  </a:t>
            </a:r>
            <a:r>
              <a:rPr lang="en-US" dirty="0" smtClean="0"/>
              <a:t>n = 15.35;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            </a:t>
            </a:r>
            <a:r>
              <a:rPr lang="en-US" dirty="0" smtClean="0"/>
              <a:t>String </a:t>
            </a:r>
            <a:r>
              <a:rPr lang="en-US" dirty="0" err="1" smtClean="0"/>
              <a:t>nStr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Double.toString</a:t>
            </a:r>
            <a:r>
              <a:rPr lang="en-US" dirty="0" smtClean="0"/>
              <a:t>(n); </a:t>
            </a:r>
            <a:r>
              <a:rPr lang="th-TH" dirty="0" smtClean="0"/>
              <a:t>      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6245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416824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54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โครงสร้างภาษา </a:t>
            </a:r>
            <a:r>
              <a:rPr lang="en-US" sz="54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Java</a:t>
            </a:r>
            <a:endParaRPr lang="th-TH" sz="54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628800"/>
            <a:ext cx="8075240" cy="45720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1. เริ่มจากสร้างคลาสขึ้นมาเริ่มต้นด้วย 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public </a:t>
            </a:r>
            <a:endParaRPr lang="th-TH" sz="40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  ตามด้วยคำว่า 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class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ตามด้วยชื่อคลาส</a:t>
            </a:r>
          </a:p>
          <a:p>
            <a:pPr>
              <a:buNone/>
            </a:pPr>
            <a:r>
              <a:rPr lang="th-TH" sz="40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  2. สร้างเมธอดหลักคือ เมธอด 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main()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นำหน้าด้วยคำว่า 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public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ตาม 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static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และ 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void 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ตามด้วยชื่อเมธอด 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main()</a:t>
            </a:r>
          </a:p>
          <a:p>
            <a:pPr>
              <a:buNone/>
            </a:pPr>
            <a:r>
              <a:rPr lang="en-US" sz="4000" b="1" dirty="0">
                <a:latin typeface="TH SarabunPSK" pitchFamily="34" charset="-34"/>
                <a:cs typeface="TH SarabunPSK" pitchFamily="34" charset="-34"/>
              </a:rPr>
              <a:t>	</a:t>
            </a:r>
            <a:endParaRPr lang="th-TH" sz="40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404664"/>
            <a:ext cx="7772400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เมธอดรับการป้อนข้อมูล</a:t>
            </a:r>
            <a:endParaRPr lang="th-TH" sz="48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268760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จะเรียกใช้เมธอดจากคลาส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Scanner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โดยต้องเรียกใช้คลาสด้วยคำสั่ง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import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ดังนี้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1042" y="2780928"/>
            <a:ext cx="57054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9900CC"/>
                </a:solidFill>
              </a:rPr>
              <a:t>i</a:t>
            </a:r>
            <a:r>
              <a:rPr lang="en-US" sz="4000" b="1" dirty="0" smtClean="0">
                <a:solidFill>
                  <a:srgbClr val="9900CC"/>
                </a:solidFill>
              </a:rPr>
              <a:t>mport </a:t>
            </a:r>
            <a:r>
              <a:rPr lang="en-US" sz="4000" b="1" dirty="0" err="1" smtClean="0">
                <a:solidFill>
                  <a:srgbClr val="9900CC"/>
                </a:solidFill>
              </a:rPr>
              <a:t>java.util.Scanner</a:t>
            </a:r>
            <a:r>
              <a:rPr lang="en-US" sz="4000" b="1" dirty="0" smtClean="0">
                <a:solidFill>
                  <a:srgbClr val="9900CC"/>
                </a:solidFill>
              </a:rPr>
              <a:t>;</a:t>
            </a:r>
            <a:endParaRPr lang="th-TH" sz="4000" b="1" dirty="0">
              <a:solidFill>
                <a:srgbClr val="9900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2872" y="4509120"/>
            <a:ext cx="8013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9900CC"/>
                </a:solidFill>
              </a:rPr>
              <a:t>Scanner  </a:t>
            </a:r>
            <a:r>
              <a:rPr lang="th-TH" sz="3200" b="1" dirty="0" smtClean="0">
                <a:solidFill>
                  <a:srgbClr val="99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ชื่อออบเจ็กต์ </a:t>
            </a:r>
            <a:r>
              <a:rPr lang="en-US" sz="3200" b="1" dirty="0" smtClean="0">
                <a:solidFill>
                  <a:srgbClr val="9900CC"/>
                </a:solidFill>
              </a:rPr>
              <a:t>= new Scanner(System.in);</a:t>
            </a:r>
            <a:endParaRPr lang="th-TH" sz="3200" b="1" dirty="0">
              <a:solidFill>
                <a:srgbClr val="99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3728855"/>
            <a:ext cx="86373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กำหนดตัวแปรคลาส หรือสร้างออบเจ็กต์ของคลาส ด้วย</a:t>
            </a:r>
            <a:r>
              <a:rPr lang="en-US" sz="40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new</a:t>
            </a:r>
            <a:endParaRPr lang="th-TH" sz="40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5656" y="5413284"/>
            <a:ext cx="59426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จากนั้นเรียกใช้เมธอดของคลาส </a:t>
            </a:r>
            <a:r>
              <a:rPr lang="en-US" sz="40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Scanner</a:t>
            </a:r>
            <a:endParaRPr lang="th-TH" sz="40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6275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49926" y="548680"/>
            <a:ext cx="7772400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dirty="0">
                <a:solidFill>
                  <a:srgbClr val="2D36E3"/>
                </a:solidFill>
                <a:latin typeface="Adobe Caslon Pro Bold" pitchFamily="18" charset="0"/>
              </a:rPr>
              <a:t>i</a:t>
            </a:r>
            <a:r>
              <a:rPr lang="en-US" dirty="0" smtClean="0">
                <a:solidFill>
                  <a:srgbClr val="2D36E3"/>
                </a:solidFill>
                <a:latin typeface="Adobe Caslon Pro Bold" pitchFamily="18" charset="0"/>
              </a:rPr>
              <a:t>mport</a:t>
            </a:r>
            <a:r>
              <a:rPr lang="en-US" sz="4800" b="1" dirty="0" smtClean="0">
                <a:solidFill>
                  <a:srgbClr val="2D36E3"/>
                </a:solidFill>
                <a:latin typeface="Adobe Caslon Pro Bold" pitchFamily="18" charset="0"/>
              </a:rPr>
              <a:t> </a:t>
            </a:r>
            <a:r>
              <a:rPr lang="th-TH" sz="4800" b="1" dirty="0" smtClean="0">
                <a:solidFill>
                  <a:srgbClr val="2D36E3"/>
                </a:solidFill>
                <a:latin typeface="Adobe Caslon Pro Bold" pitchFamily="18" charset="0"/>
              </a:rPr>
              <a:t>และ </a:t>
            </a:r>
            <a:r>
              <a:rPr lang="en-US" dirty="0" smtClean="0">
                <a:solidFill>
                  <a:srgbClr val="2D36E3"/>
                </a:solidFill>
                <a:latin typeface="Adobe Caslon Pro Bold" pitchFamily="18" charset="0"/>
              </a:rPr>
              <a:t>package</a:t>
            </a:r>
            <a:endParaRPr lang="th-TH" dirty="0">
              <a:solidFill>
                <a:srgbClr val="2D36E3"/>
              </a:solidFill>
              <a:latin typeface="Adobe Caslon Pro Bold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628800"/>
            <a:ext cx="813716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B050"/>
                </a:solidFill>
              </a:rPr>
              <a:t>pagekage</a:t>
            </a:r>
            <a:r>
              <a:rPr lang="en-US" sz="3600" b="1" dirty="0" smtClean="0"/>
              <a:t> </a:t>
            </a:r>
            <a:r>
              <a:rPr lang="th-TH" sz="3600" b="1" dirty="0" smtClean="0"/>
              <a:t>คือ การรวมคลาสที่เกี่ยวข้องกันเข้าไว้ในกลุ่มเดียวกัน</a:t>
            </a:r>
          </a:p>
          <a:p>
            <a:r>
              <a:rPr lang="th-TH" sz="4000" b="1" dirty="0" smtClean="0">
                <a:solidFill>
                  <a:srgbClr val="C00000"/>
                </a:solidFill>
              </a:rPr>
              <a:t>รูปแบบ</a:t>
            </a:r>
          </a:p>
          <a:p>
            <a:r>
              <a:rPr lang="th-TH" sz="3600" b="1" dirty="0"/>
              <a:t> </a:t>
            </a:r>
            <a:r>
              <a:rPr lang="th-TH" sz="3600" b="1" dirty="0" smtClean="0"/>
              <a:t>     </a:t>
            </a:r>
            <a:r>
              <a:rPr lang="en-US" sz="3600" b="1" dirty="0" smtClean="0"/>
              <a:t>package </a:t>
            </a:r>
            <a:r>
              <a:rPr lang="th-TH" sz="3600" b="1" dirty="0" smtClean="0"/>
              <a:t>  </a:t>
            </a:r>
            <a:r>
              <a:rPr lang="th-TH" sz="3600" b="1" dirty="0" smtClean="0">
                <a:solidFill>
                  <a:srgbClr val="2D36E3"/>
                </a:solidFill>
              </a:rPr>
              <a:t>ชื่อ </a:t>
            </a:r>
            <a:r>
              <a:rPr lang="en-US" sz="3600" b="1" dirty="0" smtClean="0">
                <a:solidFill>
                  <a:srgbClr val="2D36E3"/>
                </a:solidFill>
              </a:rPr>
              <a:t>package </a:t>
            </a:r>
            <a:r>
              <a:rPr lang="th-TH" sz="3600" b="1" dirty="0" smtClean="0">
                <a:solidFill>
                  <a:srgbClr val="2D36E3"/>
                </a:solidFill>
              </a:rPr>
              <a:t>หลัก.ชื่อ </a:t>
            </a:r>
            <a:r>
              <a:rPr lang="en-US" sz="3600" b="1" dirty="0" smtClean="0">
                <a:solidFill>
                  <a:srgbClr val="2D36E3"/>
                </a:solidFill>
              </a:rPr>
              <a:t>package </a:t>
            </a:r>
            <a:r>
              <a:rPr lang="th-TH" sz="3600" b="1" dirty="0" smtClean="0">
                <a:solidFill>
                  <a:srgbClr val="2D36E3"/>
                </a:solidFill>
              </a:rPr>
              <a:t>ย่อย</a:t>
            </a:r>
            <a:endParaRPr lang="th-TH" sz="3600" b="1" dirty="0">
              <a:solidFill>
                <a:srgbClr val="2D36E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114" y="3861296"/>
            <a:ext cx="87308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import</a:t>
            </a:r>
            <a:r>
              <a:rPr lang="en-US" sz="3600" b="1" dirty="0" smtClean="0"/>
              <a:t> </a:t>
            </a:r>
            <a:r>
              <a:rPr lang="th-TH" sz="3600" b="1" dirty="0" smtClean="0"/>
              <a:t>คือ การนำคลาสที่มีอยู่แล้วมาใช้งาน</a:t>
            </a:r>
          </a:p>
          <a:p>
            <a:r>
              <a:rPr lang="th-TH" sz="4000" b="1" dirty="0" smtClean="0">
                <a:solidFill>
                  <a:srgbClr val="C00000"/>
                </a:solidFill>
              </a:rPr>
              <a:t>รูปแบบ</a:t>
            </a:r>
          </a:p>
          <a:p>
            <a:r>
              <a:rPr lang="th-TH" sz="3600" b="1" dirty="0"/>
              <a:t> </a:t>
            </a:r>
            <a:r>
              <a:rPr lang="th-TH" sz="3600" b="1" dirty="0" smtClean="0"/>
              <a:t>   </a:t>
            </a:r>
            <a:r>
              <a:rPr lang="en-US" sz="3600" b="1" dirty="0" smtClean="0"/>
              <a:t>import </a:t>
            </a:r>
            <a:r>
              <a:rPr lang="th-TH" sz="3600" b="1" dirty="0" smtClean="0"/>
              <a:t> </a:t>
            </a:r>
            <a:r>
              <a:rPr lang="th-TH" sz="3600" b="1" dirty="0" smtClean="0">
                <a:solidFill>
                  <a:srgbClr val="2D36E3"/>
                </a:solidFill>
              </a:rPr>
              <a:t>ชื่อ </a:t>
            </a:r>
            <a:r>
              <a:rPr lang="en-US" sz="3600" b="1" dirty="0" smtClean="0">
                <a:solidFill>
                  <a:srgbClr val="2D36E3"/>
                </a:solidFill>
              </a:rPr>
              <a:t>package </a:t>
            </a:r>
            <a:r>
              <a:rPr lang="th-TH" sz="3600" b="1" dirty="0" smtClean="0">
                <a:solidFill>
                  <a:srgbClr val="2D36E3"/>
                </a:solidFill>
              </a:rPr>
              <a:t>หลัก.ชื่อ </a:t>
            </a:r>
            <a:r>
              <a:rPr lang="en-US" sz="3600" b="1" dirty="0" smtClean="0">
                <a:solidFill>
                  <a:srgbClr val="2D36E3"/>
                </a:solidFill>
              </a:rPr>
              <a:t>package </a:t>
            </a:r>
            <a:r>
              <a:rPr lang="th-TH" sz="3600" b="1" dirty="0" smtClean="0">
                <a:solidFill>
                  <a:srgbClr val="2D36E3"/>
                </a:solidFill>
              </a:rPr>
              <a:t>ย่อย.ชื่อคลาส</a:t>
            </a:r>
            <a:endParaRPr lang="th-TH" sz="3600" b="1" dirty="0">
              <a:solidFill>
                <a:srgbClr val="2D36E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43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130832"/>
              </p:ext>
            </p:extLst>
          </p:nvPr>
        </p:nvGraphicFramePr>
        <p:xfrm>
          <a:off x="1331640" y="1538064"/>
          <a:ext cx="6792416" cy="4267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11896"/>
                <a:gridCol w="468052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400" b="1" dirty="0" smtClean="0"/>
                        <a:t>Method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การทำงาน</a:t>
                      </a:r>
                      <a:endParaRPr lang="th-TH" sz="32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nextByte</a:t>
                      </a:r>
                      <a:r>
                        <a:rPr lang="en-US" sz="2400" b="1" dirty="0" smtClean="0"/>
                        <a:t>()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รับข้อมูลเลขจำนวนเต็มชนิด</a:t>
                      </a:r>
                      <a:r>
                        <a:rPr lang="th-TH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byte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nextDouble</a:t>
                      </a:r>
                      <a:r>
                        <a:rPr lang="en-US" sz="2400" b="1" dirty="0" smtClean="0"/>
                        <a:t>()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รับข้อมูลเลขทศนิยมชนิด</a:t>
                      </a:r>
                      <a:r>
                        <a:rPr lang="th-TH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double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nextFloat</a:t>
                      </a:r>
                      <a:r>
                        <a:rPr lang="en-US" sz="2400" b="1" dirty="0" smtClean="0"/>
                        <a:t>()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รับข้อมูลเลขทศนิยมชนิด</a:t>
                      </a:r>
                      <a:r>
                        <a:rPr lang="th-TH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float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nextInt</a:t>
                      </a:r>
                      <a:r>
                        <a:rPr lang="en-US" sz="2400" b="1" dirty="0" smtClean="0"/>
                        <a:t>()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รับข้อมูลเลขจำนวนเต็มชนิด</a:t>
                      </a:r>
                      <a:r>
                        <a:rPr lang="th-TH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int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nextLine</a:t>
                      </a:r>
                      <a:r>
                        <a:rPr lang="en-US" sz="2400" b="1" dirty="0" smtClean="0"/>
                        <a:t>()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รับข้อมูลแบบ</a:t>
                      </a:r>
                      <a:r>
                        <a:rPr lang="th-TH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String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nextLong</a:t>
                      </a:r>
                      <a:r>
                        <a:rPr lang="en-US" sz="2400" b="1" dirty="0" smtClean="0"/>
                        <a:t>()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รับข้อมูลเลขจำนวนเต็มชนิด</a:t>
                      </a:r>
                      <a:r>
                        <a:rPr lang="th-TH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long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err="1" smtClean="0"/>
                        <a:t>nextShort</a:t>
                      </a:r>
                      <a:r>
                        <a:rPr lang="en-US" sz="2400" b="1" dirty="0" smtClean="0"/>
                        <a:t>()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รับข้อมูลเลขจำนวนเต็มชนิด</a:t>
                      </a:r>
                      <a:r>
                        <a:rPr lang="th-TH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2800" b="1" baseline="0" dirty="0" smtClean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short</a:t>
                      </a:r>
                      <a:endParaRPr lang="th-TH" sz="2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59632" y="384904"/>
            <a:ext cx="684076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2D36E3"/>
                </a:solidFill>
              </a:rPr>
              <a:t>Method </a:t>
            </a:r>
            <a:r>
              <a:rPr lang="th-TH" sz="4800" b="1" dirty="0" smtClean="0">
                <a:solidFill>
                  <a:srgbClr val="2D36E3"/>
                </a:solidFill>
              </a:rPr>
              <a:t>ของคลาส </a:t>
            </a:r>
            <a:r>
              <a:rPr lang="en-US" sz="4000" b="1" dirty="0" smtClean="0">
                <a:solidFill>
                  <a:srgbClr val="2D36E3"/>
                </a:solidFill>
              </a:rPr>
              <a:t>Scanner</a:t>
            </a:r>
            <a:endParaRPr lang="th-TH" sz="4000" b="1" dirty="0">
              <a:solidFill>
                <a:srgbClr val="2D36E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66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20688"/>
            <a:ext cx="8712968" cy="20005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ตัวอย่างการรับ </a:t>
            </a:r>
            <a:r>
              <a:rPr lang="en-US" sz="4000" b="1" dirty="0" err="1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int</a:t>
            </a:r>
            <a:r>
              <a:rPr lang="th-TH" b="1" dirty="0" smtClean="0"/>
              <a:t> </a:t>
            </a:r>
          </a:p>
          <a:p>
            <a:r>
              <a:rPr lang="th-TH" b="1" dirty="0" smtClean="0"/>
              <a:t> </a:t>
            </a:r>
            <a:r>
              <a:rPr lang="en-US" b="1" dirty="0" smtClean="0"/>
              <a:t>   </a:t>
            </a:r>
            <a:r>
              <a:rPr lang="en-US" b="1" dirty="0" err="1" smtClean="0"/>
              <a:t>int</a:t>
            </a:r>
            <a:r>
              <a:rPr lang="en-US" b="1" dirty="0" smtClean="0"/>
              <a:t>  number;</a:t>
            </a:r>
          </a:p>
          <a:p>
            <a:r>
              <a:rPr lang="en-US" b="1" dirty="0" smtClean="0"/>
              <a:t>    Scanner  </a:t>
            </a:r>
            <a:r>
              <a:rPr lang="en-US" b="1" dirty="0" err="1" smtClean="0"/>
              <a:t>input_value</a:t>
            </a:r>
            <a:r>
              <a:rPr lang="en-US" b="1" dirty="0" smtClean="0"/>
              <a:t> = new Scanner(System.in);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number = </a:t>
            </a:r>
            <a:r>
              <a:rPr lang="en-US" b="1" dirty="0" err="1" smtClean="0"/>
              <a:t>input_value.nextInt</a:t>
            </a:r>
            <a:r>
              <a:rPr lang="en-US" b="1" dirty="0" smtClean="0"/>
              <a:t>(); </a:t>
            </a:r>
            <a:r>
              <a:rPr lang="th-TH" b="1" dirty="0" smtClean="0"/>
              <a:t>   </a:t>
            </a:r>
            <a:endParaRPr lang="th-TH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2996952"/>
            <a:ext cx="8712968" cy="24314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40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ตัวอย่างการรับข้อความ</a:t>
            </a:r>
            <a:r>
              <a:rPr lang="th-TH" b="1" dirty="0" smtClean="0"/>
              <a:t> </a:t>
            </a:r>
          </a:p>
          <a:p>
            <a:r>
              <a:rPr lang="th-TH" b="1" dirty="0" smtClean="0"/>
              <a:t> </a:t>
            </a:r>
            <a:r>
              <a:rPr lang="en-US" b="1" dirty="0" smtClean="0"/>
              <a:t>   String  name;</a:t>
            </a:r>
          </a:p>
          <a:p>
            <a:r>
              <a:rPr lang="en-US" b="1" dirty="0" smtClean="0"/>
              <a:t>    Scanner  </a:t>
            </a:r>
            <a:r>
              <a:rPr lang="en-US" b="1" dirty="0" err="1" smtClean="0"/>
              <a:t>input_value</a:t>
            </a:r>
            <a:r>
              <a:rPr lang="en-US" b="1" dirty="0" smtClean="0"/>
              <a:t> = new Scanner(System.in);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b="1" dirty="0" err="1" smtClean="0"/>
              <a:t>System.out.print</a:t>
            </a:r>
            <a:r>
              <a:rPr lang="en-US" b="1" dirty="0" smtClean="0"/>
              <a:t>(“Enter  your  name : “);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name = </a:t>
            </a:r>
            <a:r>
              <a:rPr lang="en-US" b="1" dirty="0" err="1" smtClean="0"/>
              <a:t>input_value.nextLine</a:t>
            </a:r>
            <a:r>
              <a:rPr lang="en-US" b="1" dirty="0" smtClean="0"/>
              <a:t>(); </a:t>
            </a:r>
            <a:r>
              <a:rPr lang="th-TH" b="1" dirty="0" smtClean="0"/>
              <a:t>   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384239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12904" y="332656"/>
            <a:ext cx="19912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แบบฝึกหัด</a:t>
            </a:r>
            <a:endParaRPr lang="th-TH" sz="48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1183443"/>
            <a:ext cx="52982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เขียนโปรแกรมคำนวณสูตรต่อไปนี้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43808" y="1906997"/>
            <a:ext cx="27318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r>
              <a:rPr lang="en-US" dirty="0" smtClean="0"/>
              <a:t>=  (a +5) x (b x 2)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c - 3</a:t>
            </a:r>
            <a:endParaRPr lang="th-TH" dirty="0"/>
          </a:p>
        </p:txBody>
      </p:sp>
      <p:cxnSp>
        <p:nvCxnSpPr>
          <p:cNvPr id="6" name="ตัวเชื่อมต่อตรง 5"/>
          <p:cNvCxnSpPr/>
          <p:nvPr/>
        </p:nvCxnSpPr>
        <p:spPr>
          <a:xfrm>
            <a:off x="3512904" y="2384050"/>
            <a:ext cx="192319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259632" y="3826783"/>
            <a:ext cx="690926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เขียนโปรแกรมคำนวณการแลกเปลี่ยนเงิน </a:t>
            </a:r>
          </a:p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จากดอลลาร์เป็นบาท โดยรับการ</a:t>
            </a:r>
            <a:r>
              <a:rPr lang="th-TH" sz="4000" b="1" dirty="0" smtClean="0">
                <a:solidFill>
                  <a:srgbClr val="99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ป้อนจำนวนเงิน</a:t>
            </a:r>
          </a:p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ดอลลาร์และ</a:t>
            </a:r>
            <a:r>
              <a:rPr lang="th-TH" sz="4000" b="1" dirty="0" smtClean="0">
                <a:solidFill>
                  <a:srgbClr val="9900CC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อัตราแลกเปลี่ยนต่อดอลลาร์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แสดง</a:t>
            </a:r>
          </a:p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ผลลัพธ์เป็นจำนวนเงินบาท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3688" y="2996952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latin typeface="Adobe Heiti Std R" pitchFamily="34" charset="-128"/>
                <a:ea typeface="Adobe Heiti Std R" pitchFamily="34" charset="-128"/>
              </a:rPr>
              <a:t>รับการป้อน </a:t>
            </a:r>
            <a:r>
              <a:rPr lang="en-US" b="1" dirty="0" smtClean="0">
                <a:latin typeface="Adobe Heiti Std R" pitchFamily="34" charset="-128"/>
                <a:ea typeface="Adobe Heiti Std R" pitchFamily="34" charset="-128"/>
              </a:rPr>
              <a:t>a, b, c</a:t>
            </a:r>
            <a:endParaRPr lang="th-TH" b="1" dirty="0">
              <a:latin typeface="Adobe Heiti Std R" pitchFamily="34" charset="-128"/>
              <a:ea typeface="Adobe Heiti Std R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219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2"/>
          <p:cNvSpPr txBox="1">
            <a:spLocks/>
          </p:cNvSpPr>
          <p:nvPr/>
        </p:nvSpPr>
        <p:spPr>
          <a:xfrm>
            <a:off x="683568" y="548680"/>
            <a:ext cx="7772400" cy="3600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/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public class Test {</a:t>
            </a:r>
          </a:p>
          <a:p>
            <a:pPr>
              <a:buFont typeface="Wingdings"/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public static void main(String[] </a:t>
            </a:r>
            <a:r>
              <a:rPr lang="en-US" sz="4000" b="1" dirty="0" err="1" smtClean="0">
                <a:latin typeface="TH SarabunPSK" pitchFamily="34" charset="-34"/>
                <a:cs typeface="TH SarabunPSK" pitchFamily="34" charset="-34"/>
              </a:rPr>
              <a:t>args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) 	{</a:t>
            </a:r>
          </a:p>
          <a:p>
            <a:pPr>
              <a:buFont typeface="Wingdings"/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		คำสั่ง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 ;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endParaRPr lang="en-US" sz="4000" b="1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Font typeface="Wingdings"/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}</a:t>
            </a:r>
          </a:p>
          <a:p>
            <a:pPr>
              <a:buFont typeface="Wingdings"/>
              <a:buNone/>
            </a:pPr>
            <a:r>
              <a:rPr lang="en-US" sz="4000" b="1" dirty="0">
                <a:latin typeface="TH SarabunPSK" pitchFamily="34" charset="-34"/>
                <a:cs typeface="TH SarabunPSK" pitchFamily="34" charset="-34"/>
              </a:rPr>
              <a:t>}</a:t>
            </a:r>
            <a:endParaRPr lang="th-TH" sz="4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4437112"/>
            <a:ext cx="80682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</a:t>
            </a:r>
            <a:r>
              <a:rPr lang="en-US" sz="36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tatic     </a:t>
            </a:r>
            <a:r>
              <a:rPr lang="th-TH" sz="36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สามารถเรียกเมธอดนี้ขึ้นมาโดยไม่ต้องสร้างออบเจ็กต์</a:t>
            </a:r>
          </a:p>
          <a:p>
            <a:r>
              <a:rPr lang="en-US" sz="36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</a:t>
            </a:r>
            <a:r>
              <a:rPr lang="en-US" sz="36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oid	    </a:t>
            </a:r>
            <a:r>
              <a:rPr lang="th-TH" sz="36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เมธอดนี้ไม่มีการส่งค่ากลับ</a:t>
            </a:r>
          </a:p>
          <a:p>
            <a:r>
              <a:rPr lang="en-US" sz="36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String[] </a:t>
            </a:r>
            <a:r>
              <a:rPr lang="en-US" sz="3600" b="1" dirty="0" err="1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args</a:t>
            </a:r>
            <a:r>
              <a:rPr lang="en-US" sz="36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sz="3600" b="1" dirty="0" err="1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อาร์กิวเมนต์</a:t>
            </a:r>
            <a:r>
              <a:rPr lang="th-TH" sz="36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ใช้ส่งค่าข้อมูลมาในเมธอด</a:t>
            </a:r>
            <a:endParaRPr lang="th-TH" sz="3600" b="1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8056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การเขียนคำอธิบายโปรแกรม</a:t>
            </a:r>
            <a:endParaRPr lang="th-TH" sz="48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914400" y="1628800"/>
            <a:ext cx="7772400" cy="501479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h-TH" sz="3500" b="1" dirty="0" smtClean="0">
                <a:solidFill>
                  <a:schemeClr val="bg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แบบที่ 1</a:t>
            </a:r>
          </a:p>
          <a:p>
            <a:pPr>
              <a:buNone/>
            </a:pP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{</a:t>
            </a:r>
          </a:p>
          <a:p>
            <a:pPr>
              <a:buNone/>
            </a:pP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คำสั่ง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;      </a:t>
            </a:r>
            <a:r>
              <a:rPr lang="en-US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// </a:t>
            </a:r>
            <a:r>
              <a:rPr lang="th-TH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คำอธิบายโปรแกรมแบบที่ 1</a:t>
            </a:r>
            <a:endParaRPr lang="en-US" b="1" dirty="0" smtClean="0">
              <a:solidFill>
                <a:srgbClr val="00B050"/>
              </a:solidFill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}</a:t>
            </a:r>
          </a:p>
          <a:p>
            <a:pPr>
              <a:buNone/>
            </a:pPr>
            <a:r>
              <a:rPr lang="th-TH" sz="3500" b="1" dirty="0" smtClean="0">
                <a:solidFill>
                  <a:schemeClr val="bg2">
                    <a:lumMod val="50000"/>
                  </a:schemeClr>
                </a:solidFill>
                <a:latin typeface="TH SarabunPSK" pitchFamily="34" charset="-34"/>
                <a:cs typeface="TH SarabunPSK" pitchFamily="34" charset="-34"/>
              </a:rPr>
              <a:t>แบบที่ 2</a:t>
            </a:r>
          </a:p>
          <a:p>
            <a:pPr>
              <a:buNone/>
            </a:pP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{</a:t>
            </a:r>
          </a:p>
          <a:p>
            <a:pPr>
              <a:buNone/>
            </a:pP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/*</a:t>
            </a:r>
            <a:r>
              <a:rPr lang="th-TH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	คำอธิบายโปรแกรมแบบที่ 2</a:t>
            </a:r>
          </a:p>
          <a:p>
            <a:pPr>
              <a:buNone/>
            </a:pPr>
            <a:r>
              <a:rPr lang="th-TH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			.......................................</a:t>
            </a:r>
          </a:p>
          <a:p>
            <a:pPr>
              <a:buNone/>
            </a:pPr>
            <a:r>
              <a:rPr lang="th-TH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b="1" dirty="0" smtClean="0">
                <a:solidFill>
                  <a:srgbClr val="00B050"/>
                </a:solidFill>
                <a:latin typeface="TH SarabunPSK" pitchFamily="34" charset="-34"/>
                <a:cs typeface="TH SarabunPSK" pitchFamily="34" charset="-34"/>
              </a:rPr>
              <a:t>*/</a:t>
            </a:r>
          </a:p>
          <a:p>
            <a:pPr>
              <a:buNone/>
            </a:pP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คำสั่ง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;      </a:t>
            </a:r>
          </a:p>
          <a:p>
            <a:pPr>
              <a:buNone/>
            </a:pP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	}</a:t>
            </a:r>
          </a:p>
          <a:p>
            <a:pPr>
              <a:buNone/>
            </a:pP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เมธอดที่ใช้แสดงผลทางจอภาพ</a:t>
            </a:r>
            <a:endParaRPr lang="th-TH" sz="48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611560" y="1510552"/>
            <a:ext cx="8532440" cy="5014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         เมธอด 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print   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และ </a:t>
            </a:r>
            <a:r>
              <a:rPr lang="en-US" sz="3600" b="1" dirty="0" err="1" smtClean="0">
                <a:latin typeface="TH SarabunPSK" pitchFamily="34" charset="-34"/>
                <a:cs typeface="TH SarabunPSK" pitchFamily="34" charset="-34"/>
              </a:rPr>
              <a:t>println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อยู่ในออบเจ็กต์ 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out 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ใน</a:t>
            </a:r>
          </a:p>
          <a:p>
            <a:pPr>
              <a:buNone/>
            </a:pP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คลาส 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System</a:t>
            </a:r>
          </a:p>
          <a:p>
            <a:pPr>
              <a:buNone/>
            </a:pPr>
            <a:r>
              <a:rPr lang="th-TH" sz="3600" b="1" dirty="0" smtClean="0">
                <a:solidFill>
                  <a:srgbClr val="C00000"/>
                </a:solidFill>
                <a:latin typeface="TH SarabunPSK" pitchFamily="34" charset="-34"/>
                <a:cs typeface="TH SarabunPSK" pitchFamily="34" charset="-34"/>
              </a:rPr>
              <a:t>รูปแบบ</a:t>
            </a:r>
          </a:p>
          <a:p>
            <a:pPr>
              <a:buNone/>
            </a:pP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  	</a:t>
            </a:r>
            <a:r>
              <a:rPr lang="en-US" sz="3600" b="1" dirty="0" err="1" smtClean="0">
                <a:latin typeface="TH SarabunPSK" pitchFamily="34" charset="-34"/>
                <a:cs typeface="TH SarabunPSK" pitchFamily="34" charset="-34"/>
              </a:rPr>
              <a:t>System.out.print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ข้อความ)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;  // 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ข้อความอยู่ใน 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“…”</a:t>
            </a:r>
          </a:p>
          <a:p>
            <a:pPr>
              <a:buNone/>
            </a:pP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3600" b="1" dirty="0" err="1" smtClean="0">
                <a:latin typeface="TH SarabunPSK" pitchFamily="34" charset="-34"/>
                <a:cs typeface="TH SarabunPSK" pitchFamily="34" charset="-34"/>
              </a:rPr>
              <a:t>System.out.println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sz="3600" b="1" dirty="0">
                <a:latin typeface="TH SarabunPSK" pitchFamily="34" charset="-34"/>
                <a:cs typeface="TH SarabunPSK" pitchFamily="34" charset="-34"/>
              </a:rPr>
              <a:t>ข้อความ)</a:t>
            </a: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;  // </a:t>
            </a: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แสดงแล้วขึ้นบรรทัดใหม่</a:t>
            </a:r>
            <a:endParaRPr lang="th-TH" sz="3600" b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1042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2"/>
          <p:cNvSpPr txBox="1">
            <a:spLocks/>
          </p:cNvSpPr>
          <p:nvPr/>
        </p:nvSpPr>
        <p:spPr>
          <a:xfrm>
            <a:off x="683568" y="980728"/>
            <a:ext cx="7772400" cy="48965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/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public class Test {</a:t>
            </a:r>
          </a:p>
          <a:p>
            <a:pPr>
              <a:buFont typeface="Wingdings"/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public static void main(String[] </a:t>
            </a:r>
            <a:r>
              <a:rPr lang="en-US" sz="4000" b="1" dirty="0" err="1" smtClean="0">
                <a:latin typeface="TH SarabunPSK" pitchFamily="34" charset="-34"/>
                <a:cs typeface="TH SarabunPSK" pitchFamily="34" charset="-34"/>
              </a:rPr>
              <a:t>args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) 	{</a:t>
            </a:r>
          </a:p>
          <a:p>
            <a:pPr>
              <a:buFont typeface="Wingdings"/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4000" b="1" dirty="0" err="1" smtClean="0">
                <a:latin typeface="TH SarabunPSK" pitchFamily="34" charset="-34"/>
                <a:cs typeface="TH SarabunPSK" pitchFamily="34" charset="-34"/>
              </a:rPr>
              <a:t>System.out.print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(“Hello ”);</a:t>
            </a:r>
          </a:p>
          <a:p>
            <a:pPr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4000" b="1" dirty="0" err="1" smtClean="0">
                <a:latin typeface="TH SarabunPSK" pitchFamily="34" charset="-34"/>
                <a:cs typeface="TH SarabunPSK" pitchFamily="34" charset="-34"/>
              </a:rPr>
              <a:t>System.out.println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(“Java”);</a:t>
            </a:r>
            <a:endParaRPr lang="en-US" sz="4000" b="1" dirty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4000" b="1" dirty="0" err="1" smtClean="0">
                <a:latin typeface="TH SarabunPSK" pitchFamily="34" charset="-34"/>
                <a:cs typeface="TH SarabunPSK" pitchFamily="34" charset="-34"/>
              </a:rPr>
              <a:t>System.out.println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(“OOP”);</a:t>
            </a:r>
            <a:endParaRPr lang="en-US" sz="4000" b="1" dirty="0">
              <a:latin typeface="TH SarabunPSK" pitchFamily="34" charset="-34"/>
              <a:cs typeface="TH SarabunPSK" pitchFamily="34" charset="-34"/>
            </a:endParaRPr>
          </a:p>
          <a:p>
            <a:pPr>
              <a:buFont typeface="Wingdings"/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}</a:t>
            </a:r>
          </a:p>
          <a:p>
            <a:pPr>
              <a:buFont typeface="Wingdings"/>
              <a:buNone/>
            </a:pPr>
            <a:r>
              <a:rPr lang="en-US" sz="4000" b="1" dirty="0">
                <a:latin typeface="TH SarabunPSK" pitchFamily="34" charset="-34"/>
                <a:cs typeface="TH SarabunPSK" pitchFamily="34" charset="-34"/>
              </a:rPr>
              <a:t>}</a:t>
            </a:r>
            <a:endParaRPr lang="th-TH" sz="4400" b="1" dirty="0"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4287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48904" y="44624"/>
            <a:ext cx="7583536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sz="60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Escape sequence </a:t>
            </a:r>
            <a:r>
              <a:rPr lang="th-TH" sz="60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 </a:t>
            </a:r>
            <a:r>
              <a:rPr lang="en-US" sz="60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Java</a:t>
            </a:r>
            <a:endParaRPr lang="th-TH" sz="60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836712"/>
            <a:ext cx="69349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คือ อักขระพิเศษที่ใช้ร่วมกับ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print, </a:t>
            </a:r>
            <a:r>
              <a:rPr lang="en-US" sz="40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println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</a:t>
            </a:r>
          </a:p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ใช้ควบคุมการแสองผล ต้องใส่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\ 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นำหน้า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112425"/>
              </p:ext>
            </p:extLst>
          </p:nvPr>
        </p:nvGraphicFramePr>
        <p:xfrm>
          <a:off x="827584" y="2177752"/>
          <a:ext cx="7704856" cy="4419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88232"/>
                <a:gridCol w="2520280"/>
                <a:gridCol w="30963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n>
                            <a:noFill/>
                          </a:ln>
                        </a:rPr>
                        <a:t>Escape</a:t>
                      </a:r>
                      <a:r>
                        <a:rPr lang="en-US" sz="2800" baseline="0" dirty="0" smtClean="0">
                          <a:ln>
                            <a:noFill/>
                          </a:ln>
                        </a:rPr>
                        <a:t> sequence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n>
                            <a:noFill/>
                          </a:ln>
                        </a:rPr>
                        <a:t>ชื่อ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ln>
                            <a:noFill/>
                          </a:ln>
                        </a:rPr>
                        <a:t>ความหมาย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n>
                            <a:noFill/>
                          </a:ln>
                        </a:rPr>
                        <a:t>\n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n>
                            <a:noFill/>
                          </a:ln>
                        </a:rPr>
                        <a:t>Newline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ln>
                            <a:noFill/>
                          </a:ln>
                        </a:rPr>
                        <a:t>ขึ้นบรรทัดใหม่</a:t>
                      </a:r>
                      <a:endParaRPr lang="th-TH" sz="32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n>
                            <a:noFill/>
                          </a:ln>
                        </a:rPr>
                        <a:t>\t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n>
                            <a:noFill/>
                          </a:ln>
                        </a:rPr>
                        <a:t>Horizoltal</a:t>
                      </a:r>
                      <a:r>
                        <a:rPr lang="en-US" sz="2800" dirty="0" smtClean="0">
                          <a:ln>
                            <a:noFill/>
                          </a:ln>
                        </a:rPr>
                        <a:t> tab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err="1" smtClean="0">
                          <a:ln>
                            <a:noFill/>
                          </a:ln>
                        </a:rPr>
                        <a:t>แท็บ</a:t>
                      </a:r>
                      <a:r>
                        <a:rPr lang="th-TH" sz="3200" b="1" dirty="0" smtClean="0">
                          <a:ln>
                            <a:noFill/>
                          </a:ln>
                        </a:rPr>
                        <a:t>แนวนอน</a:t>
                      </a:r>
                      <a:endParaRPr lang="th-TH" sz="32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n>
                            <a:noFill/>
                          </a:ln>
                        </a:rPr>
                        <a:t>\b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n>
                            <a:noFill/>
                          </a:ln>
                        </a:rPr>
                        <a:t>Backspace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ln>
                            <a:noFill/>
                          </a:ln>
                        </a:rPr>
                        <a:t>ลบ</a:t>
                      </a:r>
                      <a:r>
                        <a:rPr lang="th-TH" sz="3200" b="1" baseline="0" dirty="0" smtClean="0">
                          <a:ln>
                            <a:noFill/>
                          </a:ln>
                        </a:rPr>
                        <a:t> 1 ตัวอักษรทางซ้าย</a:t>
                      </a:r>
                      <a:endParaRPr lang="th-TH" sz="32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n>
                            <a:noFill/>
                          </a:ln>
                        </a:rPr>
                        <a:t>\r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n>
                            <a:noFill/>
                          </a:ln>
                        </a:rPr>
                        <a:t>Return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ln>
                            <a:noFill/>
                          </a:ln>
                        </a:rPr>
                        <a:t>เลื่อน</a:t>
                      </a:r>
                      <a:r>
                        <a:rPr lang="th-TH" sz="3200" b="1" baseline="0" dirty="0" smtClean="0">
                          <a:ln>
                            <a:noFill/>
                          </a:ln>
                        </a:rPr>
                        <a:t> </a:t>
                      </a:r>
                      <a:r>
                        <a:rPr lang="en-US" sz="3200" b="1" baseline="0" dirty="0" smtClean="0">
                          <a:ln>
                            <a:noFill/>
                          </a:ln>
                        </a:rPr>
                        <a:t>cursor </a:t>
                      </a:r>
                      <a:r>
                        <a:rPr lang="th-TH" sz="3200" b="1" baseline="0" dirty="0" smtClean="0">
                          <a:ln>
                            <a:noFill/>
                          </a:ln>
                        </a:rPr>
                        <a:t>ไปซ้ายสุด</a:t>
                      </a:r>
                      <a:endParaRPr lang="th-TH" sz="32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n>
                            <a:noFill/>
                          </a:ln>
                        </a:rPr>
                        <a:t>\’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n>
                            <a:noFill/>
                          </a:ln>
                        </a:rPr>
                        <a:t>Single </a:t>
                      </a:r>
                      <a:r>
                        <a:rPr lang="en-US" sz="2800" dirty="0" err="1" smtClean="0">
                          <a:ln>
                            <a:noFill/>
                          </a:ln>
                        </a:rPr>
                        <a:t>quate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ln>
                            <a:noFill/>
                          </a:ln>
                        </a:rPr>
                        <a:t>ตัวอักขระ</a:t>
                      </a:r>
                      <a:r>
                        <a:rPr lang="th-TH" sz="3200" b="1" baseline="0" dirty="0" smtClean="0">
                          <a:ln>
                            <a:noFill/>
                          </a:ln>
                        </a:rPr>
                        <a:t> </a:t>
                      </a:r>
                      <a:r>
                        <a:rPr lang="en-US" sz="3200" b="1" baseline="0" dirty="0" smtClean="0">
                          <a:ln>
                            <a:noFill/>
                          </a:ln>
                        </a:rPr>
                        <a:t>‘</a:t>
                      </a:r>
                      <a:endParaRPr lang="th-TH" sz="32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n>
                            <a:noFill/>
                          </a:ln>
                        </a:rPr>
                        <a:t>\”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n>
                            <a:noFill/>
                          </a:ln>
                        </a:rPr>
                        <a:t>Double </a:t>
                      </a:r>
                      <a:r>
                        <a:rPr lang="en-US" sz="2800" dirty="0" err="1" smtClean="0">
                          <a:ln>
                            <a:noFill/>
                          </a:ln>
                        </a:rPr>
                        <a:t>quate</a:t>
                      </a:r>
                      <a:endParaRPr lang="th-TH" sz="28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3200" b="1" dirty="0" smtClean="0">
                          <a:ln>
                            <a:noFill/>
                          </a:ln>
                        </a:rPr>
                        <a:t>ตัวอักขระ</a:t>
                      </a:r>
                      <a:r>
                        <a:rPr lang="th-TH" sz="3200" b="1" baseline="0" dirty="0" smtClean="0">
                          <a:ln>
                            <a:noFill/>
                          </a:ln>
                        </a:rPr>
                        <a:t> </a:t>
                      </a:r>
                      <a:r>
                        <a:rPr lang="en-US" sz="3200" b="1" baseline="0" dirty="0" smtClean="0">
                          <a:ln>
                            <a:noFill/>
                          </a:ln>
                        </a:rPr>
                        <a:t>“</a:t>
                      </a:r>
                      <a:endParaRPr lang="th-TH" sz="3200" b="1" dirty="0">
                        <a:ln>
                          <a:noFill/>
                        </a:ln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10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2"/>
          <p:cNvSpPr txBox="1">
            <a:spLocks/>
          </p:cNvSpPr>
          <p:nvPr/>
        </p:nvSpPr>
        <p:spPr>
          <a:xfrm>
            <a:off x="683568" y="1124744"/>
            <a:ext cx="7772400" cy="48965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3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/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public class Test {</a:t>
            </a:r>
          </a:p>
          <a:p>
            <a:pPr>
              <a:buFont typeface="Wingdings"/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public static void main(String[] </a:t>
            </a:r>
            <a:r>
              <a:rPr lang="en-US" sz="4000" b="1" dirty="0" err="1" smtClean="0">
                <a:latin typeface="TH SarabunPSK" pitchFamily="34" charset="-34"/>
                <a:cs typeface="TH SarabunPSK" pitchFamily="34" charset="-34"/>
              </a:rPr>
              <a:t>args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) 	{</a:t>
            </a:r>
          </a:p>
          <a:p>
            <a:pPr>
              <a:buFont typeface="Wingdings"/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40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en-US" sz="4000" b="1" dirty="0" err="1" smtClean="0">
                <a:latin typeface="TH SarabunPSK" pitchFamily="34" charset="-34"/>
                <a:cs typeface="TH SarabunPSK" pitchFamily="34" charset="-34"/>
              </a:rPr>
              <a:t>System.out.print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(“Hello\n”);</a:t>
            </a:r>
          </a:p>
          <a:p>
            <a:pPr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4000" b="1" dirty="0" err="1" smtClean="0">
                <a:latin typeface="TH SarabunPSK" pitchFamily="34" charset="-34"/>
                <a:cs typeface="TH SarabunPSK" pitchFamily="34" charset="-34"/>
              </a:rPr>
              <a:t>System.out.print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(“Java\n”);</a:t>
            </a:r>
            <a:endParaRPr lang="en-US" sz="4000" b="1" dirty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4000" b="1" dirty="0" err="1" smtClean="0">
                <a:latin typeface="TH SarabunPSK" pitchFamily="34" charset="-34"/>
                <a:cs typeface="TH SarabunPSK" pitchFamily="34" charset="-34"/>
              </a:rPr>
              <a:t>System.out.print</a:t>
            </a: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(“OOP”);</a:t>
            </a:r>
            <a:endParaRPr lang="en-US" sz="4000" b="1" dirty="0">
              <a:latin typeface="TH SarabunPSK" pitchFamily="34" charset="-34"/>
              <a:cs typeface="TH SarabunPSK" pitchFamily="34" charset="-34"/>
            </a:endParaRPr>
          </a:p>
          <a:p>
            <a:pPr>
              <a:buFont typeface="Wingdings"/>
              <a:buNone/>
            </a:pPr>
            <a:r>
              <a:rPr lang="en-US" sz="4000" b="1" dirty="0" smtClean="0">
                <a:latin typeface="TH SarabunPSK" pitchFamily="34" charset="-34"/>
                <a:cs typeface="TH SarabunPSK" pitchFamily="34" charset="-34"/>
              </a:rPr>
              <a:t>	}</a:t>
            </a:r>
          </a:p>
          <a:p>
            <a:pPr>
              <a:buFont typeface="Wingdings"/>
              <a:buNone/>
            </a:pPr>
            <a:r>
              <a:rPr lang="en-US" sz="4000" b="1" dirty="0">
                <a:latin typeface="TH SarabunPSK" pitchFamily="34" charset="-34"/>
                <a:cs typeface="TH SarabunPSK" pitchFamily="34" charset="-34"/>
              </a:rPr>
              <a:t>}</a:t>
            </a:r>
            <a:endParaRPr lang="th-TH" sz="4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989" y="188640"/>
            <a:ext cx="7796979" cy="7694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44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ตัวอย่างการใช้ </a:t>
            </a:r>
            <a:r>
              <a:rPr lang="en-US" sz="4400" b="1" dirty="0" smtClean="0">
                <a:solidFill>
                  <a:srgbClr val="2D36E3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escape sequence</a:t>
            </a:r>
            <a:endParaRPr lang="th-TH" sz="4400" b="1" dirty="0">
              <a:solidFill>
                <a:srgbClr val="2D36E3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7803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ถไฟใต้ดิน">
  <a:themeElements>
    <a:clrScheme name="รถไฟใต้ดิน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รถไฟใต้ดิน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รถไฟใต้ดิน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1360</TotalTime>
  <Words>1340</Words>
  <Application>Microsoft Office PowerPoint</Application>
  <PresentationFormat>นำเสนอทางหน้าจอ (4:3)</PresentationFormat>
  <Paragraphs>413</Paragraphs>
  <Slides>34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34</vt:i4>
      </vt:variant>
    </vt:vector>
  </HeadingPairs>
  <TitlesOfParts>
    <vt:vector size="35" baseType="lpstr">
      <vt:lpstr>รถไฟใต้ดิน</vt:lpstr>
      <vt:lpstr>บทที่ 1</vt:lpstr>
      <vt:lpstr>สิ่งที่ต้องรู้ในการเขียนโปรแกรมแบบ OOP </vt:lpstr>
      <vt:lpstr>โครงสร้างภาษา Java</vt:lpstr>
      <vt:lpstr>งานนำเสนอ PowerPoint</vt:lpstr>
      <vt:lpstr>การเขียนคำอธิบายโปรแกรม</vt:lpstr>
      <vt:lpstr>เมธอดที่ใช้แสดงผลทางจอภาพ</vt:lpstr>
      <vt:lpstr>งานนำเสนอ PowerPoint</vt:lpstr>
      <vt:lpstr>Escape sequence ใน Java</vt:lpstr>
      <vt:lpstr>งานนำเสนอ PowerPoint</vt:lpstr>
      <vt:lpstr>ชนิดข้อมูล</vt:lpstr>
      <vt:lpstr>ข้อมูลชนิดตัวเลขจำนวนเต็ม</vt:lpstr>
      <vt:lpstr>งานนำเสนอ PowerPoint</vt:lpstr>
      <vt:lpstr>งานนำเสนอ PowerPoint</vt:lpstr>
      <vt:lpstr>งานนำเสนอ PowerPoint</vt:lpstr>
      <vt:lpstr>การประกาศตัวแปร</vt:lpstr>
      <vt:lpstr>หลักการตั้งชื่อตัวแปร</vt:lpstr>
      <vt:lpstr>คีย์เวิร์ดใน Java</vt:lpstr>
      <vt:lpstr>ค่าคงที่</vt:lpstr>
      <vt:lpstr>การใช้ตัวดำเนินการ (Operators)</vt:lpstr>
      <vt:lpstr>Arithmatic Operators</vt:lpstr>
      <vt:lpstr>Relational Operators</vt:lpstr>
      <vt:lpstr>Logical Operators</vt:lpstr>
      <vt:lpstr>Bitwise and Bit Shift  Operators</vt:lpstr>
      <vt:lpstr>Assignment Operators</vt:lpstr>
      <vt:lpstr>ตัวดำเนินการอื่น ๆ</vt:lpstr>
      <vt:lpstr>ลำดับความสำคัญของตัวดำเนินการ</vt:lpstr>
      <vt:lpstr>การแปลงชนิดข้อมูลโดยวิธี  explicit type conversion</vt:lpstr>
      <vt:lpstr>การแปลงชนิด String เป็นชนิดตัวเลข</vt:lpstr>
      <vt:lpstr>การแปลงชนิดตัวเลขเป็นชนิด String </vt:lpstr>
      <vt:lpstr>เมธอดรับการป้อนข้อมูล</vt:lpstr>
      <vt:lpstr>import และ package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2</dc:title>
  <dc:creator>bbb</dc:creator>
  <cp:lastModifiedBy>lenovo</cp:lastModifiedBy>
  <cp:revision>189</cp:revision>
  <dcterms:created xsi:type="dcterms:W3CDTF">2012-06-13T08:29:52Z</dcterms:created>
  <dcterms:modified xsi:type="dcterms:W3CDTF">2022-11-13T03:45:26Z</dcterms:modified>
</cp:coreProperties>
</file>