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1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797675" cy="9926638"/>
  <p:embeddedFontLst>
    <p:embeddedFont>
      <p:font typeface="Cordia New" panose="020B0304020202020204" pitchFamily="34" charset="-34"/>
      <p:regular r:id="rId42"/>
      <p:bold r:id="rId43"/>
      <p:italic r:id="rId44"/>
      <p:boldItalic r:id="rId45"/>
    </p:embeddedFont>
    <p:embeddedFont>
      <p:font typeface="JasmineUPC" panose="02020603050405020304" pitchFamily="18" charset="-34"/>
      <p:regular r:id="rId46"/>
      <p:bold r:id="rId47"/>
      <p:italic r:id="rId48"/>
      <p:boldItalic r:id="rId49"/>
    </p:embeddedFont>
    <p:embeddedFont>
      <p:font typeface="Constantia" panose="02030602050306030303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gJyiX4wMLaE9SyPH9hir740qf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4E94A5-21DF-40F3-B775-E8AE43805093}">
  <a:tblStyle styleId="{694E94A5-21DF-40F3-B775-E8AE43805093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642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ภาพนิ่งชื่อเรื่อง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800"/>
              </a:spcBef>
              <a:spcAft>
                <a:spcPts val="0"/>
              </a:spcAft>
              <a:buSzPts val="3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รูปภาพพร้อมคำอธิบายภาพ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4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4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rdia New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95" name="Google Shape;95;p54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4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54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6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6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  <a:defRPr b="1" i="1">
                <a:latin typeface="Cordia New"/>
                <a:ea typeface="Cordia New"/>
                <a:cs typeface="Cordia New"/>
                <a:sym typeface="Cordia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5769" algn="just">
              <a:spcBef>
                <a:spcPts val="720"/>
              </a:spcBef>
              <a:spcAft>
                <a:spcPts val="0"/>
              </a:spcAft>
              <a:buSzPts val="342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1pPr>
            <a:lvl2pPr marL="914400" lvl="1" indent="-422910" algn="just">
              <a:spcBef>
                <a:spcPts val="720"/>
              </a:spcBef>
              <a:spcAft>
                <a:spcPts val="0"/>
              </a:spcAft>
              <a:buSzPts val="306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2pPr>
            <a:lvl3pPr marL="1371600" lvl="2" indent="-388619" algn="just">
              <a:spcBef>
                <a:spcPts val="720"/>
              </a:spcBef>
              <a:spcAft>
                <a:spcPts val="0"/>
              </a:spcAft>
              <a:buSzPts val="252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3pPr>
            <a:lvl4pPr marL="1828800" lvl="3" indent="-377189" algn="just">
              <a:spcBef>
                <a:spcPts val="720"/>
              </a:spcBef>
              <a:spcAft>
                <a:spcPts val="0"/>
              </a:spcAft>
              <a:buSzPts val="234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4pPr>
            <a:lvl5pPr marL="2286000" lvl="4" indent="-377189" algn="just">
              <a:spcBef>
                <a:spcPts val="720"/>
              </a:spcBef>
              <a:spcAft>
                <a:spcPts val="0"/>
              </a:spcAft>
              <a:buSzPts val="234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dt" idx="10"/>
          </p:nvPr>
        </p:nvSpPr>
        <p:spPr>
          <a:xfrm>
            <a:off x="4139952" y="6381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ftr" idx="11"/>
          </p:nvPr>
        </p:nvSpPr>
        <p:spPr>
          <a:xfrm>
            <a:off x="468923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ภาพนิ่งชื่อเรื่อง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800"/>
              </a:spcBef>
              <a:spcAft>
                <a:spcPts val="0"/>
              </a:spcAft>
              <a:buSzPts val="3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3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44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4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Char char="⚫"/>
              <a:defRPr sz="40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444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⚫"/>
              <a:defRPr sz="40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2pPr>
            <a:lvl3pPr marL="1371600" marR="0" lvl="2" indent="-388619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3pPr>
            <a:lvl4pPr marL="1828800" marR="0" lvl="3" indent="-377189" algn="l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4pPr>
            <a:lvl5pPr marL="2286000" marR="0" lvl="4" indent="-377189" algn="l" rtl="0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grpSp>
        <p:nvGrpSpPr>
          <p:cNvPr id="17" name="Google Shape;17;p4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4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43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Char char="⚫"/>
              <a:defRPr sz="40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444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⚫"/>
              <a:defRPr sz="40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2pPr>
            <a:lvl3pPr marL="1371600" marR="0" lvl="2" indent="-388619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3pPr>
            <a:lvl4pPr marL="1828800" marR="0" lvl="3" indent="-377189" algn="l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4pPr>
            <a:lvl5pPr marL="2286000" marR="0" lvl="4" indent="-377189" algn="l" rtl="0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grpSp>
        <p:nvGrpSpPr>
          <p:cNvPr id="34" name="Google Shape;34;p4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4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245693" y="976352"/>
            <a:ext cx="8784976" cy="313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9600"/>
              <a:buFont typeface="Cordia New"/>
              <a:buNone/>
            </a:pPr>
            <a:r>
              <a:rPr lang="th-TH" sz="9600">
                <a:latin typeface="Cordia New"/>
                <a:ea typeface="Cordia New"/>
                <a:cs typeface="Cordia New"/>
                <a:sym typeface="Cordia New"/>
              </a:rPr>
              <a:t>อินเทอร์เน็ตและ</a:t>
            </a:r>
            <a:br>
              <a:rPr lang="th-TH" sz="9600">
                <a:latin typeface="Cordia New"/>
                <a:ea typeface="Cordia New"/>
                <a:cs typeface="Cordia New"/>
                <a:sym typeface="Cordia New"/>
              </a:rPr>
            </a:br>
            <a:r>
              <a:rPr lang="th-TH" sz="9600">
                <a:latin typeface="Cordia New"/>
                <a:ea typeface="Cordia New"/>
                <a:cs typeface="Cordia New"/>
                <a:sym typeface="Cordia New"/>
              </a:rPr>
              <a:t>การเชื่อมต่อ</a:t>
            </a:r>
            <a:endParaRPr sz="9600"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th-TH" sz="3200"/>
              <a:t>อาจารย์สุวิชยะ  รัตตะรมย์</a:t>
            </a:r>
            <a:endParaRPr sz="3200"/>
          </a:p>
          <a:p>
            <a:pPr marL="0" marR="4572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th-TH" sz="3200"/>
              <a:t>สาขาวิชาวิทยาการคอมพิวเตอร์</a:t>
            </a:r>
            <a:endParaRPr/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5760640"/>
            <a:ext cx="4216800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>
                <a:latin typeface="JasmineUPC"/>
                <a:ea typeface="JasmineUPC"/>
                <a:cs typeface="JasmineUPC"/>
                <a:sym typeface="JasmineUPC"/>
              </a:rPr>
              <a:t>การเชื่อมต่ออินเทอร์เน็ต</a:t>
            </a:r>
            <a:endParaRPr/>
          </a:p>
        </p:txBody>
      </p:sp>
      <p:pic>
        <p:nvPicPr>
          <p:cNvPr id="224" name="Google Shape;22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804299"/>
            <a:ext cx="6546866" cy="49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อุปกรณ์ต่อเชื่อม</a:t>
            </a:r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อุปกรณ์ที่ใช้เชื่อมต่อเครือข่ายคอมพิวเตอร์กับอินเทอร์เน็ต เป็นอุปกรณ์ที่ทำให้ผู้ใช้บริการสามารถเชื่อมต่อเครือข่ายคอมพิวเตอร์ของผู้ใช้บริการเข้ากับอินเทอร์เน็ตได้ </a:t>
            </a:r>
            <a:endParaRPr/>
          </a:p>
          <a:p>
            <a:pPr marL="290513" lvl="0" indent="-80010" algn="just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  <p:sp>
        <p:nvSpPr>
          <p:cNvPr id="232" name="Google Shape;232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  <p:pic>
        <p:nvPicPr>
          <p:cNvPr id="233" name="Google Shape;233;p15" descr="http://i.stack.imgur.com/E1Ks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5" y="3489325"/>
            <a:ext cx="6381750" cy="33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6"/>
          <p:cNvPicPr preferRelativeResize="0"/>
          <p:nvPr/>
        </p:nvPicPr>
        <p:blipFill rotWithShape="1">
          <a:blip r:embed="rId3">
            <a:alphaModFix/>
          </a:blip>
          <a:srcRect t="17746" b="18361"/>
          <a:stretch/>
        </p:blipFill>
        <p:spPr>
          <a:xfrm>
            <a:off x="7190461" y="1153468"/>
            <a:ext cx="1720362" cy="10983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dirty="0" smtClean="0"/>
              <a:t>1.</a:t>
            </a:r>
            <a:r>
              <a:rPr lang="th-TH" dirty="0" smtClean="0"/>
              <a:t>แผงวงจร </a:t>
            </a:r>
            <a:r>
              <a:rPr lang="th-TH" dirty="0" err="1"/>
              <a:t>LAN</a:t>
            </a:r>
            <a:r>
              <a:rPr lang="th-TH" dirty="0"/>
              <a:t> (</a:t>
            </a:r>
            <a:r>
              <a:rPr lang="th-TH" dirty="0" err="1"/>
              <a:t>LAN</a:t>
            </a:r>
            <a:r>
              <a:rPr lang="th-TH" dirty="0"/>
              <a:t> </a:t>
            </a:r>
            <a:r>
              <a:rPr lang="th-TH" dirty="0" err="1"/>
              <a:t>Card</a:t>
            </a:r>
            <a:r>
              <a:rPr lang="th-TH" dirty="0"/>
              <a:t>)</a:t>
            </a:r>
            <a:endParaRPr dirty="0"/>
          </a:p>
        </p:txBody>
      </p:sp>
      <p:sp>
        <p:nvSpPr>
          <p:cNvPr id="240" name="Google Shape;240;p1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05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ใช้ในการต่อเครื่องคอมพิวเตอร์เข้ากับสายนำสัญญาณ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ลักษณะจะเป็นการ์ดที่ใช้เสียบเข้าในแผ่นวงจรหลักของเครื่องคอมพิวเตอร์ อีกด้านหนึ่งของการ์ดจะมีช่องเสียบสำหรับสายนำสัญญาณ หรือในบางรุ่น จะเป็นเสาอากาศสำหรับการเชื่อมต่อแบบไร้สาย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ปัจจุบัน แผ่นวงจรหลักของเครื่อง PC จะมีการ์ดอยู่แล้ว เรียกว่า </a:t>
            </a:r>
            <a:r>
              <a:rPr lang="th-TH" sz="3200">
                <a:solidFill>
                  <a:srgbClr val="FF0000"/>
                </a:solidFill>
              </a:rPr>
              <a:t>LAN Card on Board</a:t>
            </a:r>
            <a:endParaRPr sz="3200">
              <a:solidFill>
                <a:srgbClr val="FF0000"/>
              </a:solidFill>
            </a:endParaRPr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ในขณะที่ Notebook โดยส่วนใหญ่จะเป็น </a:t>
            </a:r>
            <a:r>
              <a:rPr lang="th-TH" sz="3200">
                <a:solidFill>
                  <a:srgbClr val="FF0000"/>
                </a:solidFill>
              </a:rPr>
              <a:t>WIFI on Board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921" y="5824074"/>
            <a:ext cx="1432330" cy="9491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dirty="0" smtClean="0"/>
              <a:t>2. </a:t>
            </a:r>
            <a:r>
              <a:rPr lang="th-TH" dirty="0" smtClean="0"/>
              <a:t>สาย</a:t>
            </a:r>
            <a:r>
              <a:rPr lang="th-TH" dirty="0"/>
              <a:t>นำสัญญาณ หรือ สื่อกลาง (</a:t>
            </a:r>
            <a:r>
              <a:rPr lang="th-TH" dirty="0" err="1"/>
              <a:t>Media</a:t>
            </a:r>
            <a:r>
              <a:rPr lang="th-TH" dirty="0"/>
              <a:t>)</a:t>
            </a:r>
            <a:endParaRPr dirty="0"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336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ทำหน้าที่เชื่อมต่อระหว่างแผงวงจรกับอุปกรณ์จัดเส้นทาง (Router) สำหรับการเชื่อมต่อแบบมีสาย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นิยมใช้สายที่เรียกว่า </a:t>
            </a:r>
            <a:r>
              <a:rPr lang="th-TH" sz="3200">
                <a:solidFill>
                  <a:srgbClr val="FF0000"/>
                </a:solidFill>
              </a:rPr>
              <a:t>UTP (Unshielded Twisted Pair)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มีให้เลือกหลายความเร็ว เช่น UTP CAT 5E (1 Gbps) , UTP CAT 6 (10 Gbps) , UTP CAT 8 (40 Gbps)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  <p:pic>
        <p:nvPicPr>
          <p:cNvPr id="250" name="Google Shape;250;p17" descr="เครื่องสำรองไฟ UPSเครื่องสำรองไฟ UPS มาทำความรู้จัก กับสายแลน UTP Cat.5 และ  Cat.6 กันเถอะ"/>
          <p:cNvPicPr preferRelativeResize="0"/>
          <p:nvPr/>
        </p:nvPicPr>
        <p:blipFill rotWithShape="1">
          <a:blip r:embed="rId3">
            <a:alphaModFix/>
          </a:blip>
          <a:srcRect l="20571" t="13402" r="17715"/>
          <a:stretch/>
        </p:blipFill>
        <p:spPr>
          <a:xfrm>
            <a:off x="1611114" y="4638061"/>
            <a:ext cx="2664296" cy="218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 descr="Llano Cat6 Ethernet RJ 45 สาย LAN UTP CAT เครือข่าย UTP Cable 1 M/3 M/5 M/8  M PATCH สำหรับ Router แล็ปท็อป RJ45 สายเคเบิลเครือข่าย| | - AliExp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9165" y="4599723"/>
            <a:ext cx="2181107" cy="218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ตัวนำสัญญาณแบบไร้สาย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77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ส่วนใหญ่จะใช้อุปกรณ์ตามมาตรฐาน IEEE 802.11 </a:t>
            </a:r>
            <a:endParaRPr sz="3200"/>
          </a:p>
        </p:txBody>
      </p:sp>
      <p:sp>
        <p:nvSpPr>
          <p:cNvPr id="258" name="Google Shape;258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  <p:graphicFrame>
        <p:nvGraphicFramePr>
          <p:cNvPr id="259" name="Google Shape;259;p18"/>
          <p:cNvGraphicFramePr/>
          <p:nvPr/>
        </p:nvGraphicFramePr>
        <p:xfrm>
          <a:off x="457200" y="2485072"/>
          <a:ext cx="8136900" cy="4053910"/>
        </p:xfrm>
        <a:graphic>
          <a:graphicData uri="http://schemas.openxmlformats.org/drawingml/2006/table">
            <a:tbl>
              <a:tblPr firstRow="1" bandRow="1">
                <a:noFill/>
                <a:tableStyleId>{694E94A5-21DF-40F3-B775-E8AE43805093}</a:tableStyleId>
              </a:tblPr>
              <a:tblGrid>
                <a:gridCol w="2448275"/>
                <a:gridCol w="2520275"/>
                <a:gridCol w="31683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 u="none" strike="noStrike" cap="none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มาตรฐาน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ทำงานที่ความถี่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ความเร็วสูงสุด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802.11a (WIFI 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5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54 Mbps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802.11b (WIFI 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2.4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11 Mbps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802.11g (WIFI 3)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2.4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54 Mbps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802.11n (WIFI 4)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2.4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300 Mbps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802.11ac (WIFI 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2.4 Ghz , 5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1.3Gbps (ความถี่ 5 Ghz)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802.11ax (WIFI 6)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rdia New"/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2.4 Ghz + 5 Ghz</a:t>
                      </a:r>
                      <a:endParaRPr sz="32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3.5Gbps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dirty="0" smtClean="0"/>
              <a:t>3.</a:t>
            </a:r>
            <a:r>
              <a:rPr lang="th-TH" dirty="0" smtClean="0"/>
              <a:t>อุปกรณ์</a:t>
            </a:r>
            <a:r>
              <a:rPr lang="th-TH" dirty="0"/>
              <a:t>จัดเส้นทาง (</a:t>
            </a:r>
            <a:r>
              <a:rPr lang="th-TH" dirty="0" err="1"/>
              <a:t>Router</a:t>
            </a:r>
            <a:r>
              <a:rPr lang="th-TH" dirty="0"/>
              <a:t>)</a:t>
            </a:r>
            <a:endParaRPr dirty="0"/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ทำหน้าที่ในการเชื่อมต่อเครือข่ายระยะไกลตั้งแต่สองเครือข่ายขึ้นไปเข้าด้วยกัน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ทำหน้าที่ในการเลือกเส้นทางที่เหมาะสมมากที่สุดในการส่งข้อมูล โดยอาศัยตารางเส้นทาง (routing table) ที่มีอยู่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การทำงานจริงของอุปกรณ์จัดเส้นทาง จะทำงานร่วมกันเป็นเครือข่ายขนาดใหญ่ ทำให้ผลลัพธ์ของการหาเส้นทางที่จะส่งข้อมูลได้เส้นทางที่สั้นที่สุด รวดเร็วที่สุด </a:t>
            </a:r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  <p:pic>
        <p:nvPicPr>
          <p:cNvPr id="272" name="Google Shape;272;p20" descr="Router คืออะไร เราเตอร์ คือ อุปกรณ์เชื่อมต่อเครืออย่างหนึ่ง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63" y="1158048"/>
            <a:ext cx="8144569" cy="4703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3201169" y="6239796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Router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dirty="0" smtClean="0"/>
              <a:t>4. </a:t>
            </a:r>
            <a:r>
              <a:rPr lang="th-TH" dirty="0" err="1" smtClean="0"/>
              <a:t>Access</a:t>
            </a:r>
            <a:r>
              <a:rPr lang="th-TH" dirty="0" smtClean="0"/>
              <a:t> </a:t>
            </a:r>
            <a:r>
              <a:rPr lang="th-TH" dirty="0" err="1"/>
              <a:t>Point</a:t>
            </a:r>
            <a:r>
              <a:rPr lang="th-TH" dirty="0"/>
              <a:t> (</a:t>
            </a:r>
            <a:r>
              <a:rPr lang="th-TH" dirty="0" err="1"/>
              <a:t>AP</a:t>
            </a:r>
            <a:r>
              <a:rPr lang="th-TH" dirty="0"/>
              <a:t>)</a:t>
            </a:r>
            <a:endParaRPr dirty="0"/>
          </a:p>
        </p:txBody>
      </p:sp>
      <p:sp>
        <p:nvSpPr>
          <p:cNvPr id="279" name="Google Shape;279;p21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คืออุปกรณ์ที่มีหน้าที่ในการกระจายสัญญาณไร้สาย (Wireless)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ทำหน้าที่กระจายสัญญาณออกไปยังเครื่องลูกข่ายที่อยู่ในรัศมีการกระจายสัญญาณโดยรอบ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มีช่องเชียบสายแลนเพื่อรับสัญญาณอินเตอร์เน็ตหรือใช้เชื่อมต่อกับเน็ตเวิร์คจากเครือข่ายแลนเข้ากับเครื่องลูกข่ายที่เชื่อมต่อแบบไร้สาย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ทำงานภายใต้มาตรฐานของ IEEE802.11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สามารถเชื่อมต่อ AP มากกว่า 1 ตัวเข้าด้วยกันเพื่อเพิ่มรัศมีการกระจายสัญญาณได้</a:t>
            </a:r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3201169" y="5949280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Access Point </a:t>
            </a:r>
            <a:endParaRPr/>
          </a:p>
        </p:txBody>
      </p:sp>
      <p:pic>
        <p:nvPicPr>
          <p:cNvPr id="287" name="Google Shape;287;p22" descr="ความแตกต่างของอุปกรณ์ router, access point, repeater – traomm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844824"/>
            <a:ext cx="8582128" cy="36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dirty="0" smtClean="0"/>
              <a:t>5. </a:t>
            </a:r>
            <a:r>
              <a:rPr lang="th-TH" dirty="0" smtClean="0"/>
              <a:t>โมเด็ม </a:t>
            </a:r>
            <a:r>
              <a:rPr lang="th-TH" dirty="0"/>
              <a:t>(</a:t>
            </a:r>
            <a:r>
              <a:rPr lang="th-TH" dirty="0" err="1"/>
              <a:t>Modem</a:t>
            </a:r>
            <a:r>
              <a:rPr lang="th-TH" dirty="0"/>
              <a:t>) </a:t>
            </a:r>
            <a:endParaRPr dirty="0"/>
          </a:p>
        </p:txBody>
      </p:sp>
      <p:sp>
        <p:nvSpPr>
          <p:cNvPr id="293" name="Google Shape;293;p2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มาจากคำว่า </a:t>
            </a:r>
            <a:r>
              <a:rPr lang="th-TH" dirty="0" err="1"/>
              <a:t>Modulation</a:t>
            </a:r>
            <a:r>
              <a:rPr lang="th-TH" dirty="0"/>
              <a:t>/</a:t>
            </a:r>
            <a:r>
              <a:rPr lang="th-TH" dirty="0" err="1"/>
              <a:t>Demodulation</a:t>
            </a:r>
            <a:r>
              <a:rPr lang="th-TH" dirty="0"/>
              <a:t> 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ทำหน้าที่แปลง</a:t>
            </a:r>
            <a:r>
              <a:rPr lang="th-TH" dirty="0" err="1"/>
              <a:t>สัญญาณดิจิทัล</a:t>
            </a:r>
            <a:r>
              <a:rPr lang="th-TH" dirty="0"/>
              <a:t>ให้เป็นอนาล็อก และแปลง</a:t>
            </a:r>
            <a:r>
              <a:rPr lang="th-TH" dirty="0" err="1"/>
              <a:t>สัญญาณอนานล็</a:t>
            </a:r>
            <a:r>
              <a:rPr lang="th-TH" dirty="0"/>
              <a:t>อก</a:t>
            </a:r>
            <a:r>
              <a:rPr lang="th-TH" dirty="0" err="1"/>
              <a:t>เป็นดิจิทัล</a:t>
            </a:r>
            <a:r>
              <a:rPr lang="th-TH" dirty="0"/>
              <a:t>  </a:t>
            </a:r>
            <a:endParaRPr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 err="1">
                <a:solidFill>
                  <a:srgbClr val="FF0000"/>
                </a:solidFill>
              </a:rPr>
              <a:t>Modulation</a:t>
            </a:r>
            <a:r>
              <a:rPr lang="th-TH" dirty="0"/>
              <a:t> เป็นการแปลง</a:t>
            </a:r>
            <a:r>
              <a:rPr lang="th-TH" dirty="0" err="1"/>
              <a:t>สัญญาณดิจิทัล</a:t>
            </a:r>
            <a:r>
              <a:rPr lang="th-TH" dirty="0"/>
              <a:t>จากเครื่องคอมพิวเตอร์ต้นทางให้กลายเป็นสัญญาณอนาล็อก แล้วส่งไปตามสายโทรศัพท์หรือใยแก้วนำแสง (</a:t>
            </a:r>
            <a:r>
              <a:rPr lang="th-TH" dirty="0" err="1"/>
              <a:t>Fiber</a:t>
            </a:r>
            <a:r>
              <a:rPr lang="th-TH" dirty="0"/>
              <a:t> </a:t>
            </a:r>
            <a:r>
              <a:rPr lang="th-TH" dirty="0" err="1"/>
              <a:t>optic</a:t>
            </a:r>
            <a:r>
              <a:rPr lang="th-TH" dirty="0"/>
              <a:t>)</a:t>
            </a:r>
            <a:endParaRPr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 err="1">
                <a:solidFill>
                  <a:srgbClr val="FF0000"/>
                </a:solidFill>
              </a:rPr>
              <a:t>Demodulation</a:t>
            </a:r>
            <a:r>
              <a:rPr lang="th-TH" dirty="0"/>
              <a:t> เป็นการเปลี่ยนจากสัญญาณอนาล็อกที่ได้จากสายโทรศัพท์หรือใยแก้วนำแสง ให้กลับไปเป็น</a:t>
            </a:r>
            <a:r>
              <a:rPr lang="th-TH" dirty="0" err="1"/>
              <a:t>สัญญาณดิจิทัล</a:t>
            </a:r>
            <a:r>
              <a:rPr lang="th-TH" dirty="0"/>
              <a:t> เพื่อส่งต่อไปยังเครื่องคอมพิวเตอร์ปลายทาง </a:t>
            </a:r>
            <a:endParaRPr dirty="0"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dirty="0"/>
          </a:p>
        </p:txBody>
      </p:sp>
      <p:sp>
        <p:nvSpPr>
          <p:cNvPr id="294" name="Google Shape;294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เครือข่ายคอมพิวเตอร์ คืออะไร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เครื่องคอมพิวเตอร์ตั้งแต่ 2 เครื่องขึ้นไปซึ่งเชื่อมต่อกันโดยอาศัยอุปกรณ์ทางด้านเครือข่าย วัตถุประสงค์เพื่อแลกเปลี่ยนข้อมูล และใช้ทรัพยากรร่วมกันระหว่างเครื่องคอมพิวเตอร์</a:t>
            </a:r>
            <a:endParaRPr/>
          </a:p>
          <a:p>
            <a:pPr marL="290513" lvl="0" indent="-80010" algn="just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  <p:pic>
        <p:nvPicPr>
          <p:cNvPr id="152" name="Google Shape;152;p6" descr="http://www.conceptdraw.com/How-To-Guide/picture/network-topologies/Computer-Network-Diagrams-Logical-Bus-with-a-Physical-St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3429000"/>
            <a:ext cx="4032448" cy="330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โมเด็ม (Modem) </a:t>
            </a:r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โมเด็มมีหลายแบบขึ้นอยู่กับลักษณะการเชื่อมต่อ เช่น </a:t>
            </a:r>
            <a:r>
              <a:rPr lang="th-TH">
                <a:solidFill>
                  <a:srgbClr val="FF0000"/>
                </a:solidFill>
              </a:rPr>
              <a:t>ADSL Modem </a:t>
            </a:r>
            <a:r>
              <a:rPr lang="th-TH"/>
              <a:t>สำหรับการเชื่อมต่อแบบ ADSL, </a:t>
            </a:r>
            <a:r>
              <a:rPr lang="th-TH">
                <a:solidFill>
                  <a:srgbClr val="FF0000"/>
                </a:solidFill>
              </a:rPr>
              <a:t>Fiber Modem</a:t>
            </a:r>
            <a:r>
              <a:rPr lang="th-TH"/>
              <a:t> สำหรับการเชื่อมต่อแบบ Fiber Optic (เรียกอีกอย่างว่า </a:t>
            </a:r>
            <a:r>
              <a:rPr lang="th-TH">
                <a:solidFill>
                  <a:srgbClr val="FF0000"/>
                </a:solidFill>
              </a:rPr>
              <a:t>ONU : Optical Network Unit</a:t>
            </a:r>
            <a:r>
              <a:rPr lang="th-TH"/>
              <a:t>)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โดยปกติ ONU จะต้องใช้อุปกรณ์ที่ได้รับจากทาง ISP โดยไม่สามารถเปลี่ยนได้ด้วยตนเอง เนื่องจากต้องมีการตั้งค่าจับคู่ให้ตรงกันทั้งชุมสายต้นทางฝั่ง ISP และฝั่งผู้ใช้ปลายทาง</a:t>
            </a:r>
            <a:endParaRPr/>
          </a:p>
          <a:p>
            <a:pPr marL="290513" lvl="0" indent="-55879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sz="3200"/>
              <a:t>ในการเชื่อมต่อ Internet ตามบ้าน ต้องมีอุปกรณ์อย่างน้อย 2 ตัว คือ Modem และ Router</a:t>
            </a:r>
            <a:endParaRPr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/>
              <a:t>และถ้าต้องการเชื่อมต่อกับคอมพิวเตอร์แบบ WIFI ต้องมีอุปกรณ์เพิ่มเติมคือตัว Access Point (AP)</a:t>
            </a:r>
            <a:endParaRPr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/>
              <a:t>แต่ในปัจจุบัน มีอุปกรณ์หลายตัวที่รวมความสามารถของอุปกรณ์ตั้งแต่ 2 ชนิดขึ้นไป ทำให้มีความหลากหลายในการเลือกการเชื่อมต่อ</a:t>
            </a:r>
            <a:endParaRPr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/>
              <a:t>โดยปกติ ผู้ให้บริการ (ISP) มักจะให้อุปกรณ์ที่รวมเอาความสามารถของอุปกรณ์ทั้ง 3 แบบมาให้ เช่น Modem Router + AP หรือ Modem + WIFI Router (AP Router) หรือ WiFi Modem Router</a:t>
            </a:r>
            <a:endParaRPr sz="320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/>
              <a:t>ดังนั้นอาจต้องพิจารณาหากต้องการอัพเกรดอุปกรณ์</a:t>
            </a:r>
            <a:endParaRPr sz="3200"/>
          </a:p>
        </p:txBody>
      </p:sp>
      <p:sp>
        <p:nvSpPr>
          <p:cNvPr id="307" name="Google Shape;307;p2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การเชื่อมต่อ Internet ตามที่พักอาศัย</a:t>
            </a:r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  <p:grpSp>
        <p:nvGrpSpPr>
          <p:cNvPr id="314" name="Google Shape;314;p26"/>
          <p:cNvGrpSpPr/>
          <p:nvPr/>
        </p:nvGrpSpPr>
        <p:grpSpPr>
          <a:xfrm>
            <a:off x="885819" y="1556792"/>
            <a:ext cx="7358589" cy="3960440"/>
            <a:chOff x="1248376" y="2420888"/>
            <a:chExt cx="6013782" cy="3586509"/>
          </a:xfrm>
        </p:grpSpPr>
        <p:pic>
          <p:nvPicPr>
            <p:cNvPr id="315" name="Google Shape;31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9632" y="2420888"/>
              <a:ext cx="6002526" cy="3586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6"/>
            <p:cNvSpPr/>
            <p:nvPr/>
          </p:nvSpPr>
          <p:spPr>
            <a:xfrm>
              <a:off x="1881842" y="3284984"/>
              <a:ext cx="1105982" cy="14570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7" name="Google Shape;317;p26"/>
            <p:cNvPicPr preferRelativeResize="0"/>
            <p:nvPr/>
          </p:nvPicPr>
          <p:blipFill rotWithShape="1">
            <a:blip r:embed="rId3">
              <a:alphaModFix/>
            </a:blip>
            <a:srcRect l="9855" t="26101" r="70950" b="33745"/>
            <a:stretch/>
          </p:blipFill>
          <p:spPr>
            <a:xfrm rot="1012897">
              <a:off x="1393384" y="3501552"/>
              <a:ext cx="906578" cy="113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26"/>
            <p:cNvSpPr/>
            <p:nvPr/>
          </p:nvSpPr>
          <p:spPr>
            <a:xfrm>
              <a:off x="2607067" y="4371305"/>
              <a:ext cx="360040" cy="52928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6"/>
          <p:cNvSpPr txBox="1"/>
          <p:nvPr/>
        </p:nvSpPr>
        <p:spPr>
          <a:xfrm>
            <a:off x="1619672" y="5858558"/>
            <a:ext cx="59766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แผนผังการเชื่อมต่อเครือข่าย Internet ตามบ้าน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  <p:sp>
        <p:nvSpPr>
          <p:cNvPr id="325" name="Google Shape;325;p27"/>
          <p:cNvSpPr txBox="1"/>
          <p:nvPr/>
        </p:nvSpPr>
        <p:spPr>
          <a:xfrm>
            <a:off x="564584" y="5661248"/>
            <a:ext cx="32017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การจับคู่ระหว่าง ONU กับ AP + Router (WIFI Router)</a:t>
            </a:r>
            <a:endParaRPr/>
          </a:p>
        </p:txBody>
      </p:sp>
      <p:pic>
        <p:nvPicPr>
          <p:cNvPr id="326" name="Google Shape;326;p27" descr="Fac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74" y="1313159"/>
            <a:ext cx="3384376" cy="422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 descr="ZTE Gigatex เร้าเตอร์ONUรองรับเน็ต 1000เม็ก ทำ Access  pointใด้ทุกค่ายเน็ตมือ2 | Lazada.co.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0010" y="1412776"/>
            <a:ext cx="4257353" cy="412664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 txBox="1"/>
          <p:nvPr/>
        </p:nvSpPr>
        <p:spPr>
          <a:xfrm>
            <a:off x="5221371" y="5833130"/>
            <a:ext cx="27034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ONU + Router + 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dia New"/>
              <a:buNone/>
            </a:pPr>
            <a:r>
              <a:rPr lang="th-TH" sz="4400"/>
              <a:t>การเชื่อมต่อ Internet ผ่านเครือข่ายโทรศัพท์มือถือ</a:t>
            </a:r>
            <a:endParaRPr sz="4400"/>
          </a:p>
        </p:txBody>
      </p:sp>
      <p:sp>
        <p:nvSpPr>
          <p:cNvPr id="334" name="Google Shape;334;p2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นิยมเป็นอย่างมาก เนื่องจากมีความสะดวก รวดเร็ว และสามารถเชื่อมต่อได้ทุกที่ทุกเวลา </a:t>
            </a:r>
            <a:endParaRPr/>
          </a:p>
          <a:p>
            <a:pPr marL="290513" lvl="0" indent="-273050" algn="just" rtl="0">
              <a:spcBef>
                <a:spcPts val="612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อาจต้องเสียค่าใช้จ่ายรายเดือนมากกว่าการเชื่อมต่อตามที่พักอาศัย </a:t>
            </a:r>
            <a:endParaRPr/>
          </a:p>
          <a:p>
            <a:pPr marL="290513" lvl="0" indent="-273050" algn="just" rtl="0">
              <a:spcBef>
                <a:spcPts val="612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เพียงเปิดรับสัญญาณ </a:t>
            </a:r>
            <a:r>
              <a:rPr lang="th-TH">
                <a:solidFill>
                  <a:srgbClr val="FF0000"/>
                </a:solidFill>
              </a:rPr>
              <a:t>Cellular Data ใน iOS</a:t>
            </a:r>
            <a:r>
              <a:rPr lang="th-TH"/>
              <a:t> หรือ </a:t>
            </a:r>
            <a:r>
              <a:rPr lang="th-TH">
                <a:solidFill>
                  <a:srgbClr val="FF0000"/>
                </a:solidFill>
              </a:rPr>
              <a:t>Mobile Data ใน Android</a:t>
            </a:r>
            <a:r>
              <a:rPr lang="th-TH"/>
              <a:t> โทรศัพท์มือถือก็สามารถรับสัญญาณอินเทอร์เน็ตได้ </a:t>
            </a:r>
            <a:endParaRPr/>
          </a:p>
          <a:p>
            <a:pPr marL="290513" lvl="0" indent="-273050" algn="just" rtl="0">
              <a:spcBef>
                <a:spcPts val="612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เครือข่ายอินเทอร์เน็ตที่ให้บริการกับโทรศัพท์มือถือมีหลายระบบสื่อสาร หลายผู้ให้บริการ ซึ่งมีความเร็วและราคาที่แตกต่างกัน</a:t>
            </a:r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dia New"/>
              <a:buNone/>
            </a:pPr>
            <a:r>
              <a:rPr lang="th-TH" sz="4400"/>
              <a:t>การเชื่อมต่อ Internet ผ่านเครือข่ายโทรศัพท์มือถือ</a:t>
            </a:r>
            <a:endParaRPr sz="4400"/>
          </a:p>
        </p:txBody>
      </p:sp>
      <p:sp>
        <p:nvSpPr>
          <p:cNvPr id="341" name="Google Shape;341;p2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>
                <a:solidFill>
                  <a:srgbClr val="FF0000"/>
                </a:solidFill>
              </a:rPr>
              <a:t>ยุค 2G </a:t>
            </a:r>
            <a:r>
              <a:rPr lang="th-TH"/>
              <a:t>สำหรับส่งข้อมูลเสียงพูดเป็นหลัก ไม่จำเป็นต้องมีความเร็วการส่งข้อมูลสูงมาก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ตัวอย่างมาตรฐาน 2G ที่เป็นที่นิยมในประเทศไทย มีดังนี้</a:t>
            </a:r>
            <a:endParaRPr/>
          </a:p>
          <a:p>
            <a:pPr marL="667512" lvl="2" indent="0" algn="just" rtl="0"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th-TH"/>
              <a:t>	1) GSM (Global System for Mobile Communications)</a:t>
            </a:r>
            <a:endParaRPr/>
          </a:p>
          <a:p>
            <a:pPr marL="667512" lvl="2" indent="0" algn="just" rtl="0"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th-TH"/>
              <a:t>	2) GPRS (General Packet Radio Service) </a:t>
            </a:r>
            <a:endParaRPr/>
          </a:p>
          <a:p>
            <a:pPr marL="667512" lvl="2" indent="0" algn="just" rtl="0"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th-TH"/>
              <a:t>	3) EDGE (Enhance Data Rates for GSM Evolution) </a:t>
            </a:r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dia New"/>
              <a:buNone/>
            </a:pPr>
            <a:r>
              <a:rPr lang="th-TH" sz="4400"/>
              <a:t>การเชื่อมต่อ Internet ผ่านเครือข่ายโทรศัพท์มือถือ</a:t>
            </a:r>
            <a:endParaRPr sz="4400"/>
          </a:p>
        </p:txBody>
      </p:sp>
      <p:sp>
        <p:nvSpPr>
          <p:cNvPr id="348" name="Google Shape;348;p30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>
                <a:solidFill>
                  <a:srgbClr val="FF0000"/>
                </a:solidFill>
              </a:rPr>
              <a:t>ยุค 3G </a:t>
            </a:r>
            <a:r>
              <a:rPr lang="th-TH"/>
              <a:t>สามารถส่งผ่านข้อมูลทั้งภาพและเสียงในรูปแบบมัลติมีเดียได้อย่างรวดเร็ว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สามารถเชื่อมต่อกับระบบเครือข่ายของ 3G ตลอดเวลาที่เราเปิดโทรศัพท์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มีการพัฒนาให้ได้ความเร็วสูงขึ้นเป็น </a:t>
            </a:r>
            <a:r>
              <a:rPr lang="th-TH">
                <a:solidFill>
                  <a:srgbClr val="FF0000"/>
                </a:solidFill>
              </a:rPr>
              <a:t>3G+</a:t>
            </a:r>
            <a:r>
              <a:rPr lang="th-TH"/>
              <a:t> ซึ่งสามารถส่งข้อมูลได้ความเร็วสูงสุด 42 Mbps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ในประเทศไทย โทรศัพท์ที่เชื่อมต่อ 3G จะขึ้นสัญลักษณ์เป็น </a:t>
            </a:r>
            <a:r>
              <a:rPr lang="th-TH">
                <a:solidFill>
                  <a:srgbClr val="FF0000"/>
                </a:solidFill>
              </a:rPr>
              <a:t>3G</a:t>
            </a:r>
            <a:r>
              <a:rPr lang="th-TH"/>
              <a:t>, </a:t>
            </a:r>
            <a:r>
              <a:rPr lang="th-TH">
                <a:solidFill>
                  <a:srgbClr val="FF0000"/>
                </a:solidFill>
              </a:rPr>
              <a:t>H</a:t>
            </a:r>
            <a:r>
              <a:rPr lang="th-TH"/>
              <a:t> หรือ </a:t>
            </a:r>
            <a:r>
              <a:rPr lang="th-TH">
                <a:solidFill>
                  <a:srgbClr val="FF0000"/>
                </a:solidFill>
              </a:rPr>
              <a:t>H+</a:t>
            </a:r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dia New"/>
              <a:buNone/>
            </a:pPr>
            <a:r>
              <a:rPr lang="th-TH" sz="4400"/>
              <a:t>การเชื่อมต่อ Internet ผ่านเครือข่ายโทรศัพท์มือถือ</a:t>
            </a:r>
            <a:endParaRPr sz="4400"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78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>
                <a:solidFill>
                  <a:srgbClr val="FF0000"/>
                </a:solidFill>
              </a:rPr>
              <a:t>ยุค 4G </a:t>
            </a:r>
            <a:r>
              <a:rPr lang="th-TH" sz="3200"/>
              <a:t>พัฒนาเพิ่มความสามารถในการส่งข้อมูลมัลติมีเดียได้แบบเรียลไทม์ เช่น Video call </a:t>
            </a:r>
            <a:endParaRPr sz="3200"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บางครั้งเรียกว่า 4G LTE มีอัตราการดาวน์โหลดสูงสุด 100 Mbps.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>
                <a:solidFill>
                  <a:srgbClr val="FF0000"/>
                </a:solidFill>
              </a:rPr>
              <a:t>LTE-Advanced</a:t>
            </a:r>
            <a:r>
              <a:rPr lang="th-TH" sz="3200"/>
              <a:t> สามารถรองรับคลื่นสัญญาณได้มากกว่า 1 คลื่นความถี่พร้อมๆกัน เพื่อเพิ่มอัตราดาวน์โหลดสูงสุด 1 Gbps. </a:t>
            </a:r>
            <a:endParaRPr sz="3200"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มีคลื่นใช้งานรองรับหลายความถี่ เช่น 1,800 Mhz, 2,100 Mhz , 2,300 Mhz.</a:t>
            </a:r>
            <a:endParaRPr sz="3200"/>
          </a:p>
          <a:p>
            <a:pPr marL="640080" lvl="1" indent="-246888" algn="just" rtl="0">
              <a:spcBef>
                <a:spcPts val="640"/>
              </a:spcBef>
              <a:spcAft>
                <a:spcPts val="0"/>
              </a:spcAft>
              <a:buSzPts val="2720"/>
              <a:buChar char="⚫"/>
            </a:pPr>
            <a:r>
              <a:rPr lang="th-TH" sz="3200"/>
              <a:t>ดังนั้น การเลือกใช้โทรศัพท์ต้องดูทั้งการรองรับความถี่ และความถี่ที่ผู้ให้บริการมีให้บริการ</a:t>
            </a:r>
            <a:endParaRPr sz="3200"/>
          </a:p>
          <a:p>
            <a:pPr marL="290513" lvl="0" indent="-80010" algn="just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290513" lvl="0" indent="-80010" algn="just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dia New"/>
              <a:buNone/>
            </a:pPr>
            <a:r>
              <a:rPr lang="th-TH" sz="4400"/>
              <a:t>การเชื่อมต่อ Internet ผ่านเครือข่ายโทรศัพท์มือถือ</a:t>
            </a:r>
            <a:endParaRPr sz="4400"/>
          </a:p>
        </p:txBody>
      </p:sp>
      <p:sp>
        <p:nvSpPr>
          <p:cNvPr id="362" name="Google Shape;362;p3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78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sz="3200" dirty="0">
                <a:solidFill>
                  <a:srgbClr val="FF0000"/>
                </a:solidFill>
              </a:rPr>
              <a:t>ยุค 5G </a:t>
            </a:r>
            <a:r>
              <a:rPr lang="th-TH" sz="3200" dirty="0"/>
              <a:t>พัฒนามาเพื่อรองรับกับการเชื่อมต่อกับอุปกรณ์ได้ทุกชนิด (</a:t>
            </a:r>
            <a:r>
              <a:rPr lang="th-TH" sz="3200" dirty="0" err="1"/>
              <a:t>IoT</a:t>
            </a:r>
            <a:r>
              <a:rPr lang="th-TH" sz="3200" dirty="0"/>
              <a:t> : </a:t>
            </a:r>
            <a:r>
              <a:rPr lang="th-TH" sz="3200" dirty="0" err="1"/>
              <a:t>Internet</a:t>
            </a:r>
            <a:r>
              <a:rPr lang="th-TH" sz="3200" dirty="0"/>
              <a:t> </a:t>
            </a:r>
            <a:r>
              <a:rPr lang="th-TH" sz="3200" dirty="0" err="1"/>
              <a:t>of</a:t>
            </a:r>
            <a:r>
              <a:rPr lang="th-TH" sz="3200" dirty="0"/>
              <a:t> </a:t>
            </a:r>
            <a:r>
              <a:rPr lang="th-TH" sz="3200" dirty="0" err="1"/>
              <a:t>Thing</a:t>
            </a:r>
            <a:r>
              <a:rPr lang="th-TH" sz="3200" dirty="0"/>
              <a:t>) </a:t>
            </a:r>
            <a:endParaRPr sz="3200" dirty="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 dirty="0"/>
              <a:t>มีการตอบสนองไวกว่า 4G เพื่อให้สามารถควบคุมอุปกรณ์ที่เชื่อมอินเตอร์เน็ตได้เร็วขึ้น</a:t>
            </a:r>
            <a:endParaRPr dirty="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 dirty="0"/>
              <a:t>เพิ่มความถี่ที่ใช้งานได้หลากหลายมากขึ้น ทำให้ผู้ใช้งานไม่ต้องแย่งกันใช้ความถี่เดียวกัน</a:t>
            </a:r>
            <a:endParaRPr sz="3200" dirty="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 dirty="0"/>
              <a:t>รับรองจำนวนผู้ใช้งานในแต่ละพื้นที่ได้มากกว่า 4G ถึง 10 เท่า</a:t>
            </a:r>
            <a:endParaRPr dirty="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th-TH" sz="3200" dirty="0"/>
              <a:t>ความเร็วรับส่งข้อมูลได้สูงสุด 20 </a:t>
            </a:r>
            <a:r>
              <a:rPr lang="th-TH" sz="3200" dirty="0" err="1"/>
              <a:t>Gbps</a:t>
            </a:r>
            <a:endParaRPr dirty="0"/>
          </a:p>
          <a:p>
            <a:pPr marL="290513" lvl="0" indent="-94488" algn="just" rtl="0">
              <a:spcBef>
                <a:spcPts val="592"/>
              </a:spcBef>
              <a:spcAft>
                <a:spcPts val="0"/>
              </a:spcAft>
              <a:buSzPct val="95000"/>
              <a:buNone/>
            </a:pPr>
            <a:endParaRPr sz="3200" dirty="0"/>
          </a:p>
          <a:p>
            <a:pPr marL="290513" lvl="0" indent="-94488" algn="just" rtl="0">
              <a:spcBef>
                <a:spcPts val="592"/>
              </a:spcBef>
              <a:spcAft>
                <a:spcPts val="0"/>
              </a:spcAft>
              <a:buSzPct val="95000"/>
              <a:buNone/>
            </a:pPr>
            <a:endParaRPr sz="3200"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29</a:t>
            </a:fld>
            <a:endParaRPr/>
          </a:p>
        </p:txBody>
      </p:sp>
      <p:pic>
        <p:nvPicPr>
          <p:cNvPr id="369" name="Google Shape;3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24" y="1268760"/>
            <a:ext cx="8315645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3"/>
          <p:cNvSpPr txBox="1"/>
          <p:nvPr/>
        </p:nvSpPr>
        <p:spPr>
          <a:xfrm>
            <a:off x="971600" y="6063962"/>
            <a:ext cx="720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เปรียบเทียบลักษณะการใช้งานโทรศัพท์ในยุคต่างๆ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อินเทอร์เน็ต คืออะไร</a:t>
            </a:r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4402832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เครือข่ายคอมพิวเตอร์จำนวนมากที่เชื่อมต่อกันครอบคลุมไปทั่วโลก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อินเทอร์เน็ตเป็นทั้งเครือข่ายของคอมพิวเตอร์ และเครือข่ายของเครือข่าย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th-TH" sz="3200"/>
              <a:t>เครือข่ายอินเทอร์เน็ตประกอบไปด้วยเครือข่ายย่อยเป็นจำนวนมากต่อเชื่อมเข้าด้วยกัน</a:t>
            </a:r>
            <a:endParaRPr/>
          </a:p>
          <a:p>
            <a:pPr marL="290513" lvl="0" indent="-80010" algn="just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  <p:sp>
        <p:nvSpPr>
          <p:cNvPr id="159" name="Google Shape;159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2360745"/>
            <a:ext cx="3935462" cy="393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th-TH"/>
              <a:t>เกณฑ์ชี้วัดความเร็วอินเทอร์เน็ต (Bandwidth)</a:t>
            </a:r>
            <a:endParaRPr/>
          </a:p>
        </p:txBody>
      </p:sp>
      <p:sp>
        <p:nvSpPr>
          <p:cNvPr id="376" name="Google Shape;376;p3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7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l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dirty="0" err="1">
                <a:solidFill>
                  <a:srgbClr val="FF0000"/>
                </a:solidFill>
              </a:rPr>
              <a:t>Bandwidth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เป็นตัวบอกความเร็วของการส่งข้อมูลผ่านอินเทอร์เน็ต 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มีหน่วยวัดเป็น </a:t>
            </a:r>
            <a:r>
              <a:rPr lang="th-TH" dirty="0" err="1">
                <a:solidFill>
                  <a:srgbClr val="FF0000"/>
                </a:solidFill>
              </a:rPr>
              <a:t>bps</a:t>
            </a:r>
            <a:r>
              <a:rPr lang="th-TH" dirty="0"/>
              <a:t> ย่อมาจาก </a:t>
            </a:r>
            <a:r>
              <a:rPr lang="th-TH" dirty="0" err="1">
                <a:solidFill>
                  <a:srgbClr val="FF0000"/>
                </a:solidFill>
              </a:rPr>
              <a:t>Bits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Per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Second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(บิตต่อวินาที) 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th-TH" dirty="0"/>
              <a:t>หมายความว่าในหนึ่งวินาทีสามารถรับส่งข้อมูลได้เท่าไร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วัดจาก </a:t>
            </a:r>
            <a:r>
              <a:rPr lang="th-TH" dirty="0">
                <a:solidFill>
                  <a:srgbClr val="FF0000"/>
                </a:solidFill>
              </a:rPr>
              <a:t>ความเร็วที่เครื่องลูกข่าย (</a:t>
            </a:r>
            <a:r>
              <a:rPr lang="th-TH" dirty="0" err="1">
                <a:solidFill>
                  <a:srgbClr val="FF0000"/>
                </a:solidFill>
              </a:rPr>
              <a:t>Client</a:t>
            </a:r>
            <a:r>
              <a:rPr lang="th-TH" dirty="0">
                <a:solidFill>
                  <a:srgbClr val="FF0000"/>
                </a:solidFill>
              </a:rPr>
              <a:t>) รับส่งข้อมูลกับเครื่องแม่ข่าย(</a:t>
            </a:r>
            <a:r>
              <a:rPr lang="th-TH" dirty="0" err="1">
                <a:solidFill>
                  <a:srgbClr val="FF0000"/>
                </a:solidFill>
              </a:rPr>
              <a:t>Server</a:t>
            </a:r>
            <a:r>
              <a:rPr lang="th-TH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โดยจะแบ่งออกเป็น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th-TH" dirty="0"/>
              <a:t>ความเร็วในการดาวน์โหลด (</a:t>
            </a:r>
            <a:r>
              <a:rPr lang="th-TH" dirty="0" err="1"/>
              <a:t>Download</a:t>
            </a:r>
            <a:r>
              <a:rPr lang="th-TH" dirty="0"/>
              <a:t> </a:t>
            </a:r>
            <a:r>
              <a:rPr lang="th-TH" dirty="0" err="1"/>
              <a:t>Speed</a:t>
            </a:r>
            <a:r>
              <a:rPr lang="th-TH" dirty="0"/>
              <a:t>) 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th-TH" dirty="0"/>
              <a:t>ความเร็วในการอัพโหลด (</a:t>
            </a:r>
            <a:r>
              <a:rPr lang="th-TH" dirty="0" err="1"/>
              <a:t>Upload</a:t>
            </a:r>
            <a:r>
              <a:rPr lang="th-TH" dirty="0"/>
              <a:t> </a:t>
            </a:r>
            <a:r>
              <a:rPr lang="th-TH" dirty="0" err="1"/>
              <a:t>Speed</a:t>
            </a:r>
            <a:r>
              <a:rPr lang="th-TH" dirty="0"/>
              <a:t>)</a:t>
            </a:r>
            <a:endParaRPr dirty="0"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dirty="0"/>
          </a:p>
        </p:txBody>
      </p:sp>
      <p:sp>
        <p:nvSpPr>
          <p:cNvPr id="377" name="Google Shape;377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th-TH"/>
              <a:t>เกณฑ์ชี้วัดความเร็วอินเทอร์เน็ต (Bandwidth)</a:t>
            </a:r>
            <a:endParaRPr/>
          </a:p>
        </p:txBody>
      </p:sp>
      <p:sp>
        <p:nvSpPr>
          <p:cNvPr id="383" name="Google Shape;383;p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7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เราสามารถเช็คความเร็วอินเทอร์เน็ตในขณะนั้นได้โดยใช้บริการเว็บไซต์บริการทดสอบความเร็ว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เช่น www.speedtest.net, speedtest.adslthailand.com, www.nperf.com/th</a:t>
            </a:r>
            <a:endParaRPr/>
          </a:p>
          <a:p>
            <a:pPr marL="290513" lvl="0" indent="-55879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384" name="Google Shape;384;p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31</a:t>
            </a:fld>
            <a:endParaRPr/>
          </a:p>
        </p:txBody>
      </p:sp>
      <p:pic>
        <p:nvPicPr>
          <p:cNvPr id="385" name="Google Shape;38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4359871"/>
            <a:ext cx="4176464" cy="234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- Electronic Mail</a:t>
            </a: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5738" lvl="0" indent="-200882" algn="just" rtl="0">
              <a:spcBef>
                <a:spcPts val="0"/>
              </a:spcBef>
              <a:spcAft>
                <a:spcPts val="0"/>
              </a:spcAft>
              <a:buSzPct val="95000"/>
              <a:buFont typeface="Cordia New"/>
              <a:buChar char="•"/>
            </a:pPr>
            <a:r>
              <a:rPr lang="th-TH"/>
              <a:t>เรียกย่อว่า </a:t>
            </a:r>
            <a:r>
              <a:rPr lang="th-TH">
                <a:solidFill>
                  <a:srgbClr val="FF0000"/>
                </a:solidFill>
              </a:rPr>
              <a:t>E-Mail (อีเมล์) </a:t>
            </a:r>
            <a:endParaRPr/>
          </a:p>
          <a:p>
            <a:pPr marL="185738" lvl="0" indent="-200882" algn="just" rtl="0">
              <a:spcBef>
                <a:spcPts val="666"/>
              </a:spcBef>
              <a:spcAft>
                <a:spcPts val="0"/>
              </a:spcAft>
              <a:buSzPct val="95000"/>
              <a:buFont typeface="Cordia New"/>
              <a:buChar char="•"/>
            </a:pPr>
            <a:r>
              <a:rPr lang="th-TH"/>
              <a:t>การรับ-ส่งข้อความ (รวมทั้งรูปภาพ เสียง วิดีโอ) ในลักษณะจดหมาย  โดยใช้เครือข่ายอินเทอร์เน็ต เป็นเส้นทางในการรับ - ส่ง </a:t>
            </a:r>
            <a:endParaRPr/>
          </a:p>
          <a:p>
            <a:pPr marL="185738" lvl="0" indent="-200882" algn="just" rtl="0">
              <a:spcBef>
                <a:spcPts val="666"/>
              </a:spcBef>
              <a:spcAft>
                <a:spcPts val="0"/>
              </a:spcAft>
              <a:buSzPct val="95000"/>
              <a:buFont typeface="Cordia New"/>
              <a:buChar char="•"/>
            </a:pPr>
            <a:r>
              <a:rPr lang="th-TH"/>
              <a:t>ใช้เวลาในการรับ/ส่งไม่นาน (หน่วยเป็นวินาที) </a:t>
            </a:r>
            <a:endParaRPr/>
          </a:p>
          <a:p>
            <a:pPr marL="185738" lvl="0" indent="-200882" algn="just" rtl="0">
              <a:spcBef>
                <a:spcPts val="814"/>
              </a:spcBef>
              <a:spcAft>
                <a:spcPts val="0"/>
              </a:spcAft>
              <a:buSzPct val="95000"/>
              <a:buFont typeface="Cordia New"/>
              <a:buChar char="•"/>
            </a:pPr>
            <a:r>
              <a:rPr lang="th-TH"/>
              <a:t>การใช้ E-Mail จะต้องมี </a:t>
            </a:r>
            <a:r>
              <a:rPr lang="th-TH">
                <a:solidFill>
                  <a:srgbClr val="FF3300"/>
                </a:solidFill>
              </a:rPr>
              <a:t>E-Mail Address  </a:t>
            </a:r>
            <a:r>
              <a:rPr lang="th-TH"/>
              <a:t>เพื่อระบุปลายทางในการรับ-ส่ง ลักษณะเดียวกับชื่อ-ที่อยู่ในการส่งจดหมายปกติ</a:t>
            </a:r>
            <a:r>
              <a:rPr lang="th-TH" sz="4400"/>
              <a:t> </a:t>
            </a:r>
            <a:r>
              <a:rPr lang="th-TH"/>
              <a:t>เช่น  suwitchaya.r@rbru.ac.th เป็นต้น</a:t>
            </a:r>
            <a:endParaRPr/>
          </a:p>
          <a:p>
            <a:pPr marL="185738" lvl="0" indent="-200882" algn="just" rtl="0">
              <a:spcBef>
                <a:spcPts val="666"/>
              </a:spcBef>
              <a:spcAft>
                <a:spcPts val="0"/>
              </a:spcAft>
              <a:buSzPct val="95000"/>
              <a:buFont typeface="Cordia New"/>
              <a:buChar char="•"/>
            </a:pPr>
            <a:r>
              <a:rPr lang="th-TH"/>
              <a:t>ตัวอย่างผู้ให้บริการ เช่น hotmail.com , yahoo.com, gmail.com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- FTP</a:t>
            </a:r>
            <a:endParaRPr/>
          </a:p>
        </p:txBody>
      </p:sp>
      <p:sp>
        <p:nvSpPr>
          <p:cNvPr id="398" name="Google Shape;398;p3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5738" lvl="0" indent="-217170" algn="just" rtl="0">
              <a:spcBef>
                <a:spcPts val="0"/>
              </a:spcBef>
              <a:spcAft>
                <a:spcPts val="0"/>
              </a:spcAft>
              <a:buSzPts val="3420"/>
              <a:buFont typeface="Cordia New"/>
              <a:buChar char="•"/>
            </a:pPr>
            <a:r>
              <a:rPr lang="th-TH">
                <a:solidFill>
                  <a:srgbClr val="FF3300"/>
                </a:solidFill>
              </a:rPr>
              <a:t>FTP </a:t>
            </a:r>
            <a:r>
              <a:rPr lang="th-TH"/>
              <a:t>ย่อมาจาก </a:t>
            </a:r>
            <a:r>
              <a:rPr lang="th-TH">
                <a:solidFill>
                  <a:srgbClr val="FF3300"/>
                </a:solidFill>
              </a:rPr>
              <a:t>File Transfer Protocol </a:t>
            </a:r>
            <a:endParaRPr i="1"/>
          </a:p>
          <a:p>
            <a:pPr marL="185738" lvl="0" indent="-217170" algn="just" rtl="0">
              <a:spcBef>
                <a:spcPts val="720"/>
              </a:spcBef>
              <a:spcAft>
                <a:spcPts val="0"/>
              </a:spcAft>
              <a:buSzPts val="3420"/>
              <a:buFont typeface="Cordia New"/>
              <a:buChar char="•"/>
            </a:pPr>
            <a:r>
              <a:rPr lang="th-TH"/>
              <a:t>บริการส่งถ่ายแฟ้มข้อมูลระหว่างคอมพิวเตอร์ผ่านทางอินเทอร์เน็ต </a:t>
            </a:r>
            <a:endParaRPr/>
          </a:p>
          <a:p>
            <a:pPr marL="185738" lvl="0" indent="-217170" algn="just" rtl="0">
              <a:spcBef>
                <a:spcPts val="720"/>
              </a:spcBef>
              <a:spcAft>
                <a:spcPts val="0"/>
              </a:spcAft>
              <a:buSzPts val="3420"/>
              <a:buFont typeface="Cordia New"/>
              <a:buChar char="•"/>
            </a:pPr>
            <a:r>
              <a:rPr lang="th-TH"/>
              <a:t>ผู้ใช้สามารถ Copy  หรือ </a:t>
            </a:r>
            <a:r>
              <a:rPr lang="th-TH">
                <a:solidFill>
                  <a:srgbClr val="FF0000"/>
                </a:solidFill>
              </a:rPr>
              <a:t>Download</a:t>
            </a:r>
            <a:r>
              <a:rPr lang="th-TH">
                <a:solidFill>
                  <a:srgbClr val="D60093"/>
                </a:solidFill>
              </a:rPr>
              <a:t> </a:t>
            </a:r>
            <a:r>
              <a:rPr lang="th-TH"/>
              <a:t>แฟ้มข้อมูลจากผู้ให้บริการ ซึ่งเรียกว่า FTP Site หรือ FTP Server </a:t>
            </a:r>
            <a:endParaRPr/>
          </a:p>
          <a:p>
            <a:pPr marL="185738" lvl="0" indent="-217170" algn="just" rtl="0">
              <a:spcBef>
                <a:spcPts val="720"/>
              </a:spcBef>
              <a:spcAft>
                <a:spcPts val="0"/>
              </a:spcAft>
              <a:buSzPts val="3420"/>
              <a:buFont typeface="Cordia New"/>
              <a:buChar char="•"/>
            </a:pPr>
            <a:r>
              <a:rPr lang="th-TH"/>
              <a:t>รวมถึงสามารถส่งแฟ้มข้อมูลไปยังเครื่องแม่ข่ายก็ได้ เรียกว่า </a:t>
            </a:r>
            <a:r>
              <a:rPr lang="th-TH">
                <a:solidFill>
                  <a:srgbClr val="FF0000"/>
                </a:solidFill>
              </a:rPr>
              <a:t>Upload</a:t>
            </a:r>
            <a:endParaRPr>
              <a:solidFill>
                <a:srgbClr val="D60093"/>
              </a:solidFill>
            </a:endParaRPr>
          </a:p>
        </p:txBody>
      </p:sp>
      <p:sp>
        <p:nvSpPr>
          <p:cNvPr id="399" name="Google Shape;399;p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- Telnet</a:t>
            </a:r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l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เป็นการให้บริการแบบทางไกล (</a:t>
            </a:r>
            <a:r>
              <a:rPr lang="th-TH" dirty="0" err="1"/>
              <a:t>Remote</a:t>
            </a:r>
            <a:r>
              <a:rPr lang="th-TH" dirty="0"/>
              <a:t>) นั่นคือ</a:t>
            </a:r>
            <a:r>
              <a:rPr lang="th-TH" dirty="0">
                <a:solidFill>
                  <a:srgbClr val="FF0000"/>
                </a:solidFill>
              </a:rPr>
              <a:t>เราสามารถจำลองคอมพิวเตอร์ของ เราเองให้กลายเป็นลูกข่ายของคอมพิวเตอร์หลัก</a:t>
            </a:r>
            <a:r>
              <a:rPr lang="th-TH" dirty="0"/>
              <a:t> (โดยทั่วไปจะมีประสิทธิภาพสูงมาก) ทำให้ สามารถใช้งานข้อมูลและโปรแกรมต่าง ๆ ของคอมพิวเตอร์หลักนั้นได้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เช่น โปรแกรม </a:t>
            </a:r>
            <a:r>
              <a:rPr lang="th-TH" dirty="0" err="1"/>
              <a:t>Archie</a:t>
            </a:r>
            <a:r>
              <a:rPr lang="th-TH" dirty="0"/>
              <a:t> และการบริการ </a:t>
            </a:r>
            <a:r>
              <a:rPr lang="th-TH" dirty="0" err="1"/>
              <a:t>Gopher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 err="1"/>
              <a:t>Windows</a:t>
            </a:r>
            <a:r>
              <a:rPr lang="th-TH" dirty="0"/>
              <a:t> 10 มีโปรแกรมที่ทำงานคล้ายๆ กันเรียกว่า </a:t>
            </a:r>
            <a:r>
              <a:rPr lang="th-TH" dirty="0" err="1">
                <a:solidFill>
                  <a:srgbClr val="FF0000"/>
                </a:solidFill>
              </a:rPr>
              <a:t>remote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desktop</a:t>
            </a:r>
            <a:r>
              <a:rPr lang="th-TH" dirty="0"/>
              <a:t> ซึ่งอนุญาตให้คอมพิวเตอร์เครื่องอื่นรีโมทเข้ามาใช้งานเครื่องคอมพิวเตอร์ของเราได้ถ้าเราเปิดการใช้งานเอาไว้</a:t>
            </a:r>
            <a:endParaRPr dirty="0"/>
          </a:p>
        </p:txBody>
      </p:sp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– UseNet </a:t>
            </a:r>
            <a:endParaRPr/>
          </a:p>
        </p:txBody>
      </p:sp>
      <p:sp>
        <p:nvSpPr>
          <p:cNvPr id="412" name="Google Shape;412;p39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UseNet ย่อมาจากคำว่า User Network เป็นการแบ่งข่าวสารเป็นกลุ่มย่อย ๆ เก็บไว้ใน  News  Server ซึ่งเป็นคอมพิวเตอร์ในอินเทอร์เน็ต ที่ทำหน้าที่เก็บข่าวสารต่าง ๆ ที่ผู้ใช้ส่งมา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เรียกกลุ่มข่าวสารนี้ว่า News Group และเรียกข่าวที่ส่งมาว่า Article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มีลักษณะคล้าย Web Board + file sharing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ปัจจุบันได้รับความนิยมเฉพาะกลุ่ม เนื่องจากมีบริการต่างๆ บน World Wide Web ที่ทดแทนกันได้</a:t>
            </a:r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- IRC</a:t>
            </a:r>
            <a:endParaRPr/>
          </a:p>
        </p:txBody>
      </p:sp>
      <p:sp>
        <p:nvSpPr>
          <p:cNvPr id="419" name="Google Shape;419;p40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 dirty="0"/>
              <a:t>ย่อมาจาก </a:t>
            </a:r>
            <a:r>
              <a:rPr lang="th-TH" dirty="0" err="1">
                <a:solidFill>
                  <a:srgbClr val="FF0000"/>
                </a:solidFill>
              </a:rPr>
              <a:t>Internet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Relay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Chat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เป็นการให้บริการห้องสนทนาระหว่างผู้ใช้คอมพิวเตอร์โดยอาศัยการ</a:t>
            </a:r>
            <a:r>
              <a:rPr lang="th-TH" dirty="0">
                <a:solidFill>
                  <a:srgbClr val="FF0000"/>
                </a:solidFill>
              </a:rPr>
              <a:t>พิมพ์ข้อความทางแป้นพิมพ์แทนการพูดด้วยคำพูด</a:t>
            </a:r>
            <a:endParaRPr dirty="0"/>
          </a:p>
          <a:p>
            <a:pPr marL="290513" lvl="0" indent="-273050" algn="l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 dirty="0"/>
              <a:t>ปัจจุบันถูกแทนที่ด้วยบริการประเภท </a:t>
            </a:r>
            <a:r>
              <a:rPr lang="th-TH" dirty="0" err="1"/>
              <a:t>Instant</a:t>
            </a:r>
            <a:r>
              <a:rPr lang="th-TH" dirty="0"/>
              <a:t> </a:t>
            </a:r>
            <a:r>
              <a:rPr lang="th-TH" dirty="0" err="1"/>
              <a:t>messaging</a:t>
            </a:r>
            <a:r>
              <a:rPr lang="th-TH" dirty="0"/>
              <a:t> ที่เน้นการพิมพ์ข้อความถึงกันแบบ 1-1 ซึ่งเป็นที่นิยมมากกว่า</a:t>
            </a:r>
            <a:endParaRPr dirty="0"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th-TH" dirty="0"/>
              <a:t>เช่น </a:t>
            </a:r>
            <a:r>
              <a:rPr lang="th-TH" dirty="0" err="1"/>
              <a:t>MSN</a:t>
            </a:r>
            <a:r>
              <a:rPr lang="th-TH" dirty="0"/>
              <a:t> </a:t>
            </a:r>
            <a:r>
              <a:rPr lang="th-TH" dirty="0" err="1"/>
              <a:t>Messenger</a:t>
            </a:r>
            <a:r>
              <a:rPr lang="th-TH" dirty="0"/>
              <a:t>, </a:t>
            </a:r>
            <a:r>
              <a:rPr lang="th-TH" dirty="0" err="1"/>
              <a:t>Line</a:t>
            </a:r>
            <a:r>
              <a:rPr lang="th-TH" dirty="0"/>
              <a:t>, </a:t>
            </a:r>
            <a:r>
              <a:rPr lang="th-TH" dirty="0" err="1"/>
              <a:t>Wechat</a:t>
            </a:r>
            <a:endParaRPr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บริการบน Internet - World Wide Web</a:t>
            </a:r>
            <a:endParaRPr/>
          </a:p>
        </p:txBody>
      </p:sp>
      <p:sp>
        <p:nvSpPr>
          <p:cNvPr id="426" name="Google Shape;426;p41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sz="3600" dirty="0"/>
              <a:t>เป็นบริการหนึ่งบนอินเทอร์เน็ต  โดย</a:t>
            </a:r>
            <a:r>
              <a:rPr lang="th-TH" dirty="0"/>
              <a:t>บริการข้อมูลในรูปแบบต่างๆ ทั้งรูปภาพ ข้อความ ภาพเคลื่อนไหว เสียง และวีดีโอ</a:t>
            </a:r>
            <a:endParaRPr sz="3600"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sz="3600" dirty="0"/>
              <a:t>ใช้มาตรฐานการสื่อสาร </a:t>
            </a:r>
            <a:r>
              <a:rPr lang="th-TH" sz="3600" dirty="0" err="1"/>
              <a:t>เอช</a:t>
            </a:r>
            <a:r>
              <a:rPr lang="th-TH" sz="3600" dirty="0"/>
              <a:t>ทีทีพี (</a:t>
            </a:r>
            <a:r>
              <a:rPr lang="th-TH" sz="3600" dirty="0" err="1">
                <a:solidFill>
                  <a:srgbClr val="FF0000"/>
                </a:solidFill>
              </a:rPr>
              <a:t>HTTP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protocol</a:t>
            </a:r>
            <a:r>
              <a:rPr lang="th-TH" sz="3600" dirty="0"/>
              <a:t>) แสดงผลผ่าน </a:t>
            </a:r>
            <a:r>
              <a:rPr lang="th-TH" sz="3600" dirty="0" err="1">
                <a:solidFill>
                  <a:srgbClr val="FF0000"/>
                </a:solidFill>
              </a:rPr>
              <a:t>Web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browser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ข้อมูลที่แสดงจะอยู่ในลักษณะของ </a:t>
            </a:r>
            <a:r>
              <a:rPr lang="th-TH" dirty="0" err="1">
                <a:solidFill>
                  <a:srgbClr val="FF0000"/>
                </a:solidFill>
              </a:rPr>
              <a:t>Web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page</a:t>
            </a:r>
            <a:r>
              <a:rPr lang="th-TH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ผู้ใช้สามารถเข้าชม </a:t>
            </a:r>
            <a:r>
              <a:rPr lang="th-TH" dirty="0" err="1"/>
              <a:t>Web</a:t>
            </a:r>
            <a:r>
              <a:rPr lang="th-TH" dirty="0"/>
              <a:t> </a:t>
            </a:r>
            <a:r>
              <a:rPr lang="th-TH" dirty="0" err="1"/>
              <a:t>page</a:t>
            </a:r>
            <a:r>
              <a:rPr lang="th-TH" dirty="0"/>
              <a:t> แต่ละหน้าโดยการพิมพ์ </a:t>
            </a:r>
            <a:r>
              <a:rPr lang="th-TH" dirty="0" err="1">
                <a:solidFill>
                  <a:srgbClr val="FF0000"/>
                </a:solidFill>
              </a:rPr>
              <a:t>URL</a:t>
            </a:r>
            <a:r>
              <a:rPr lang="th-TH" dirty="0">
                <a:solidFill>
                  <a:srgbClr val="FF0000"/>
                </a:solidFill>
              </a:rPr>
              <a:t> (</a:t>
            </a:r>
            <a:r>
              <a:rPr lang="th-TH" dirty="0" err="1">
                <a:solidFill>
                  <a:srgbClr val="FF0000"/>
                </a:solidFill>
              </a:rPr>
              <a:t>Uniform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Resource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err="1">
                <a:solidFill>
                  <a:srgbClr val="FF0000"/>
                </a:solidFill>
              </a:rPr>
              <a:t>Locator</a:t>
            </a:r>
            <a:r>
              <a:rPr lang="th-TH" dirty="0">
                <a:solidFill>
                  <a:srgbClr val="FF0000"/>
                </a:solidFill>
              </a:rPr>
              <a:t>)</a:t>
            </a:r>
            <a:r>
              <a:rPr lang="th-TH" dirty="0"/>
              <a:t> ของหน้าเว็บนั้น  เช่น http://www.crru.ac.th</a:t>
            </a:r>
            <a:endParaRPr dirty="0"/>
          </a:p>
        </p:txBody>
      </p:sp>
      <p:sp>
        <p:nvSpPr>
          <p:cNvPr id="427" name="Google Shape;427;p4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38</a:t>
            </a:fld>
            <a:endParaRPr/>
          </a:p>
        </p:txBody>
      </p:sp>
      <p:pic>
        <p:nvPicPr>
          <p:cNvPr id="433" name="Google Shape;433;p42" descr="1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0" y="1695450"/>
            <a:ext cx="3790950" cy="423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ประวัติความเป็นมาของอินเทอร์เน็ต</a:t>
            </a: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พ.ศ. 2512   กระทรวงกลาโหมของสหรัฐอเมริกา ได้ก่อตั้งระบบเครือข่าย </a:t>
            </a:r>
            <a:r>
              <a:rPr lang="th-TH">
                <a:solidFill>
                  <a:srgbClr val="FF0000"/>
                </a:solidFill>
              </a:rPr>
              <a:t>ARPANET </a:t>
            </a:r>
            <a:r>
              <a:rPr lang="th-TH"/>
              <a:t>(Advance Research Project Agency Network) สำหรับการสื่อสารของทหาร โดยมอบหมายให้กลุ่มมหาวิทยาลัยในสหรัฐอเมริกาเป็นผู้วิจัยและเชื่อมโยงเครือข่าย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ในขั้นต้นเป็นเพียงเครือข่ายทดลอง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ต่อมา ได้มีการเชื่อมเครือข่ายต่าง ๆ ทำให้เครือข่ายมีขนาดใหญ่มากขึ้นจนเป็นเครือข่ายอินเทอร์เน็ตในปัจจุบันนี้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/>
              <a:t>ทุกเครื่องที่เชื่อมต่อกับเครือข่ายอินเทอร์เน็ตสามารถติดต่อสื่อสารกันได้ภายใต้มาตรฐาน </a:t>
            </a:r>
            <a:r>
              <a:rPr lang="th-TH">
                <a:solidFill>
                  <a:srgbClr val="FF0000"/>
                </a:solidFill>
              </a:rPr>
              <a:t>TCP/IP Protocol </a:t>
            </a:r>
            <a:endParaRPr>
              <a:solidFill>
                <a:srgbClr val="FF0000"/>
              </a:solidFill>
            </a:endParaRPr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ประวัติความเป็นมาของอินเทอร์เน็ต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92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l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พ.ศ. 2529 อาจารย์กาญจนา </a:t>
            </a:r>
            <a:r>
              <a:rPr lang="th-TH" dirty="0" err="1"/>
              <a:t>กาญ</a:t>
            </a:r>
            <a:r>
              <a:rPr lang="th-TH" dirty="0"/>
              <a:t>จนสุต จาก</a:t>
            </a:r>
            <a:r>
              <a:rPr lang="th-TH" dirty="0">
                <a:solidFill>
                  <a:srgbClr val="FF0000"/>
                </a:solidFill>
              </a:rPr>
              <a:t>สถาบันเทคโนโลยีแห่ง</a:t>
            </a:r>
            <a:r>
              <a:rPr lang="th-TH" dirty="0" err="1">
                <a:solidFill>
                  <a:srgbClr val="FF0000"/>
                </a:solidFill>
              </a:rPr>
              <a:t>เอเซีย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(</a:t>
            </a:r>
            <a:r>
              <a:rPr lang="th-TH" dirty="0" err="1"/>
              <a:t>AIT</a:t>
            </a:r>
            <a:r>
              <a:rPr lang="th-TH" dirty="0"/>
              <a:t>) ร่วมกับอาจารย์โทโมโนริ </a:t>
            </a:r>
            <a:r>
              <a:rPr lang="th-TH" dirty="0" err="1"/>
              <a:t>คิมู</a:t>
            </a:r>
            <a:r>
              <a:rPr lang="th-TH" dirty="0"/>
              <a:t>ระ  ร่วมสร้างเครือข่ายคอมพิวเตอร์  ทำการรับส่งอีเมล์กับมหาวิทยาลัยโตเกียว และมหาวิทยาลัยเมลเบิร์น</a:t>
            </a:r>
            <a:endParaRPr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พ.ศ. 2535 ศูนย์เทคโนโลยีอิเล็กทรอนิกส์และคอมพิวเตอร์แห่งชาติ (</a:t>
            </a:r>
            <a:r>
              <a:rPr lang="th-TH" dirty="0" err="1"/>
              <a:t>NECTEC</a:t>
            </a:r>
            <a:r>
              <a:rPr lang="th-TH" dirty="0"/>
              <a:t>) ได้เชื่อมต่อเครือข่ายเข้ากับมหาวิทยาลัยและองค์กรในประเทศ 6 แห่งเรียกว่า "เครือข่ายไทยสาร”</a:t>
            </a:r>
            <a:endParaRPr dirty="0"/>
          </a:p>
          <a:p>
            <a:pPr marL="290513" lvl="0" indent="-273050" algn="l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 dirty="0"/>
              <a:t>พ.ศ. 2538 กำเนิด </a:t>
            </a:r>
            <a:r>
              <a:rPr lang="th-TH" dirty="0">
                <a:solidFill>
                  <a:srgbClr val="FF0000"/>
                </a:solidFill>
              </a:rPr>
              <a:t>บริษัท อินเทอร์เน็ต ประเทศไทย </a:t>
            </a:r>
            <a:r>
              <a:rPr lang="th-TH" dirty="0"/>
              <a:t>ผู้ให้บริการอินเทอร์เน็ตเชิงพาณิชย์(</a:t>
            </a:r>
            <a:r>
              <a:rPr lang="th-TH" dirty="0" err="1"/>
              <a:t>ISP</a:t>
            </a:r>
            <a:r>
              <a:rPr lang="th-TH" dirty="0"/>
              <a:t> : </a:t>
            </a:r>
            <a:r>
              <a:rPr lang="th-TH" dirty="0" err="1"/>
              <a:t>Internet</a:t>
            </a:r>
            <a:r>
              <a:rPr lang="th-TH" dirty="0"/>
              <a:t> </a:t>
            </a:r>
            <a:r>
              <a:rPr lang="th-TH" dirty="0" err="1"/>
              <a:t>Service</a:t>
            </a:r>
            <a:r>
              <a:rPr lang="th-TH" dirty="0"/>
              <a:t> </a:t>
            </a:r>
            <a:r>
              <a:rPr lang="th-TH" dirty="0" err="1"/>
              <a:t>Provider</a:t>
            </a:r>
            <a:r>
              <a:rPr lang="th-TH" dirty="0"/>
              <a:t>) รายแรกของไทย</a:t>
            </a:r>
            <a:endParaRPr dirty="0"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dirty="0"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529687"/>
            <a:ext cx="8064895" cy="597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/>
              <a:t>ลักษณะการทำงานของ Internet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โดยมักทำการเชื่อมต่อในรูปแบบที่เรียกว่า </a:t>
            </a:r>
            <a:r>
              <a:rPr lang="th-TH">
                <a:solidFill>
                  <a:srgbClr val="FF0000"/>
                </a:solidFill>
              </a:rPr>
              <a:t>Client-Server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th-TH">
                <a:solidFill>
                  <a:srgbClr val="FF0000"/>
                </a:solidFill>
              </a:rPr>
              <a:t>Client </a:t>
            </a:r>
            <a:r>
              <a:rPr lang="th-TH"/>
              <a:t>คือเครื่องคอมพิวเตอร์ที่เป็นฝ่ายขอใช้บริการ  เช่น ขอเรียกดู Web Page หรือขอแฟ้มข้อมูลต่าง ๆ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th-TH">
                <a:solidFill>
                  <a:srgbClr val="FF0000"/>
                </a:solidFill>
              </a:rPr>
              <a:t>Server</a:t>
            </a:r>
            <a:r>
              <a:rPr lang="th-TH"/>
              <a:t> คือเครื่องผู้ให้บริการตามที่ client ร้องขอมา เช่น Web Server เป็นเครื่องที่ให้บริการ Web หรือ Mail server สำหรับให้บริการ E-mail</a:t>
            </a:r>
            <a:endParaRPr/>
          </a:p>
          <a:p>
            <a:pPr marL="290513" lvl="0" indent="-55879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2" descr="ขาย ASUS ROG Rapture GT-AX11000 AX11000 Tri-band WiFi Gaming Router  ราคาล่าสุด ราคาถูก ราคาวันนี้ - Totalit"/>
          <p:cNvPicPr preferRelativeResize="0"/>
          <p:nvPr/>
        </p:nvPicPr>
        <p:blipFill rotWithShape="1">
          <a:blip r:embed="rId3">
            <a:alphaModFix/>
          </a:blip>
          <a:srcRect t="13135" b="6972"/>
          <a:stretch/>
        </p:blipFill>
        <p:spPr>
          <a:xfrm>
            <a:off x="4561170" y="4512803"/>
            <a:ext cx="1342470" cy="107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th-TH">
                <a:latin typeface="JasmineUPC"/>
                <a:ea typeface="JasmineUPC"/>
                <a:cs typeface="JasmineUPC"/>
                <a:sym typeface="JasmineUPC"/>
              </a:rPr>
              <a:t>การเชื่อมต่ออินเทอร์เน็ต</a:t>
            </a:r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body" idx="1"/>
          </p:nvPr>
        </p:nvSpPr>
        <p:spPr>
          <a:xfrm>
            <a:off x="457200" y="1791464"/>
            <a:ext cx="8229600" cy="70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th-TH"/>
              <a:t>ในการเชื่อมต่ออินเทอร์เน็ตต้องมีองค์ประกอบ ดังนี้ </a:t>
            </a:r>
            <a:endParaRPr/>
          </a:p>
          <a:p>
            <a:pPr marL="290513" lvl="0" indent="-55879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9620" y="2500204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228600" y="2510661"/>
            <a:ext cx="2743200" cy="3124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124200" y="2510661"/>
            <a:ext cx="2819400" cy="3124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6172200" y="2510661"/>
            <a:ext cx="2755900" cy="3124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1810" y="4518432"/>
            <a:ext cx="1107976" cy="5505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>
            <a:off x="381000" y="5787261"/>
            <a:ext cx="2438400" cy="523220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1. เว็บบราวเซอร์</a:t>
            </a:r>
            <a:endParaRPr sz="2800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6172201" y="5711061"/>
            <a:ext cx="2794000" cy="954107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3. ผู้ให้บริการเชื่อมต่ออินเทอร์เน็ต (ISP) </a:t>
            </a:r>
            <a:endParaRPr sz="2800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3048000" y="5787261"/>
            <a:ext cx="2971800" cy="830997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2. อุปกรณ์ต่อเชื่อม เช่น mode, LAN card, access point</a:t>
            </a:r>
            <a:endParaRPr sz="2400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204" name="Google Shape;204;p12" descr="โปรเด็ด AIS Fibre - Home | Facebook"/>
          <p:cNvPicPr preferRelativeResize="0"/>
          <p:nvPr/>
        </p:nvPicPr>
        <p:blipFill rotWithShape="1">
          <a:blip r:embed="rId6">
            <a:alphaModFix/>
          </a:blip>
          <a:srcRect t="19760" r="5999" b="24981"/>
          <a:stretch/>
        </p:blipFill>
        <p:spPr>
          <a:xfrm>
            <a:off x="7747651" y="4939754"/>
            <a:ext cx="1014625" cy="59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 descr="Trueonline-fib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5060" y="2581587"/>
            <a:ext cx="1487216" cy="65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TOT hi-speed - Home | Facebook"/>
          <p:cNvPicPr preferRelativeResize="0"/>
          <p:nvPr/>
        </p:nvPicPr>
        <p:blipFill rotWithShape="1">
          <a:blip r:embed="rId8">
            <a:alphaModFix/>
          </a:blip>
          <a:srcRect l="13041" t="29224" r="10443" b="30691"/>
          <a:stretch/>
        </p:blipFill>
        <p:spPr>
          <a:xfrm>
            <a:off x="7670195" y="4004396"/>
            <a:ext cx="1169535" cy="61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 descr="C internet - Home | Facebook"/>
          <p:cNvPicPr preferRelativeResize="0"/>
          <p:nvPr/>
        </p:nvPicPr>
        <p:blipFill rotWithShape="1">
          <a:blip r:embed="rId9">
            <a:alphaModFix/>
          </a:blip>
          <a:srcRect l="16400" t="14262" r="12297" b="24700"/>
          <a:stretch/>
        </p:blipFill>
        <p:spPr>
          <a:xfrm>
            <a:off x="6351846" y="3227565"/>
            <a:ext cx="1152525" cy="98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 descr="Internet Browsers - Cyber-Seniors Inc."/>
          <p:cNvPicPr preferRelativeResize="0"/>
          <p:nvPr/>
        </p:nvPicPr>
        <p:blipFill rotWithShape="1">
          <a:blip r:embed="rId10">
            <a:alphaModFix/>
          </a:blip>
          <a:srcRect l="9034" t="6393" r="38952" b="8107"/>
          <a:stretch/>
        </p:blipFill>
        <p:spPr>
          <a:xfrm>
            <a:off x="618023" y="2733825"/>
            <a:ext cx="1938686" cy="178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 descr="Internet Browsers - Cyber-Seniors Inc."/>
          <p:cNvPicPr preferRelativeResize="0"/>
          <p:nvPr/>
        </p:nvPicPr>
        <p:blipFill rotWithShape="1">
          <a:blip r:embed="rId10">
            <a:alphaModFix/>
          </a:blip>
          <a:srcRect l="68020" t="6393" r="8074" b="51705"/>
          <a:stretch/>
        </p:blipFill>
        <p:spPr>
          <a:xfrm>
            <a:off x="644539" y="4615619"/>
            <a:ext cx="891016" cy="87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 descr="Internet Browsers - Cyber-Seniors Inc."/>
          <p:cNvPicPr preferRelativeResize="0"/>
          <p:nvPr/>
        </p:nvPicPr>
        <p:blipFill rotWithShape="1">
          <a:blip r:embed="rId10">
            <a:alphaModFix/>
          </a:blip>
          <a:srcRect l="65689" t="50877" r="8073" b="8108"/>
          <a:stretch/>
        </p:blipFill>
        <p:spPr>
          <a:xfrm>
            <a:off x="1619672" y="4661137"/>
            <a:ext cx="977929" cy="85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 descr="FTTH GPON ONU ZTE MODEM ไฟเบอร์ Telecom ZTE F623 Router 1GE + 3FE + 1 หม้อ  + WIFI ใช้ TO FTTH โมเด็ม TERMINAL|Fixed Wireless Terminals| - AliExpress"/>
          <p:cNvPicPr preferRelativeResize="0"/>
          <p:nvPr/>
        </p:nvPicPr>
        <p:blipFill rotWithShape="1">
          <a:blip r:embed="rId11">
            <a:alphaModFix/>
          </a:blip>
          <a:srcRect t="26924" b="30391"/>
          <a:stretch/>
        </p:blipFill>
        <p:spPr>
          <a:xfrm>
            <a:off x="3658625" y="3748325"/>
            <a:ext cx="1615835" cy="68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th-TH"/>
              <a:t>ลักษณะการเชื่อมต่อกับเครือข่ายอินเตอร์เน็ต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th-TH">
                <a:solidFill>
                  <a:srgbClr val="FF0000"/>
                </a:solidFill>
              </a:rPr>
              <a:t>การเชื่อมต่อแบบบุคคล</a:t>
            </a:r>
            <a:endParaRPr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th-TH" sz="3200"/>
              <a:t>ใช้คอมพิวเตอร์ที่บ้าน  หรือที่ทำงานเชื่อมต่อผ่านสายโทรศัพท์หรือใยแก้วนำแสง (fiber optic) โดยใช้โมเด็ม หรือแบบไร้สาย โดยเชื่อมต่อกับ ISP  ซึ่งจ่ายค่าบริการเป็นชั่วโมง หรือรายเดือน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th-TH">
                <a:solidFill>
                  <a:srgbClr val="FF0000"/>
                </a:solidFill>
              </a:rPr>
              <a:t>การเชื่อมต่อแบบองค์กร</a:t>
            </a:r>
            <a:endParaRPr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th-TH" sz="3200"/>
              <a:t>องค์กรที่มีเครือข่ายภายในอยู่แล้ว สามารถเชื่อมต่อกับ ISP โดยอาศัยอุปกรณ์เราเตอร์ (Router) โดยสามารถเลือกการเชื่อมต่อสัญญาณได้หลายรูปแบบ เช่นสายวงจรเช่า (Leased Line), ระบบวงจรไอเอสดีเอ็น (ISDN) ระบบดาวเทียม และระบบไมโครเวฟ </a:t>
            </a:r>
            <a:endParaRPr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2141</Words>
  <Application>Microsoft Office PowerPoint</Application>
  <PresentationFormat>นำเสนอทางหน้าจอ (4:3)</PresentationFormat>
  <Paragraphs>202</Paragraphs>
  <Slides>38</Slides>
  <Notes>38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46" baseType="lpstr">
      <vt:lpstr>Arial</vt:lpstr>
      <vt:lpstr>Cordia New</vt:lpstr>
      <vt:lpstr>JasmineUPC</vt:lpstr>
      <vt:lpstr>Noto Sans Symbols</vt:lpstr>
      <vt:lpstr>Constantia</vt:lpstr>
      <vt:lpstr>Calibri</vt:lpstr>
      <vt:lpstr>ไหลเวียน</vt:lpstr>
      <vt:lpstr>ไหลเวียน</vt:lpstr>
      <vt:lpstr>อินเทอร์เน็ตและ การเชื่อมต่อ</vt:lpstr>
      <vt:lpstr>เครือข่ายคอมพิวเตอร์ คืออะไร</vt:lpstr>
      <vt:lpstr>อินเทอร์เน็ต คืออะไร</vt:lpstr>
      <vt:lpstr>ประวัติความเป็นมาของอินเทอร์เน็ต</vt:lpstr>
      <vt:lpstr>ประวัติความเป็นมาของอินเทอร์เน็ต</vt:lpstr>
      <vt:lpstr>งานนำเสนอ PowerPoint</vt:lpstr>
      <vt:lpstr>ลักษณะการทำงานของ Internet</vt:lpstr>
      <vt:lpstr>การเชื่อมต่ออินเทอร์เน็ต</vt:lpstr>
      <vt:lpstr>ลักษณะการเชื่อมต่อกับเครือข่ายอินเตอร์เน็ต</vt:lpstr>
      <vt:lpstr>การเชื่อมต่ออินเทอร์เน็ต</vt:lpstr>
      <vt:lpstr>อุปกรณ์ต่อเชื่อม</vt:lpstr>
      <vt:lpstr>1.แผงวงจร LAN (LAN Card)</vt:lpstr>
      <vt:lpstr>2. สายนำสัญญาณ หรือ สื่อกลาง (Media)</vt:lpstr>
      <vt:lpstr>ตัวนำสัญญาณแบบไร้สาย</vt:lpstr>
      <vt:lpstr>3.อุปกรณ์จัดเส้นทาง (Router)</vt:lpstr>
      <vt:lpstr>งานนำเสนอ PowerPoint</vt:lpstr>
      <vt:lpstr>4. Access Point (AP)</vt:lpstr>
      <vt:lpstr>งานนำเสนอ PowerPoint</vt:lpstr>
      <vt:lpstr>5. โมเด็ม (Modem) </vt:lpstr>
      <vt:lpstr>โมเด็ม (Modem) </vt:lpstr>
      <vt:lpstr>การเชื่อมต่อ Internet ตามที่พักอาศัย</vt:lpstr>
      <vt:lpstr>งานนำเสนอ PowerPoint</vt:lpstr>
      <vt:lpstr>งานนำเสนอ PowerPoint</vt:lpstr>
      <vt:lpstr>การเชื่อมต่อ Internet ผ่านเครือข่ายโทรศัพท์มือถือ</vt:lpstr>
      <vt:lpstr>การเชื่อมต่อ Internet ผ่านเครือข่ายโทรศัพท์มือถือ</vt:lpstr>
      <vt:lpstr>การเชื่อมต่อ Internet ผ่านเครือข่ายโทรศัพท์มือถือ</vt:lpstr>
      <vt:lpstr>การเชื่อมต่อ Internet ผ่านเครือข่ายโทรศัพท์มือถือ</vt:lpstr>
      <vt:lpstr>การเชื่อมต่อ Internet ผ่านเครือข่ายโทรศัพท์มือถือ</vt:lpstr>
      <vt:lpstr>งานนำเสนอ PowerPoint</vt:lpstr>
      <vt:lpstr>เกณฑ์ชี้วัดความเร็วอินเทอร์เน็ต (Bandwidth)</vt:lpstr>
      <vt:lpstr>เกณฑ์ชี้วัดความเร็วอินเทอร์เน็ต (Bandwidth)</vt:lpstr>
      <vt:lpstr>บริการบน Internet - Electronic Mail</vt:lpstr>
      <vt:lpstr>บริการบน Internet - FTP</vt:lpstr>
      <vt:lpstr>บริการบน Internet - Telnet</vt:lpstr>
      <vt:lpstr>บริการบน Internet – UseNet </vt:lpstr>
      <vt:lpstr>บริการบน Internet - IRC</vt:lpstr>
      <vt:lpstr>บริการบน Internet - World Wide Web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อินเทอร์เน็ตและ การเชื่อมต่อ</dc:title>
  <dc:creator>x</dc:creator>
  <cp:lastModifiedBy>admin</cp:lastModifiedBy>
  <cp:revision>9</cp:revision>
  <dcterms:created xsi:type="dcterms:W3CDTF">2005-06-05T17:16:41Z</dcterms:created>
  <dcterms:modified xsi:type="dcterms:W3CDTF">2024-07-04T05:44:39Z</dcterms:modified>
</cp:coreProperties>
</file>