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7"/>
  </p:notesMasterIdLst>
  <p:handoutMasterIdLst>
    <p:handoutMasterId r:id="rId28"/>
  </p:handoutMasterIdLst>
  <p:sldIdLst>
    <p:sldId id="291" r:id="rId2"/>
    <p:sldId id="290" r:id="rId3"/>
    <p:sldId id="289" r:id="rId4"/>
    <p:sldId id="257" r:id="rId5"/>
    <p:sldId id="260" r:id="rId6"/>
    <p:sldId id="261" r:id="rId7"/>
    <p:sldId id="262" r:id="rId8"/>
    <p:sldId id="286" r:id="rId9"/>
    <p:sldId id="265" r:id="rId10"/>
    <p:sldId id="266" r:id="rId11"/>
    <p:sldId id="288" r:id="rId12"/>
    <p:sldId id="267" r:id="rId13"/>
    <p:sldId id="270" r:id="rId14"/>
    <p:sldId id="271" r:id="rId15"/>
    <p:sldId id="272" r:id="rId16"/>
    <p:sldId id="273" r:id="rId17"/>
    <p:sldId id="276" r:id="rId18"/>
    <p:sldId id="277" r:id="rId19"/>
    <p:sldId id="278" r:id="rId20"/>
    <p:sldId id="279" r:id="rId21"/>
    <p:sldId id="281" r:id="rId22"/>
    <p:sldId id="282" r:id="rId23"/>
    <p:sldId id="283" r:id="rId24"/>
    <p:sldId id="284" r:id="rId25"/>
    <p:sldId id="285" r:id="rId26"/>
  </p:sldIdLst>
  <p:sldSz cx="9144000" cy="6858000" type="screen4x3"/>
  <p:notesSz cx="9144000" cy="6858000"/>
  <p:defaultTextStyle>
    <a:defPPr>
      <a:defRPr lang="th-TH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itchFamily="34" charset="0"/>
        <a:ea typeface="+mn-ea"/>
        <a:cs typeface="Angsana New" pitchFamily="18" charset="-34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itchFamily="34" charset="0"/>
        <a:ea typeface="+mn-ea"/>
        <a:cs typeface="Angsana New" pitchFamily="18" charset="-34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itchFamily="34" charset="0"/>
        <a:ea typeface="+mn-ea"/>
        <a:cs typeface="Angsana New" pitchFamily="18" charset="-34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itchFamily="34" charset="0"/>
        <a:ea typeface="+mn-ea"/>
        <a:cs typeface="Angsana New" pitchFamily="18" charset="-34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itchFamily="34" charset="0"/>
        <a:ea typeface="+mn-ea"/>
        <a:cs typeface="Angsana New" pitchFamily="18" charset="-34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pitchFamily="34" charset="0"/>
        <a:ea typeface="+mn-ea"/>
        <a:cs typeface="Angsana New" pitchFamily="18" charset="-34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pitchFamily="34" charset="0"/>
        <a:ea typeface="+mn-ea"/>
        <a:cs typeface="Angsana New" pitchFamily="18" charset="-34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pitchFamily="34" charset="0"/>
        <a:ea typeface="+mn-ea"/>
        <a:cs typeface="Angsana New" pitchFamily="18" charset="-34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pitchFamily="34" charset="0"/>
        <a:ea typeface="+mn-ea"/>
        <a:cs typeface="Angsana New" pitchFamily="18" charset="-34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0093"/>
    <a:srgbClr val="0086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17" autoAdjust="0"/>
    <p:restoredTop sz="94660"/>
  </p:normalViewPr>
  <p:slideViewPr>
    <p:cSldViewPr>
      <p:cViewPr varScale="1">
        <p:scale>
          <a:sx n="107" d="100"/>
          <a:sy n="107" d="100"/>
        </p:scale>
        <p:origin x="-165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180013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348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348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16BFCAE-B28B-4D59-B81D-DF394FEC479D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1729559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180013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57500" y="514350"/>
            <a:ext cx="3429000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3257550"/>
            <a:ext cx="731520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h-TH" noProof="0" smtClean="0"/>
              <a:t>Click to edit Master text styles</a:t>
            </a:r>
          </a:p>
          <a:p>
            <a:pPr lvl="1"/>
            <a:r>
              <a:rPr lang="th-TH" noProof="0" smtClean="0"/>
              <a:t>Second level</a:t>
            </a:r>
          </a:p>
          <a:p>
            <a:pPr lvl="2"/>
            <a:r>
              <a:rPr lang="th-TH" noProof="0" smtClean="0"/>
              <a:t>Third level</a:t>
            </a:r>
          </a:p>
          <a:p>
            <a:pPr lvl="3"/>
            <a:r>
              <a:rPr lang="th-TH" noProof="0" smtClean="0"/>
              <a:t>Fourth level</a:t>
            </a:r>
          </a:p>
          <a:p>
            <a:pPr lvl="4"/>
            <a:r>
              <a:rPr lang="th-TH" noProof="0" smtClean="0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CD13A7E-9D44-4281-AFAC-22986B192195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9190131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Tahoma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Tahoma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Tahoma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Tahoma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Tahoma" pitchFamily="34" charset="0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ภาพนิ่ง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CD13A7E-9D44-4281-AFAC-22986B192195}" type="slidenum">
              <a:rPr lang="en-US" smtClean="0"/>
              <a:pPr>
                <a:defRPr/>
              </a:pPr>
              <a:t>2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5116852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h-TH" smtClean="0"/>
          </a:p>
        </p:txBody>
      </p:sp>
    </p:spTree>
    <p:extLst>
      <p:ext uri="{BB962C8B-B14F-4D97-AF65-F5344CB8AC3E}">
        <p14:creationId xmlns:p14="http://schemas.microsoft.com/office/powerpoint/2010/main" val="24722632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ภาพนิ่งชื่อเรื่อง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 3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ตัวเชื่อมต่อตรง 4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ชื่อเรื่อง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>
            <a:noAutofit/>
          </a:bodyPr>
          <a:lstStyle>
            <a:lvl1pPr algn="r">
              <a:defRPr sz="4200" b="1"/>
            </a:lvl1pPr>
            <a:extLst/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25" name="ชื่อเรื่องรอง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en-US"/>
          </a:p>
        </p:txBody>
      </p:sp>
      <p:sp>
        <p:nvSpPr>
          <p:cNvPr id="6" name="ตัวยึดวันที่ 30"/>
          <p:cNvSpPr>
            <a:spLocks noGrp="1"/>
          </p:cNvSpPr>
          <p:nvPr>
            <p:ph type="dt" sz="half" idx="10"/>
          </p:nvPr>
        </p:nvSpPr>
        <p:spPr>
          <a:xfrm>
            <a:off x="5870575" y="6557963"/>
            <a:ext cx="2003425" cy="227012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th-TH"/>
          </a:p>
        </p:txBody>
      </p:sp>
      <p:sp>
        <p:nvSpPr>
          <p:cNvPr id="7" name="ตัวยึดท้ายกระดาษ 17"/>
          <p:cNvSpPr>
            <a:spLocks noGrp="1"/>
          </p:cNvSpPr>
          <p:nvPr>
            <p:ph type="ftr" sz="quarter" idx="11"/>
          </p:nvPr>
        </p:nvSpPr>
        <p:spPr>
          <a:xfrm>
            <a:off x="2819400" y="6557963"/>
            <a:ext cx="2927350" cy="228600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th-TH"/>
          </a:p>
        </p:txBody>
      </p:sp>
      <p:sp>
        <p:nvSpPr>
          <p:cNvPr id="8" name="ตัวยึดหมายเลขภาพนิ่ง 28"/>
          <p:cNvSpPr>
            <a:spLocks noGrp="1"/>
          </p:cNvSpPr>
          <p:nvPr>
            <p:ph type="sldNum" sz="quarter" idx="12"/>
          </p:nvPr>
        </p:nvSpPr>
        <p:spPr>
          <a:xfrm>
            <a:off x="7880350" y="6556375"/>
            <a:ext cx="588963" cy="228600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1EC32E92-6E80-46A3-8521-845AEDE46DEF}" type="slidenum">
              <a:rPr/>
              <a:pPr>
                <a:defRPr/>
              </a:pPr>
              <a:t>‹#›</a:t>
            </a:fld>
            <a:endParaRPr lang="th-TH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ยึดวันที่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ตัวยึดหมายเลขภาพนิ่ง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9D4439-A6E5-4016-B6F5-3AAB884AE64E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>
          <a:xfrm>
            <a:off x="4243388" y="6557963"/>
            <a:ext cx="2001837" cy="227012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>
          <a:xfrm>
            <a:off x="457200" y="6556375"/>
            <a:ext cx="3657600" cy="22860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>
          <a:xfrm>
            <a:off x="6254750" y="6553200"/>
            <a:ext cx="587375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4F47EC84-08F5-4618-ACD3-C6D6907C1C4E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ยึดวันที่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ตัวยึดหมายเลขภาพนิ่ง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F60867-28F0-42CF-854F-F901DA513866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anchor="t"/>
          <a:lstStyle>
            <a:lvl1pPr algn="r">
              <a:buNone/>
              <a:defRPr sz="4200" b="1" cap="all"/>
            </a:lvl1pPr>
            <a:extLst/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>
          <a:xfrm>
            <a:off x="4724400" y="6556375"/>
            <a:ext cx="2001838" cy="22701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>
          <a:xfrm>
            <a:off x="1735138" y="6556375"/>
            <a:ext cx="2895600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>
          <a:xfrm>
            <a:off x="6734175" y="6554788"/>
            <a:ext cx="587375" cy="22860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51B1AA1-AB11-4B76-97FA-564B39714954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5" name="ตัวยึดวันที่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ตัวยึดหมายเลขภาพนิ่ง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257497-FCE7-44E2-A0CA-4882C9B5B464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เนื้อหา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7" name="ตัวยึดวันที่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8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9" name="ตัวยึดหมายเลขภาพนิ่ง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471269-90B3-4132-A522-5043D2DF20B2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วันที่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ตัวยึดหมายเลขภาพนิ่ง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B18877-FC0A-475C-B0AE-1C20EA030D5B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3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4" name="ตัวยึดหมายเลขภาพนิ่ง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78873-42C7-4B8F-8447-DA4DC35A4C34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lIns="45720" tIns="0" rIns="0" bIns="0" spcCol="0" rtlCol="0" fromWordArt="0" forceAA="0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5" name="ตัวยึดวันที่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ตัวยึดหมายเลขภาพนิ่ง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6BAD1E-F1F5-4D95-B202-A1C8EC8A77D3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รูปภาพพร้อมคำอธิบายภาพ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สี่เหลี่ยมผืนผ้า 4"/>
          <p:cNvSpPr/>
          <p:nvPr/>
        </p:nvSpPr>
        <p:spPr>
          <a:xfrm rot="21240000">
            <a:off x="598488" y="1004888"/>
            <a:ext cx="4319587" cy="4311650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6" name="สี่เหลี่ยมผืนผ้า 5"/>
          <p:cNvSpPr/>
          <p:nvPr/>
        </p:nvSpPr>
        <p:spPr>
          <a:xfrm rot="21420000">
            <a:off x="596900" y="998538"/>
            <a:ext cx="4319588" cy="4313237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 dirty="0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lIns="82296" tIns="0" rIns="0" bIns="0" spcCol="0" rtlCol="0" fromWordArt="0" forceAA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10" name="ตัวยึดรูปภาพ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th-TH" noProof="0" smtClean="0"/>
              <a:t>คลิกไอคอนเพื่อเพิ่มรูปภาพ</a:t>
            </a:r>
            <a:endParaRPr lang="en-US" noProof="0" dirty="0"/>
          </a:p>
        </p:txBody>
      </p:sp>
      <p:sp>
        <p:nvSpPr>
          <p:cNvPr id="7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th-TH"/>
          </a:p>
        </p:txBody>
      </p:sp>
      <p:sp>
        <p:nvSpPr>
          <p:cNvPr id="8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th-TH"/>
          </a:p>
        </p:txBody>
      </p:sp>
      <p:sp>
        <p:nvSpPr>
          <p:cNvPr id="9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74A6485-B22A-4F33-AD49-B07E114A67D8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สี่เหลี่ยมผืนผ้า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3" name="ตัวยึดชื่อเรื่อง 2"/>
          <p:cNvSpPr>
            <a:spLocks noGrp="1"/>
          </p:cNvSpPr>
          <p:nvPr>
            <p:ph type="title"/>
          </p:nvPr>
        </p:nvSpPr>
        <p:spPr>
          <a:xfrm>
            <a:off x="457200" y="320675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1030" name="ตัวยึดข้อความ 30"/>
          <p:cNvSpPr>
            <a:spLocks noGrp="1"/>
          </p:cNvSpPr>
          <p:nvPr>
            <p:ph type="body" idx="1"/>
          </p:nvPr>
        </p:nvSpPr>
        <p:spPr bwMode="auto">
          <a:xfrm>
            <a:off x="457200" y="1609725"/>
            <a:ext cx="7239000" cy="4846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smtClean="0"/>
          </a:p>
        </p:txBody>
      </p:sp>
      <p:sp>
        <p:nvSpPr>
          <p:cNvPr id="27" name="ตัวยึดวันที่ 26"/>
          <p:cNvSpPr>
            <a:spLocks noGrp="1"/>
          </p:cNvSpPr>
          <p:nvPr>
            <p:ph type="dt" sz="half" idx="2"/>
          </p:nvPr>
        </p:nvSpPr>
        <p:spPr>
          <a:xfrm>
            <a:off x="4246563" y="6557963"/>
            <a:ext cx="2001837" cy="22701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th-TH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3"/>
          </p:nvPr>
        </p:nvSpPr>
        <p:spPr>
          <a:xfrm>
            <a:off x="457200" y="6557963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th-TH"/>
          </a:p>
        </p:txBody>
      </p:sp>
      <p:sp>
        <p:nvSpPr>
          <p:cNvPr id="16" name="ตัวยึดหมายเลขภาพนิ่ง 15"/>
          <p:cNvSpPr>
            <a:spLocks noGrp="1"/>
          </p:cNvSpPr>
          <p:nvPr>
            <p:ph type="sldNum" sz="quarter" idx="4"/>
          </p:nvPr>
        </p:nvSpPr>
        <p:spPr>
          <a:xfrm>
            <a:off x="6251575" y="6556375"/>
            <a:ext cx="588963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4A498C07-7393-47B2-9751-0894D705B1D6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39" r:id="rId2"/>
    <p:sldLayoutId id="2147483747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8" r:id="rId9"/>
    <p:sldLayoutId id="2147483745" r:id="rId10"/>
    <p:sldLayoutId id="2147483749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 b="1" kern="1200" cap="all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  <a:cs typeface="IrisUPC" pitchFamily="34" charset="-34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  <a:cs typeface="IrisUPC" pitchFamily="34" charset="-34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  <a:cs typeface="IrisUPC" pitchFamily="34" charset="-34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  <a:cs typeface="IrisUPC" pitchFamily="34" charset="-34"/>
        </a:defRPr>
      </a:lvl5pPr>
      <a:lvl6pPr marL="4572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  <a:cs typeface="IrisUPC" pitchFamily="34" charset="-34"/>
        </a:defRPr>
      </a:lvl6pPr>
      <a:lvl7pPr marL="9144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  <a:cs typeface="IrisUPC" pitchFamily="34" charset="-34"/>
        </a:defRPr>
      </a:lvl7pPr>
      <a:lvl8pPr marL="13716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  <a:cs typeface="IrisUPC" pitchFamily="34" charset="-34"/>
        </a:defRPr>
      </a:lvl8pPr>
      <a:lvl9pPr marL="18288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  <a:cs typeface="IrisUPC" pitchFamily="34" charset="-34"/>
        </a:defRPr>
      </a:lvl9pPr>
      <a:extLst/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tx2"/>
        </a:buClr>
        <a:buSzPct val="73000"/>
        <a:buFont typeface="Wingdings 2" pitchFamily="18" charset="2"/>
        <a:buChar char="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20700" indent="-228600" algn="l" rtl="0" eaLnBrk="0" fontAlgn="base" hangingPunct="0">
        <a:spcBef>
          <a:spcPts val="500"/>
        </a:spcBef>
        <a:spcAft>
          <a:spcPct val="0"/>
        </a:spcAft>
        <a:buClr>
          <a:srgbClr val="F9B639"/>
        </a:buClr>
        <a:buSzPct val="80000"/>
        <a:buFont typeface="Wingdings 2" pitchFamily="18" charset="2"/>
        <a:buChar char=""/>
        <a:defRPr sz="2300" kern="1200">
          <a:solidFill>
            <a:srgbClr val="6C6C6C"/>
          </a:solidFill>
          <a:latin typeface="+mn-lt"/>
          <a:ea typeface="+mn-ea"/>
          <a:cs typeface="+mn-cs"/>
        </a:defRPr>
      </a:lvl2pPr>
      <a:lvl3pPr marL="758825" indent="-228600" algn="l" rtl="0" eaLnBrk="0" fontAlgn="base" hangingPunct="0">
        <a:spcBef>
          <a:spcPts val="400"/>
        </a:spcBef>
        <a:spcAft>
          <a:spcPct val="0"/>
        </a:spcAft>
        <a:buClr>
          <a:srgbClr val="F9B639"/>
        </a:buClr>
        <a:buSzPct val="60000"/>
        <a:buFont typeface="Wingdings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228600" algn="l" rtl="0" eaLnBrk="0" fontAlgn="base" hangingPunct="0">
        <a:spcBef>
          <a:spcPct val="20000"/>
        </a:spcBef>
        <a:spcAft>
          <a:spcPct val="0"/>
        </a:spcAft>
        <a:buClr>
          <a:srgbClr val="F9B639"/>
        </a:buClr>
        <a:buSzPct val="80000"/>
        <a:buFont typeface="Wingdings 2" pitchFamily="18" charset="2"/>
        <a:buChar char=""/>
        <a:defRPr sz="2000" kern="1200">
          <a:solidFill>
            <a:srgbClr val="6C6C6C"/>
          </a:solidFill>
          <a:latin typeface="+mn-lt"/>
          <a:ea typeface="+mn-ea"/>
          <a:cs typeface="+mn-cs"/>
        </a:defRPr>
      </a:lvl4pPr>
      <a:lvl5pPr marL="1279525" indent="-228600" algn="l" rtl="0" eaLnBrk="0" fontAlgn="base" hangingPunct="0">
        <a:spcBef>
          <a:spcPts val="400"/>
        </a:spcBef>
        <a:spcAft>
          <a:spcPct val="0"/>
        </a:spcAft>
        <a:buClr>
          <a:srgbClr val="F9B639"/>
        </a:buClr>
        <a:buSzPct val="70000"/>
        <a:buFont typeface="Wingdings" pitchFamily="2" charset="2"/>
        <a:buChar char="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1C26BCC-B58B-45E1-912C-99FB7FB71A1C}" type="slidenum">
              <a:rPr lang="en-US" smtClean="0"/>
              <a:pPr/>
              <a:t>1</a:t>
            </a:fld>
            <a:endParaRPr lang="th-TH" smtClean="0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500034" y="233323"/>
            <a:ext cx="7772400" cy="838223"/>
          </a:xfrm>
          <a:prstGeom prst="rect">
            <a:avLst/>
          </a:prstGeom>
        </p:spPr>
        <p:txBody>
          <a:bodyPr lIns="45720" tIns="0" rIns="45720" bIns="0" anchor="b"/>
          <a:lstStyle/>
          <a:p>
            <a:pPr algn="ctr" fontAlgn="auto">
              <a:spcAft>
                <a:spcPts val="0"/>
              </a:spcAft>
              <a:defRPr/>
            </a:pPr>
            <a:r>
              <a:rPr lang="th-TH" sz="6000" b="1" cap="all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latin typeface="+mj-lt"/>
                <a:ea typeface="+mj-ea"/>
                <a:cs typeface="+mj-cs"/>
              </a:rPr>
              <a:t>บทที่ </a:t>
            </a:r>
            <a:r>
              <a:rPr lang="en-US" sz="4400" b="1" cap="all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latin typeface="+mj-lt"/>
                <a:ea typeface="+mj-ea"/>
                <a:cs typeface="+mj-cs"/>
              </a:rPr>
              <a:t>3</a:t>
            </a:r>
            <a:endParaRPr lang="th-TH" sz="4400" b="1" cap="all" dirty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gradFill>
                <a:gsLst>
                  <a:gs pos="0">
                    <a:schemeClr val="accent4">
                      <a:tint val="13000"/>
                    </a:schemeClr>
                  </a:gs>
                  <a:gs pos="10000">
                    <a:schemeClr val="accent4">
                      <a:tint val="20000"/>
                    </a:schemeClr>
                  </a:gs>
                  <a:gs pos="49000">
                    <a:schemeClr val="accent4">
                      <a:tint val="70000"/>
                    </a:schemeClr>
                  </a:gs>
                  <a:gs pos="50000">
                    <a:schemeClr val="accent4">
                      <a:tint val="97000"/>
                    </a:schemeClr>
                  </a:gs>
                  <a:gs pos="100000">
                    <a:schemeClr val="accent4">
                      <a:tint val="20000"/>
                    </a:schemeClr>
                  </a:gs>
                </a:gsLst>
                <a:lin ang="5400000" scaled="1"/>
              </a:gradFill>
              <a:latin typeface="+mj-lt"/>
              <a:ea typeface="+mj-ea"/>
              <a:cs typeface="+mj-cs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971600" y="836613"/>
            <a:ext cx="6400800" cy="6477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74320" indent="-274320" algn="ctr" fontAlgn="auto"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defRPr/>
            </a:pPr>
            <a:r>
              <a:rPr lang="th-TH" sz="3600" b="1" dirty="0" smtClean="0">
                <a:latin typeface="+mn-lt"/>
                <a:cs typeface="+mn-cs"/>
              </a:rPr>
              <a:t>ซอฟต์แวร์</a:t>
            </a:r>
            <a:endParaRPr lang="th-TH" sz="3600" b="1" dirty="0">
              <a:latin typeface="+mn-lt"/>
              <a:cs typeface="+mn-cs"/>
            </a:endParaRPr>
          </a:p>
        </p:txBody>
      </p:sp>
      <p:sp>
        <p:nvSpPr>
          <p:cNvPr id="6149" name="Text Box 4"/>
          <p:cNvSpPr txBox="1">
            <a:spLocks noChangeArrowheads="1"/>
          </p:cNvSpPr>
          <p:nvPr/>
        </p:nvSpPr>
        <p:spPr bwMode="auto">
          <a:xfrm>
            <a:off x="714375" y="1341438"/>
            <a:ext cx="64087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th-TH" sz="3200" b="1" dirty="0">
                <a:cs typeface="+mn-cs"/>
              </a:rPr>
              <a:t>ซอฟต์แวร์แบ่งออกเป็น 2 ประเภท</a:t>
            </a:r>
          </a:p>
        </p:txBody>
      </p:sp>
      <p:sp>
        <p:nvSpPr>
          <p:cNvPr id="6150" name="Text Box 5"/>
          <p:cNvSpPr txBox="1">
            <a:spLocks noChangeArrowheads="1"/>
          </p:cNvSpPr>
          <p:nvPr/>
        </p:nvSpPr>
        <p:spPr bwMode="auto">
          <a:xfrm>
            <a:off x="207934" y="1844824"/>
            <a:ext cx="8064500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33400" indent="-533400">
              <a:spcBef>
                <a:spcPct val="50000"/>
              </a:spcBef>
              <a:defRPr/>
            </a:pPr>
            <a:r>
              <a:rPr lang="th-TH" b="1" dirty="0">
                <a:solidFill>
                  <a:srgbClr val="0070C0"/>
                </a:solidFill>
                <a:cs typeface="+mn-cs"/>
              </a:rPr>
              <a:t>1. ซอฟต์แวร์ระบบ </a:t>
            </a:r>
            <a:r>
              <a:rPr lang="th-TH" sz="2400" b="1" dirty="0">
                <a:solidFill>
                  <a:srgbClr val="0070C0"/>
                </a:solidFill>
                <a:cs typeface="+mn-cs"/>
              </a:rPr>
              <a:t>(</a:t>
            </a:r>
            <a:r>
              <a:rPr lang="en-US" sz="2400" b="1" dirty="0">
                <a:solidFill>
                  <a:srgbClr val="0070C0"/>
                </a:solidFill>
                <a:cs typeface="+mn-cs"/>
              </a:rPr>
              <a:t>System Software)</a:t>
            </a:r>
            <a:r>
              <a:rPr lang="en-US" b="1" dirty="0">
                <a:solidFill>
                  <a:srgbClr val="0070C0"/>
                </a:solidFill>
                <a:cs typeface="+mn-cs"/>
              </a:rPr>
              <a:t> </a:t>
            </a:r>
            <a:r>
              <a:rPr lang="en-US" b="1" dirty="0">
                <a:cs typeface="+mn-cs"/>
              </a:rPr>
              <a:t/>
            </a:r>
            <a:br>
              <a:rPr lang="en-US" b="1" dirty="0">
                <a:cs typeface="+mn-cs"/>
              </a:rPr>
            </a:br>
            <a:r>
              <a:rPr lang="th-TH" b="1" dirty="0">
                <a:cs typeface="+mn-cs"/>
              </a:rPr>
              <a:t>	เป็นซอฟต์แวร์ที่เกี่ยวข้องกับการควบคุมการทำงานที่ใกล้ชิดกับอุปกรณ์คอมพิวเตอร์มากที่สุด โดยจะทำหน้าที่ติดต่อ ควบคุม และสั่งการให้อุปกรณ์คอมพิวเตอร์สามารถทำงานได้อย่างมีประสิทธิภาพและสอดคล้องกันให้</a:t>
            </a:r>
            <a:r>
              <a:rPr lang="th-TH" b="1" dirty="0" err="1">
                <a:cs typeface="+mn-cs"/>
              </a:rPr>
              <a:t>ได้มาก</a:t>
            </a:r>
            <a:r>
              <a:rPr lang="th-TH" b="1" dirty="0">
                <a:cs typeface="+mn-cs"/>
              </a:rPr>
              <a:t>ที่สุด รวมถึงการบำรุงรักษาระบบตัวเครื่องคอมพิวเตอร์ให้มีการใช้งานได้ยาวนานขึ้น ซอฟต์แวร์ระบบแบ่งออกเป็น 2 ประเภท คือ </a:t>
            </a:r>
            <a:br>
              <a:rPr lang="th-TH" b="1" dirty="0">
                <a:cs typeface="+mn-cs"/>
              </a:rPr>
            </a:br>
            <a:r>
              <a:rPr lang="th-TH" b="1" dirty="0">
                <a:cs typeface="+mn-cs"/>
              </a:rPr>
              <a:t>1.1 ระบบปฏิบัติการ </a:t>
            </a:r>
            <a:r>
              <a:rPr lang="th-TH" sz="2400" b="1" dirty="0">
                <a:cs typeface="+mn-cs"/>
              </a:rPr>
              <a:t>(</a:t>
            </a:r>
            <a:r>
              <a:rPr lang="en-US" sz="2400" b="1" dirty="0">
                <a:cs typeface="+mn-cs"/>
              </a:rPr>
              <a:t>Operating System)</a:t>
            </a:r>
            <a:br>
              <a:rPr lang="en-US" sz="2400" b="1" dirty="0">
                <a:cs typeface="+mn-cs"/>
              </a:rPr>
            </a:br>
            <a:r>
              <a:rPr lang="th-TH" b="1" dirty="0">
                <a:cs typeface="+mn-cs"/>
              </a:rPr>
              <a:t>1.2 โปรแกรมอรรถประโยชน์ </a:t>
            </a:r>
            <a:r>
              <a:rPr lang="th-TH" sz="2400" b="1" dirty="0">
                <a:cs typeface="+mn-cs"/>
              </a:rPr>
              <a:t>(</a:t>
            </a:r>
            <a:r>
              <a:rPr lang="en-US" sz="2400" b="1" dirty="0">
                <a:cs typeface="+mn-cs"/>
              </a:rPr>
              <a:t>Utility Programs</a:t>
            </a:r>
            <a:r>
              <a:rPr lang="en-US" b="1" dirty="0">
                <a:cs typeface="+mn-cs"/>
              </a:rPr>
              <a:t>)</a:t>
            </a:r>
            <a:endParaRPr lang="th-TH" b="1" dirty="0"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79512" y="144686"/>
            <a:ext cx="8229600" cy="90805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h-TH" sz="4000" dirty="0" smtClean="0"/>
              <a:t>ระบบปฏิบัติการสำหรับอุปกรณ์พกพา </a:t>
            </a:r>
            <a:r>
              <a:rPr lang="th-TH" sz="3200" dirty="0" smtClean="0"/>
              <a:t>(</a:t>
            </a:r>
            <a:r>
              <a:rPr lang="en-US" sz="3200" dirty="0" smtClean="0"/>
              <a:t>mobile </a:t>
            </a:r>
            <a:r>
              <a:rPr lang="en-US" sz="3200" dirty="0"/>
              <a:t>OS)</a:t>
            </a:r>
            <a:endParaRPr lang="th-TH" sz="3200" dirty="0"/>
          </a:p>
        </p:txBody>
      </p:sp>
      <p:sp>
        <p:nvSpPr>
          <p:cNvPr id="16388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A7F533B-5EE7-4DA7-9E76-B843E22E2CEF}" type="slidenum">
              <a:rPr lang="en-US" smtClean="0"/>
              <a:pPr/>
              <a:t>10</a:t>
            </a:fld>
            <a:endParaRPr lang="th-TH" smtClean="0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>
          <a:xfrm>
            <a:off x="251520" y="1268760"/>
            <a:ext cx="8229600" cy="1612900"/>
          </a:xfrm>
        </p:spPr>
        <p:txBody>
          <a:bodyPr/>
          <a:lstStyle/>
          <a:p>
            <a:pPr marL="266700" indent="-266700" eaLnBrk="1" hangingPunct="1"/>
            <a:r>
              <a:rPr lang="en-US" sz="3200" b="1" dirty="0" smtClean="0">
                <a:solidFill>
                  <a:srgbClr val="0070C0"/>
                </a:solidFill>
                <a:cs typeface="IrisUPC" pitchFamily="34" charset="-34"/>
              </a:rPr>
              <a:t> iOS </a:t>
            </a:r>
          </a:p>
          <a:p>
            <a:pPr marL="446088" lvl="1" indent="76200" eaLnBrk="1" hangingPunct="1">
              <a:buFontTx/>
              <a:buNone/>
            </a:pPr>
            <a:r>
              <a:rPr lang="th-TH" sz="2400" dirty="0" smtClean="0"/>
              <a:t>	</a:t>
            </a:r>
            <a:r>
              <a:rPr lang="th-TH" sz="3200" b="1" dirty="0" smtClean="0">
                <a:solidFill>
                  <a:schemeClr val="tx1"/>
                </a:solidFill>
              </a:rPr>
              <a:t>เป็นระบบปฏิบัติการที่ใช้กับเครื่อง </a:t>
            </a:r>
            <a:r>
              <a:rPr lang="en-US" sz="3200" b="1" dirty="0" smtClean="0">
                <a:solidFill>
                  <a:schemeClr val="tx1"/>
                </a:solidFill>
                <a:cs typeface="IrisUPC" pitchFamily="34" charset="-34"/>
              </a:rPr>
              <a:t>iPhone </a:t>
            </a:r>
            <a:r>
              <a:rPr lang="th-TH" sz="3200" b="1" dirty="0" smtClean="0">
                <a:solidFill>
                  <a:schemeClr val="tx1"/>
                </a:solidFill>
              </a:rPr>
              <a:t>ของบริษัท </a:t>
            </a:r>
            <a:r>
              <a:rPr lang="en-US" sz="3200" b="1" dirty="0" smtClean="0">
                <a:solidFill>
                  <a:schemeClr val="tx1"/>
                </a:solidFill>
                <a:cs typeface="IrisUPC" pitchFamily="34" charset="-34"/>
              </a:rPr>
              <a:t>Apple </a:t>
            </a:r>
            <a:r>
              <a:rPr lang="th-TH" sz="3200" b="1" dirty="0" smtClean="0">
                <a:solidFill>
                  <a:schemeClr val="tx1"/>
                </a:solidFill>
              </a:rPr>
              <a:t>สามารถใช้โทรศัพท์ได้และเล่นอินเทอร์เน็ต</a:t>
            </a:r>
          </a:p>
          <a:p>
            <a:pPr marL="446088" lvl="1" indent="76200" eaLnBrk="1" hangingPunct="1">
              <a:buFontTx/>
              <a:buNone/>
            </a:pPr>
            <a:endParaRPr lang="th-TH" sz="2400" b="1" dirty="0" smtClean="0">
              <a:solidFill>
                <a:schemeClr val="tx1"/>
              </a:solidFill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323528" y="3068960"/>
            <a:ext cx="7786688" cy="2643187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66700" indent="-266700" fontAlgn="auto"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/>
              <a:buChar char=""/>
              <a:defRPr/>
            </a:pPr>
            <a:r>
              <a:rPr lang="en-US" sz="3200" b="1" dirty="0" smtClean="0">
                <a:solidFill>
                  <a:srgbClr val="0070C0"/>
                </a:solidFill>
                <a:latin typeface="+mn-lt"/>
                <a:cs typeface="+mn-cs"/>
              </a:rPr>
              <a:t> Android</a:t>
            </a:r>
            <a:endParaRPr lang="en-US" sz="3200" b="1" dirty="0">
              <a:solidFill>
                <a:srgbClr val="0070C0"/>
              </a:solidFill>
              <a:latin typeface="+mn-lt"/>
              <a:cs typeface="+mn-cs"/>
            </a:endParaRPr>
          </a:p>
          <a:p>
            <a:pPr marL="446088" lvl="1" indent="76200" fontAlgn="auto">
              <a:spcBef>
                <a:spcPts val="500"/>
              </a:spcBef>
              <a:spcAft>
                <a:spcPts val="0"/>
              </a:spcAft>
              <a:buClr>
                <a:schemeClr val="accent4"/>
              </a:buClr>
              <a:buSzPct val="80000"/>
              <a:defRPr/>
            </a:pPr>
            <a:r>
              <a:rPr lang="th-TH" sz="2400" dirty="0">
                <a:solidFill>
                  <a:schemeClr val="tx1">
                    <a:tint val="85000"/>
                  </a:schemeClr>
                </a:solidFill>
                <a:latin typeface="+mn-lt"/>
                <a:cs typeface="+mn-cs"/>
              </a:rPr>
              <a:t>	</a:t>
            </a:r>
            <a:r>
              <a:rPr lang="th-TH" sz="3200" b="1" dirty="0">
                <a:cs typeface="+mn-cs"/>
              </a:rPr>
              <a:t>เป็นระบบปฏิบัติการที่ใช้กับโทรศัพท์มือถือและอุปกรณ์พกพาที่พัฒนาโดย</a:t>
            </a:r>
            <a:r>
              <a:rPr lang="th-TH" sz="3200" b="1" dirty="0" smtClean="0">
                <a:cs typeface="+mn-cs"/>
              </a:rPr>
              <a:t>บริษัท </a:t>
            </a:r>
            <a:r>
              <a:rPr lang="en-US" sz="3200" b="1" dirty="0" smtClean="0">
                <a:cs typeface="+mn-cs"/>
              </a:rPr>
              <a:t>Google</a:t>
            </a:r>
            <a:endParaRPr lang="th-TH" sz="2400" b="1" dirty="0"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398A6F2-D94D-4744-8859-6715F49E9C70}" type="slidenum">
              <a:rPr lang="en-US" smtClean="0"/>
              <a:pPr/>
              <a:t>11</a:t>
            </a:fld>
            <a:endParaRPr lang="th-TH" smtClean="0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179512" y="144686"/>
            <a:ext cx="8229600" cy="90805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h-TH" sz="4000" dirty="0"/>
              <a:t>ระบบปฏิบัติการแบบฝัง </a:t>
            </a:r>
            <a:r>
              <a:rPr lang="th-TH" sz="3200" dirty="0"/>
              <a:t>(</a:t>
            </a:r>
            <a:r>
              <a:rPr lang="en-US" sz="3200" dirty="0"/>
              <a:t>Embedded OS)</a:t>
            </a:r>
            <a:endParaRPr lang="th-TH" sz="3200" dirty="0"/>
          </a:p>
        </p:txBody>
      </p:sp>
      <p:sp>
        <p:nvSpPr>
          <p:cNvPr id="3" name="TextBox 2"/>
          <p:cNvSpPr txBox="1"/>
          <p:nvPr/>
        </p:nvSpPr>
        <p:spPr>
          <a:xfrm>
            <a:off x="1331640" y="1412776"/>
            <a:ext cx="5038559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/>
              <a:t>-</a:t>
            </a:r>
            <a:r>
              <a:rPr lang="th-TH" sz="4000" b="1" dirty="0" smtClean="0"/>
              <a:t> ใน</a:t>
            </a:r>
            <a:r>
              <a:rPr lang="th-TH" sz="4000" b="1" dirty="0"/>
              <a:t>ไมโครเวฟ เครื่องซักผ้า </a:t>
            </a:r>
            <a:r>
              <a:rPr lang="th-TH" sz="4000" b="1" dirty="0" smtClean="0"/>
              <a:t>รถยนต์</a:t>
            </a:r>
          </a:p>
          <a:p>
            <a:r>
              <a:rPr lang="en-US" sz="4000" b="1" dirty="0" smtClean="0"/>
              <a:t>- Raspberry </a:t>
            </a:r>
            <a:r>
              <a:rPr lang="en-US" sz="4000" b="1" dirty="0"/>
              <a:t>PI </a:t>
            </a:r>
            <a:endParaRPr lang="en-US" sz="4000" b="1" dirty="0" smtClean="0"/>
          </a:p>
          <a:p>
            <a:r>
              <a:rPr lang="en-US" sz="4000" b="1" dirty="0" smtClean="0"/>
              <a:t>- Arduino </a:t>
            </a:r>
            <a:endParaRPr lang="th-TH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h-TH" sz="4000" dirty="0"/>
              <a:t>โปรแกรมอรรถประโยชน์</a:t>
            </a:r>
            <a:r>
              <a:rPr lang="th-TH" sz="3600" dirty="0"/>
              <a:t>หรือโปรแกรมยูทิลิตี้</a:t>
            </a:r>
            <a:r>
              <a:rPr lang="th-TH" sz="2800" dirty="0"/>
              <a:t/>
            </a:r>
            <a:br>
              <a:rPr lang="th-TH" sz="2800" dirty="0"/>
            </a:br>
            <a:r>
              <a:rPr lang="en-US" sz="2800" dirty="0"/>
              <a:t>(Utility Program)</a:t>
            </a:r>
            <a:endParaRPr lang="th-TH" sz="2800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755576" y="1557338"/>
            <a:ext cx="7057479" cy="4525962"/>
          </a:xfrm>
        </p:spPr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en-US" sz="3200" b="1" dirty="0" smtClean="0">
                <a:cs typeface="IrisUPC" pitchFamily="34" charset="-34"/>
                <a:sym typeface="Wingdings" pitchFamily="2" charset="2"/>
              </a:rPr>
              <a:t>File Viewer/Manager/Preview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sz="3200" b="1" dirty="0" smtClean="0">
                <a:cs typeface="IrisUPC" pitchFamily="34" charset="-34"/>
                <a:sym typeface="Wingdings" pitchFamily="2" charset="2"/>
              </a:rPr>
              <a:t>Install/ Uninstall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sz="3200" b="1" dirty="0" smtClean="0">
                <a:cs typeface="IrisUPC" pitchFamily="34" charset="-34"/>
                <a:sym typeface="Wingdings" pitchFamily="2" charset="2"/>
              </a:rPr>
              <a:t>Disk/ Storage Management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sz="3200" b="1" dirty="0" smtClean="0">
                <a:cs typeface="IrisUPC" pitchFamily="34" charset="-34"/>
                <a:sym typeface="Wingdings" pitchFamily="2" charset="2"/>
              </a:rPr>
              <a:t>Screen Saver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sz="3200" b="1" dirty="0" smtClean="0">
                <a:cs typeface="IrisUPC" pitchFamily="34" charset="-34"/>
                <a:sym typeface="Wingdings" pitchFamily="2" charset="2"/>
              </a:rPr>
              <a:t>Power Management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sz="3200" b="1" dirty="0" smtClean="0">
                <a:cs typeface="IrisUPC" pitchFamily="34" charset="-34"/>
                <a:sym typeface="Wingdings" pitchFamily="2" charset="2"/>
              </a:rPr>
              <a:t>Firewall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sz="3200" b="1" dirty="0" smtClean="0">
                <a:cs typeface="IrisUPC" pitchFamily="34" charset="-34"/>
                <a:sym typeface="Wingdings" pitchFamily="2" charset="2"/>
              </a:rPr>
              <a:t>Antivirus/ Malware scanner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sz="3200" b="1" dirty="0" smtClean="0">
                <a:cs typeface="IrisUPC" pitchFamily="34" charset="-34"/>
                <a:sym typeface="Wingdings" pitchFamily="2" charset="2"/>
              </a:rPr>
              <a:t>File security/ Compression</a:t>
            </a:r>
          </a:p>
        </p:txBody>
      </p:sp>
      <p:sp>
        <p:nvSpPr>
          <p:cNvPr id="1843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BC3786-99CF-414D-9046-7975B168E4C7}" type="slidenum">
              <a:rPr lang="en-US" smtClean="0"/>
              <a:pPr/>
              <a:t>12</a:t>
            </a:fld>
            <a:endParaRPr lang="th-TH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h-TH" sz="4000" dirty="0"/>
              <a:t>ซอฟต์แวร์</a:t>
            </a:r>
            <a:r>
              <a:rPr lang="th-TH" sz="4000" dirty="0" smtClean="0"/>
              <a:t>ประยุกต์</a:t>
            </a:r>
            <a:r>
              <a:rPr lang="th-TH" dirty="0" smtClean="0"/>
              <a:t/>
            </a:r>
            <a:br>
              <a:rPr lang="th-TH" dirty="0" smtClean="0"/>
            </a:br>
            <a:r>
              <a:rPr lang="en-US" sz="2800" dirty="0" smtClean="0"/>
              <a:t>(Application </a:t>
            </a:r>
            <a:r>
              <a:rPr lang="en-US" sz="2800" dirty="0"/>
              <a:t>Software)</a:t>
            </a:r>
            <a:endParaRPr lang="th-TH" sz="2800" dirty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h-TH" sz="2800" b="1" dirty="0" smtClean="0">
                <a:solidFill>
                  <a:srgbClr val="0070C0"/>
                </a:solidFill>
              </a:rPr>
              <a:t>แบ่งตามลักษณะการผลิต แบ่งได้เป็น 2 ประเภทคือ</a:t>
            </a:r>
            <a:r>
              <a:rPr lang="th-TH" sz="2800" b="1" dirty="0" smtClean="0"/>
              <a:t/>
            </a:r>
            <a:br>
              <a:rPr lang="th-TH" sz="2800" b="1" dirty="0" smtClean="0"/>
            </a:br>
            <a:r>
              <a:rPr lang="th-TH" sz="3200" b="1" dirty="0" smtClean="0">
                <a:solidFill>
                  <a:srgbClr val="00B050"/>
                </a:solidFill>
              </a:rPr>
              <a:t>1. ซอฟต์แวร์ที่พัฒนาขึ้นใช้เอง</a:t>
            </a:r>
            <a:r>
              <a:rPr lang="th-TH" sz="3200" b="1" dirty="0" smtClean="0"/>
              <a:t/>
            </a:r>
            <a:br>
              <a:rPr lang="th-TH" sz="3200" b="1" dirty="0" smtClean="0"/>
            </a:br>
            <a:r>
              <a:rPr lang="th-TH" sz="2800" b="1" dirty="0" smtClean="0"/>
              <a:t> </a:t>
            </a:r>
            <a:r>
              <a:rPr lang="th-TH" sz="3200" b="1" dirty="0" smtClean="0"/>
              <a:t>(</a:t>
            </a:r>
            <a:r>
              <a:rPr lang="en-US" sz="2800" b="1" dirty="0" smtClean="0">
                <a:cs typeface="IrisUPC" pitchFamily="34" charset="-34"/>
              </a:rPr>
              <a:t>Custom-made Software)</a:t>
            </a:r>
            <a:r>
              <a:rPr lang="en-US" sz="2400" b="1" dirty="0" smtClean="0">
                <a:cs typeface="IrisUPC" pitchFamily="34" charset="-34"/>
              </a:rPr>
              <a:t> </a:t>
            </a:r>
            <a:r>
              <a:rPr lang="th-TH" sz="2800" b="1" dirty="0" smtClean="0"/>
              <a:t>วิธีการพัฒนามี 2 วิธี</a:t>
            </a:r>
            <a:br>
              <a:rPr lang="th-TH" sz="2800" b="1" dirty="0" smtClean="0"/>
            </a:br>
            <a:r>
              <a:rPr lang="th-TH" sz="2800" b="1" dirty="0" smtClean="0"/>
              <a:t>	</a:t>
            </a:r>
            <a:r>
              <a:rPr lang="th-TH" sz="2800" b="1" dirty="0" smtClean="0">
                <a:solidFill>
                  <a:srgbClr val="D60093"/>
                </a:solidFill>
              </a:rPr>
              <a:t>1.1 </a:t>
            </a:r>
            <a:r>
              <a:rPr lang="en-US" sz="2800" b="1" dirty="0" smtClean="0">
                <a:solidFill>
                  <a:srgbClr val="D60093"/>
                </a:solidFill>
              </a:rPr>
              <a:t>I</a:t>
            </a:r>
            <a:r>
              <a:rPr lang="en-US" sz="2800" b="1" dirty="0" smtClean="0">
                <a:solidFill>
                  <a:srgbClr val="D60093"/>
                </a:solidFill>
                <a:cs typeface="IrisUPC" pitchFamily="34" charset="-34"/>
              </a:rPr>
              <a:t>n-House developed </a:t>
            </a:r>
            <a:r>
              <a:rPr lang="th-TH" sz="2800" b="1" dirty="0" smtClean="0"/>
              <a:t>สร้างและพัฒนาโดยหน่วยงานในบริษัทเอง</a:t>
            </a:r>
            <a:br>
              <a:rPr lang="th-TH" sz="2800" b="1" dirty="0" smtClean="0"/>
            </a:br>
            <a:r>
              <a:rPr lang="th-TH" sz="2800" b="1" dirty="0" smtClean="0"/>
              <a:t>	</a:t>
            </a:r>
            <a:r>
              <a:rPr lang="th-TH" sz="2800" b="1" dirty="0" smtClean="0">
                <a:solidFill>
                  <a:srgbClr val="D60093"/>
                </a:solidFill>
              </a:rPr>
              <a:t>1.2 </a:t>
            </a:r>
            <a:r>
              <a:rPr lang="en-US" sz="2800" b="1" dirty="0">
                <a:solidFill>
                  <a:srgbClr val="D60093"/>
                </a:solidFill>
                <a:cs typeface="IrisUPC" pitchFamily="34" charset="-34"/>
              </a:rPr>
              <a:t>C</a:t>
            </a:r>
            <a:r>
              <a:rPr lang="en-US" sz="2800" b="1" dirty="0" smtClean="0">
                <a:solidFill>
                  <a:srgbClr val="D60093"/>
                </a:solidFill>
                <a:cs typeface="IrisUPC" pitchFamily="34" charset="-34"/>
              </a:rPr>
              <a:t>ontract </a:t>
            </a:r>
            <a:r>
              <a:rPr lang="th-TH" sz="2800" b="1" dirty="0" smtClean="0">
                <a:solidFill>
                  <a:srgbClr val="D60093"/>
                </a:solidFill>
              </a:rPr>
              <a:t>หรือ </a:t>
            </a:r>
            <a:r>
              <a:rPr lang="en-US" sz="2800" b="1" dirty="0" smtClean="0">
                <a:solidFill>
                  <a:srgbClr val="D60093"/>
                </a:solidFill>
              </a:rPr>
              <a:t>O</a:t>
            </a:r>
            <a:r>
              <a:rPr lang="en-US" sz="2800" b="1" dirty="0" smtClean="0">
                <a:solidFill>
                  <a:srgbClr val="D60093"/>
                </a:solidFill>
                <a:cs typeface="IrisUPC" pitchFamily="34" charset="-34"/>
              </a:rPr>
              <a:t>utsource </a:t>
            </a:r>
            <a:r>
              <a:rPr lang="th-TH" sz="2800" b="1" dirty="0" smtClean="0"/>
              <a:t>เป็นการจ้างบุคคลภายนอกให้ทำขึ้นมา ได้แก่ บริษัท </a:t>
            </a:r>
            <a:r>
              <a:rPr lang="en-US" sz="3200" b="1" dirty="0" smtClean="0">
                <a:cs typeface="IrisUPC" pitchFamily="34" charset="-34"/>
              </a:rPr>
              <a:t>software house</a:t>
            </a:r>
            <a:r>
              <a:rPr lang="en-US" sz="2800" b="1" dirty="0" smtClean="0">
                <a:cs typeface="IrisUPC" pitchFamily="34" charset="-34"/>
              </a:rPr>
              <a:t> </a:t>
            </a:r>
            <a:r>
              <a:rPr lang="th-TH" sz="2800" b="1" dirty="0" smtClean="0"/>
              <a:t>ต่างๆ </a:t>
            </a:r>
          </a:p>
        </p:txBody>
      </p:sp>
      <p:sp>
        <p:nvSpPr>
          <p:cNvPr id="21508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F6A175D-74F1-4BB8-BEFB-F96919167036}" type="slidenum">
              <a:rPr lang="en-US" smtClean="0"/>
              <a:pPr/>
              <a:t>13</a:t>
            </a:fld>
            <a:endParaRPr lang="th-TH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/>
          <p:cNvSpPr>
            <a:spLocks noGrp="1" noChangeArrowheads="1"/>
          </p:cNvSpPr>
          <p:nvPr>
            <p:ph idx="1"/>
          </p:nvPr>
        </p:nvSpPr>
        <p:spPr>
          <a:xfrm>
            <a:off x="323528" y="620688"/>
            <a:ext cx="7776864" cy="5545138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th-TH" sz="3600" b="1" dirty="0" smtClean="0">
                <a:solidFill>
                  <a:srgbClr val="00B050"/>
                </a:solidFill>
              </a:rPr>
              <a:t>2. ซอฟต์แวร์สำเร็จรูป </a:t>
            </a:r>
            <a:r>
              <a:rPr lang="th-TH" sz="3200" b="1" dirty="0" smtClean="0">
                <a:solidFill>
                  <a:srgbClr val="00B050"/>
                </a:solidFill>
              </a:rPr>
              <a:t>(</a:t>
            </a:r>
            <a:r>
              <a:rPr lang="en-US" sz="3200" b="1" dirty="0" smtClean="0">
                <a:solidFill>
                  <a:srgbClr val="00B050"/>
                </a:solidFill>
              </a:rPr>
              <a:t>Packaged</a:t>
            </a:r>
            <a:r>
              <a:rPr lang="en-US" sz="3200" b="1" dirty="0" smtClean="0">
                <a:solidFill>
                  <a:srgbClr val="00B050"/>
                </a:solidFill>
                <a:cs typeface="IrisUPC" pitchFamily="34" charset="-34"/>
              </a:rPr>
              <a:t> Software </a:t>
            </a:r>
            <a:endParaRPr lang="th-TH" sz="3200" b="1" dirty="0" smtClean="0">
              <a:solidFill>
                <a:srgbClr val="00B050"/>
              </a:solidFill>
              <a:cs typeface="IrisUPC" pitchFamily="34" charset="-34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h-TH" sz="3200" b="1" dirty="0">
                <a:solidFill>
                  <a:srgbClr val="00B050"/>
                </a:solidFill>
                <a:cs typeface="IrisUPC" pitchFamily="34" charset="-34"/>
              </a:rPr>
              <a:t> </a:t>
            </a:r>
            <a:r>
              <a:rPr lang="th-TH" sz="3200" b="1" dirty="0" smtClean="0">
                <a:solidFill>
                  <a:srgbClr val="00B050"/>
                </a:solidFill>
                <a:cs typeface="IrisUPC" pitchFamily="34" charset="-34"/>
              </a:rPr>
              <a:t>   </a:t>
            </a:r>
            <a:r>
              <a:rPr lang="th-TH" sz="2800" b="1" dirty="0" smtClean="0"/>
              <a:t>แบ่งได้เป็น 2 ประเภท คือ</a:t>
            </a:r>
            <a:br>
              <a:rPr lang="th-TH" sz="2800" b="1" dirty="0" smtClean="0"/>
            </a:br>
            <a:r>
              <a:rPr lang="th-TH" sz="2800" b="1" dirty="0" smtClean="0"/>
              <a:t>	</a:t>
            </a:r>
            <a:r>
              <a:rPr lang="th-TH" sz="3200" b="1" dirty="0" smtClean="0">
                <a:solidFill>
                  <a:srgbClr val="D60093"/>
                </a:solidFill>
              </a:rPr>
              <a:t>2.1 โปรแกรมเฉพาะ (</a:t>
            </a:r>
            <a:r>
              <a:rPr lang="en-US" sz="3200" b="1" dirty="0" smtClean="0">
                <a:solidFill>
                  <a:srgbClr val="D60093"/>
                </a:solidFill>
                <a:cs typeface="IrisUPC" pitchFamily="34" charset="-34"/>
              </a:rPr>
              <a:t>Customized Package)</a:t>
            </a:r>
            <a:r>
              <a:rPr lang="en-US" sz="2800" b="1" dirty="0" smtClean="0">
                <a:solidFill>
                  <a:srgbClr val="D60093"/>
                </a:solidFill>
                <a:cs typeface="IrisUPC" pitchFamily="34" charset="-34"/>
              </a:rPr>
              <a:t> </a:t>
            </a:r>
            <a:r>
              <a:rPr lang="th-TH" sz="2800" b="1" dirty="0" smtClean="0"/>
              <a:t>เป็นโปรแกรมที่อาจต้องขอให้ผู้ผลิตทำการเพิ่มเติมคุณสมบัติบางอย่างลงไป เพราะโปรแกรมที่ขายอยู่นั้นยังมีข้อจำกัดบางประการที่ไม่สามารถตอบสนองการทำงานขององค์กรได้</a:t>
            </a:r>
            <a:br>
              <a:rPr lang="th-TH" sz="2800" b="1" dirty="0" smtClean="0"/>
            </a:br>
            <a:r>
              <a:rPr lang="th-TH" sz="2800" b="1" dirty="0" smtClean="0"/>
              <a:t>	</a:t>
            </a:r>
            <a:r>
              <a:rPr lang="th-TH" sz="3200" b="1" dirty="0" smtClean="0">
                <a:solidFill>
                  <a:srgbClr val="D60093"/>
                </a:solidFill>
              </a:rPr>
              <a:t>2.2 โปรแกรมมาตรฐาน (</a:t>
            </a:r>
            <a:r>
              <a:rPr lang="en-US" sz="3200" b="1" dirty="0" smtClean="0">
                <a:solidFill>
                  <a:srgbClr val="D60093"/>
                </a:solidFill>
                <a:cs typeface="IrisUPC" pitchFamily="34" charset="-34"/>
              </a:rPr>
              <a:t>Standard Package)</a:t>
            </a:r>
            <a:r>
              <a:rPr lang="en-US" sz="2800" b="1" dirty="0" smtClean="0">
                <a:solidFill>
                  <a:srgbClr val="D60093"/>
                </a:solidFill>
                <a:cs typeface="IrisUPC" pitchFamily="34" charset="-34"/>
              </a:rPr>
              <a:t> </a:t>
            </a:r>
            <a:r>
              <a:rPr lang="th-TH" sz="2800" b="1" dirty="0" smtClean="0"/>
              <a:t>เป็นโปรแกรมที่พัฒนาขึ้นเพื่อสามารถใช้กับงานทั่ว ๆ ไป ส่วนใหญ่แล้วจะมีคุณสมบัติที่เป็นมาตรฐานเดียวกัน มีอยู่หลาย ๆ ด้านด้วยกัน เช่น ทางด้านเอกสาร งานพิมพ์ ด้านบัญชี การคำนวณ ด้านฐานข้อมูล ด้านกราฟิก เป็นต้น</a:t>
            </a:r>
          </a:p>
        </p:txBody>
      </p:sp>
      <p:sp>
        <p:nvSpPr>
          <p:cNvPr id="22531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A0C8280-3A1C-4B68-8D9D-AB30A48DA45F}" type="slidenum">
              <a:rPr lang="en-US" smtClean="0"/>
              <a:pPr/>
              <a:t>14</a:t>
            </a:fld>
            <a:endParaRPr lang="th-TH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h-TH"/>
              <a:t>ซอฟต์แวร์ประยุกต์</a:t>
            </a:r>
            <a:br>
              <a:rPr lang="th-TH"/>
            </a:br>
            <a:r>
              <a:rPr lang="en-US" sz="2800"/>
              <a:t>(Application Software)</a:t>
            </a:r>
            <a:endParaRPr lang="th-TH" sz="2800"/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h-TH" sz="2800" b="1" dirty="0" smtClean="0">
                <a:solidFill>
                  <a:srgbClr val="0070C0"/>
                </a:solidFill>
              </a:rPr>
              <a:t>แบ่งตามกลุ่มการใช้งาน แบ่งได้เป็น 4 กลุ่ม คือ</a:t>
            </a:r>
            <a:r>
              <a:rPr lang="th-TH" b="1" dirty="0" smtClean="0"/>
              <a:t/>
            </a:r>
            <a:br>
              <a:rPr lang="th-TH" b="1" dirty="0" smtClean="0"/>
            </a:br>
            <a:r>
              <a:rPr lang="th-TH" sz="3200" b="1" dirty="0" smtClean="0">
                <a:solidFill>
                  <a:srgbClr val="00B050"/>
                </a:solidFill>
              </a:rPr>
              <a:t>1. กลุ่มซอฟต์แวร์สำนักงาน</a:t>
            </a:r>
            <a:r>
              <a:rPr lang="th-TH" sz="2800" b="1" dirty="0" smtClean="0">
                <a:solidFill>
                  <a:srgbClr val="00B050"/>
                </a:solidFill>
              </a:rPr>
              <a:t>(</a:t>
            </a:r>
            <a:r>
              <a:rPr lang="en-US" sz="2800" b="1" dirty="0" err="1" smtClean="0">
                <a:solidFill>
                  <a:srgbClr val="00B050"/>
                </a:solidFill>
              </a:rPr>
              <a:t>OfficeAutomation</a:t>
            </a:r>
            <a:r>
              <a:rPr lang="en-US" sz="2800" b="1" dirty="0" smtClean="0">
                <a:solidFill>
                  <a:srgbClr val="00B050"/>
                </a:solidFill>
                <a:cs typeface="IrisUPC" pitchFamily="34" charset="-34"/>
              </a:rPr>
              <a:t>)</a:t>
            </a:r>
            <a:br>
              <a:rPr lang="en-US" sz="2800" b="1" dirty="0" smtClean="0">
                <a:solidFill>
                  <a:srgbClr val="00B050"/>
                </a:solidFill>
                <a:cs typeface="IrisUPC" pitchFamily="34" charset="-34"/>
              </a:rPr>
            </a:br>
            <a:r>
              <a:rPr lang="en-US" b="1" dirty="0" smtClean="0">
                <a:cs typeface="IrisUPC" pitchFamily="34" charset="-34"/>
              </a:rPr>
              <a:t>	</a:t>
            </a:r>
            <a:r>
              <a:rPr lang="th-TH" sz="2800" b="1" dirty="0" smtClean="0">
                <a:solidFill>
                  <a:srgbClr val="D60093"/>
                </a:solidFill>
              </a:rPr>
              <a:t>1.1 ซอฟต์แวร์ประมวลผลคำ </a:t>
            </a:r>
            <a:r>
              <a:rPr lang="th-TH" sz="2800" b="1" dirty="0" smtClean="0"/>
              <a:t>(</a:t>
            </a:r>
            <a:r>
              <a:rPr lang="en-US" sz="2800" b="1" dirty="0" smtClean="0">
                <a:cs typeface="IrisUPC" pitchFamily="34" charset="-34"/>
              </a:rPr>
              <a:t>Word Processing)</a:t>
            </a:r>
            <a:r>
              <a:rPr lang="en-US" b="1" dirty="0" smtClean="0">
                <a:cs typeface="IrisUPC" pitchFamily="34" charset="-34"/>
              </a:rPr>
              <a:t> </a:t>
            </a:r>
            <a:r>
              <a:rPr lang="th-TH" b="1" dirty="0" smtClean="0"/>
              <a:t>เป็นโปรแกรมที่ใช้ทำงานเกี่ยวกับเอกสาร งานพิมพ์ต่าง ๆ ตัวอย่างโปรแกรม เช่น </a:t>
            </a:r>
            <a:r>
              <a:rPr lang="en-US" sz="2800" b="1" dirty="0" smtClean="0">
                <a:cs typeface="IrisUPC" pitchFamily="34" charset="-34"/>
              </a:rPr>
              <a:t>Microsoft Word</a:t>
            </a:r>
            <a:r>
              <a:rPr lang="en-US" b="1" dirty="0" smtClean="0">
                <a:cs typeface="IrisUPC" pitchFamily="34" charset="-34"/>
              </a:rPr>
              <a:t> </a:t>
            </a:r>
            <a:r>
              <a:rPr lang="th-TH" b="1" dirty="0" smtClean="0"/>
              <a:t>เป็นต้น</a:t>
            </a:r>
            <a:br>
              <a:rPr lang="th-TH" b="1" dirty="0" smtClean="0"/>
            </a:br>
            <a:r>
              <a:rPr lang="th-TH" b="1" dirty="0" smtClean="0"/>
              <a:t>	</a:t>
            </a:r>
            <a:r>
              <a:rPr lang="th-TH" sz="2800" b="1" dirty="0" smtClean="0">
                <a:solidFill>
                  <a:srgbClr val="D60093"/>
                </a:solidFill>
              </a:rPr>
              <a:t>1.2 ซอฟต์แวร์ตารางคำนวณ </a:t>
            </a:r>
            <a:r>
              <a:rPr lang="th-TH" sz="2800" b="1" dirty="0" smtClean="0"/>
              <a:t>(</a:t>
            </a:r>
            <a:r>
              <a:rPr lang="en-US" sz="2800" b="1" dirty="0" smtClean="0">
                <a:cs typeface="IrisUPC" pitchFamily="34" charset="-34"/>
              </a:rPr>
              <a:t>Spreadsheet)</a:t>
            </a:r>
            <a:r>
              <a:rPr lang="en-US" b="1" dirty="0" smtClean="0">
                <a:cs typeface="IrisUPC" pitchFamily="34" charset="-34"/>
              </a:rPr>
              <a:t> </a:t>
            </a:r>
            <a:r>
              <a:rPr lang="th-TH" b="1" dirty="0" smtClean="0"/>
              <a:t>เป็นกลุ่มซอฟต์แวร์ที่เกี่ยวข้องกับการคำนวณต่าง ๆ โดยจะมีลักษณะเป็น ตารางคำนวณ สามารถป้อนค่าตัวเลข ป้อนตัวอักษร หรือสูตรคำนวณต่าง ๆ ได้ ตัวอย่างโปรแกรม เช่น </a:t>
            </a:r>
            <a:r>
              <a:rPr lang="en-US" sz="2800" b="1" dirty="0" smtClean="0">
                <a:cs typeface="IrisUPC" pitchFamily="34" charset="-34"/>
              </a:rPr>
              <a:t>Microsoft Excel</a:t>
            </a:r>
            <a:r>
              <a:rPr lang="en-US" b="1" dirty="0" smtClean="0">
                <a:cs typeface="IrisUPC" pitchFamily="34" charset="-34"/>
              </a:rPr>
              <a:t> </a:t>
            </a:r>
            <a:r>
              <a:rPr lang="th-TH" b="1" dirty="0" smtClean="0"/>
              <a:t>เป็นต้น</a:t>
            </a:r>
            <a:r>
              <a:rPr lang="en-US" b="1" dirty="0" smtClean="0">
                <a:cs typeface="IrisUPC" pitchFamily="34" charset="-34"/>
              </a:rPr>
              <a:t/>
            </a:r>
            <a:br>
              <a:rPr lang="en-US" b="1" dirty="0" smtClean="0">
                <a:cs typeface="IrisUPC" pitchFamily="34" charset="-34"/>
              </a:rPr>
            </a:br>
            <a:endParaRPr lang="th-TH" b="1" dirty="0" smtClean="0"/>
          </a:p>
        </p:txBody>
      </p:sp>
      <p:sp>
        <p:nvSpPr>
          <p:cNvPr id="2355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63F93C-338F-4D86-8BE8-BC4F8A97A4FD}" type="slidenum">
              <a:rPr lang="en-US" smtClean="0"/>
              <a:pPr/>
              <a:t>15</a:t>
            </a:fld>
            <a:endParaRPr lang="th-TH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3"/>
          <p:cNvSpPr>
            <a:spLocks noGrp="1" noChangeArrowheads="1"/>
          </p:cNvSpPr>
          <p:nvPr>
            <p:ph idx="1"/>
          </p:nvPr>
        </p:nvSpPr>
        <p:spPr>
          <a:xfrm>
            <a:off x="0" y="523875"/>
            <a:ext cx="8229600" cy="5976938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th-TH" b="1" dirty="0" smtClean="0"/>
              <a:t>	</a:t>
            </a:r>
            <a:r>
              <a:rPr lang="en-US" b="1" dirty="0" smtClean="0">
                <a:cs typeface="IrisUPC" pitchFamily="34" charset="-34"/>
              </a:rPr>
              <a:t>	</a:t>
            </a:r>
            <a:r>
              <a:rPr lang="th-TH" sz="2800" b="1" dirty="0" smtClean="0">
                <a:solidFill>
                  <a:srgbClr val="D60093"/>
                </a:solidFill>
              </a:rPr>
              <a:t>1.3 ซอฟต์แวร์จัดการฐานข้อมูล </a:t>
            </a:r>
            <a:r>
              <a:rPr lang="th-TH" sz="2800" b="1" dirty="0" smtClean="0"/>
              <a:t>(</a:t>
            </a:r>
            <a:r>
              <a:rPr lang="en-US" sz="2800" b="1" dirty="0" smtClean="0">
                <a:cs typeface="IrisUPC" pitchFamily="34" charset="-34"/>
              </a:rPr>
              <a:t>Database)</a:t>
            </a:r>
            <a:r>
              <a:rPr lang="en-US" b="1" dirty="0" smtClean="0">
                <a:cs typeface="IrisUPC" pitchFamily="34" charset="-34"/>
              </a:rPr>
              <a:t> </a:t>
            </a:r>
            <a:r>
              <a:rPr lang="th-TH" b="1" dirty="0" smtClean="0">
                <a:cs typeface="IrisUPC" pitchFamily="34" charset="-34"/>
              </a:rPr>
              <a:t/>
            </a:r>
            <a:br>
              <a:rPr lang="th-TH" b="1" dirty="0" smtClean="0">
                <a:cs typeface="IrisUPC" pitchFamily="34" charset="-34"/>
              </a:rPr>
            </a:br>
            <a:r>
              <a:rPr lang="th-TH" b="1" dirty="0" smtClean="0">
                <a:cs typeface="IrisUPC" pitchFamily="34" charset="-34"/>
              </a:rPr>
              <a:t>     </a:t>
            </a:r>
            <a:r>
              <a:rPr lang="th-TH" b="1" dirty="0" smtClean="0"/>
              <a:t>เป็นโปรแกรมที่ใช้ทำงานเกี่ยวกับการจัดเก็บข้อมูลให้เป็นหมวดเป็นหมู่ สามารถเรียกใช้ได้โดยง่าย หรืออาจจะทำการปรับปรุงแก้ไขต่าง ๆ เช่น การเพิ่มข้อมูล การแก้ไข การลบข้อมูลหรือการจัดเรียงข้อมูล ตัวอย่างโปรแกรม เช่น </a:t>
            </a:r>
            <a:r>
              <a:rPr lang="en-US" sz="2800" b="1" dirty="0" smtClean="0">
                <a:cs typeface="IrisUPC" pitchFamily="34" charset="-34"/>
              </a:rPr>
              <a:t>Microsoft </a:t>
            </a:r>
            <a:r>
              <a:rPr lang="en-US" sz="2800" b="1" dirty="0" err="1" smtClean="0">
                <a:cs typeface="IrisUPC" pitchFamily="34" charset="-34"/>
              </a:rPr>
              <a:t>Acces</a:t>
            </a:r>
            <a:r>
              <a:rPr lang="en-US" sz="2800" b="1" dirty="0" smtClean="0">
                <a:cs typeface="IrisUPC" pitchFamily="34" charset="-34"/>
              </a:rPr>
              <a:t>, Microsoft SQL Server, Oracle, Informix, MySQL</a:t>
            </a:r>
            <a:r>
              <a:rPr lang="en-US" b="1" dirty="0" smtClean="0">
                <a:cs typeface="IrisUPC" pitchFamily="34" charset="-34"/>
              </a:rPr>
              <a:t> </a:t>
            </a:r>
            <a:r>
              <a:rPr lang="th-TH" b="1" dirty="0" smtClean="0"/>
              <a:t>เป็นต้น</a:t>
            </a:r>
            <a:br>
              <a:rPr lang="th-TH" b="1" dirty="0" smtClean="0"/>
            </a:br>
            <a:r>
              <a:rPr lang="th-TH" b="1" dirty="0" smtClean="0"/>
              <a:t/>
            </a:r>
            <a:br>
              <a:rPr lang="th-TH" b="1" dirty="0" smtClean="0"/>
            </a:br>
            <a:r>
              <a:rPr lang="th-TH" b="1" dirty="0" smtClean="0"/>
              <a:t>	</a:t>
            </a:r>
            <a:r>
              <a:rPr lang="th-TH" sz="2800" b="1" dirty="0" smtClean="0">
                <a:solidFill>
                  <a:srgbClr val="D60093"/>
                </a:solidFill>
              </a:rPr>
              <a:t>1.4 ซอฟต์แวร์นำเสนองาน </a:t>
            </a:r>
            <a:r>
              <a:rPr lang="th-TH" sz="2800" b="1" dirty="0" smtClean="0"/>
              <a:t>(</a:t>
            </a:r>
            <a:r>
              <a:rPr lang="en-US" sz="2800" b="1" dirty="0" smtClean="0">
                <a:cs typeface="IrisUPC" pitchFamily="34" charset="-34"/>
              </a:rPr>
              <a:t>Presentation)</a:t>
            </a:r>
            <a:r>
              <a:rPr lang="en-US" b="1" dirty="0" smtClean="0">
                <a:cs typeface="IrisUPC" pitchFamily="34" charset="-34"/>
              </a:rPr>
              <a:t> </a:t>
            </a:r>
            <a:r>
              <a:rPr lang="th-TH" b="1" dirty="0" smtClean="0"/>
              <a:t>เป็นซอฟต์แวร์ที่ช่วยในเรื่องของการนำเสนองานเป็นหลัก ซึ่งอาจจะใส่ข้อมูลที่เป็นตัวอักษร รูปภาพ ตลอดจนภาพเคลื่อนไหว วิดีโอ หรือเสียงต่าง ๆ รวมถึงเทคนิคการนำเสนอให้มีความสวยงามและน่าสนใจ ตัวอย่างโปรแกรม เช่น </a:t>
            </a:r>
            <a:r>
              <a:rPr lang="en-US" sz="2800" b="1" dirty="0" smtClean="0">
                <a:cs typeface="IrisUPC" pitchFamily="34" charset="-34"/>
              </a:rPr>
              <a:t>Microsoft PowerPoint</a:t>
            </a:r>
            <a:r>
              <a:rPr lang="en-US" b="1" dirty="0" smtClean="0">
                <a:cs typeface="IrisUPC" pitchFamily="34" charset="-34"/>
              </a:rPr>
              <a:t> </a:t>
            </a:r>
            <a:r>
              <a:rPr lang="th-TH" b="1" dirty="0" smtClean="0"/>
              <a:t>เป็นต้น</a:t>
            </a:r>
            <a:r>
              <a:rPr lang="en-US" b="1" dirty="0" smtClean="0">
                <a:cs typeface="IrisUPC" pitchFamily="34" charset="-34"/>
              </a:rPr>
              <a:t/>
            </a:r>
            <a:br>
              <a:rPr lang="en-US" b="1" dirty="0" smtClean="0">
                <a:cs typeface="IrisUPC" pitchFamily="34" charset="-34"/>
              </a:rPr>
            </a:br>
            <a:endParaRPr lang="th-TH" b="1" dirty="0" smtClean="0"/>
          </a:p>
        </p:txBody>
      </p:sp>
      <p:sp>
        <p:nvSpPr>
          <p:cNvPr id="24579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299515-BD52-4C2E-9C18-F5E720868E87}" type="slidenum">
              <a:rPr lang="en-US" smtClean="0"/>
              <a:pPr/>
              <a:t>16</a:t>
            </a:fld>
            <a:endParaRPr lang="th-TH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3"/>
          <p:cNvSpPr>
            <a:spLocks noGrp="1" noChangeArrowheads="1"/>
          </p:cNvSpPr>
          <p:nvPr>
            <p:ph idx="1"/>
          </p:nvPr>
        </p:nvSpPr>
        <p:spPr>
          <a:xfrm>
            <a:off x="71438" y="549275"/>
            <a:ext cx="8229600" cy="583247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th-TH" sz="3200" b="1" dirty="0" smtClean="0">
                <a:solidFill>
                  <a:srgbClr val="00863D"/>
                </a:solidFill>
              </a:rPr>
              <a:t>2. กลุ่มซอฟต์แวร์ออกแบบกราฟิกและมัลติมีเดีย </a:t>
            </a:r>
            <a:br>
              <a:rPr lang="th-TH" sz="3200" b="1" dirty="0" smtClean="0">
                <a:solidFill>
                  <a:srgbClr val="00863D"/>
                </a:solidFill>
              </a:rPr>
            </a:br>
            <a:r>
              <a:rPr lang="th-TH" sz="2800" b="1" dirty="0" smtClean="0"/>
              <a:t>(</a:t>
            </a:r>
            <a:r>
              <a:rPr lang="en-US" sz="2800" b="1" dirty="0" err="1" smtClean="0"/>
              <a:t>Design,</a:t>
            </a:r>
            <a:r>
              <a:rPr lang="en-US" sz="2800" b="1" dirty="0" err="1" smtClean="0">
                <a:cs typeface="IrisUPC" pitchFamily="34" charset="-34"/>
              </a:rPr>
              <a:t>Graphics</a:t>
            </a:r>
            <a:r>
              <a:rPr lang="en-US" sz="2800" b="1" dirty="0" smtClean="0">
                <a:cs typeface="IrisUPC" pitchFamily="34" charset="-34"/>
              </a:rPr>
              <a:t> and Multimedia)</a:t>
            </a:r>
            <a:br>
              <a:rPr lang="en-US" sz="2800" b="1" dirty="0" smtClean="0">
                <a:cs typeface="IrisUPC" pitchFamily="34" charset="-34"/>
              </a:rPr>
            </a:br>
            <a:r>
              <a:rPr lang="en-US" b="1" dirty="0" smtClean="0">
                <a:cs typeface="IrisUPC" pitchFamily="34" charset="-34"/>
              </a:rPr>
              <a:t>	</a:t>
            </a:r>
            <a:r>
              <a:rPr lang="th-TH" sz="2800" b="1" dirty="0" smtClean="0">
                <a:solidFill>
                  <a:srgbClr val="D60093"/>
                </a:solidFill>
              </a:rPr>
              <a:t>2.1 ซอฟต์แวร์สำหรับงานออกแบบ </a:t>
            </a:r>
            <a:r>
              <a:rPr lang="th-TH" sz="2800" b="1" dirty="0" smtClean="0"/>
              <a:t>(</a:t>
            </a:r>
            <a:r>
              <a:rPr lang="en-US" sz="2800" b="1" dirty="0" smtClean="0">
                <a:cs typeface="IrisUPC" pitchFamily="34" charset="-34"/>
              </a:rPr>
              <a:t>CAD : Computer-Aided Design)</a:t>
            </a:r>
            <a:r>
              <a:rPr lang="en-US" b="1" dirty="0" smtClean="0">
                <a:cs typeface="IrisUPC" pitchFamily="34" charset="-34"/>
              </a:rPr>
              <a:t> </a:t>
            </a:r>
            <a:r>
              <a:rPr lang="th-TH" b="1" dirty="0" smtClean="0"/>
              <a:t>เป็นโปรแกรมที่ใช้ในการออกแบบแผนผัง การออกแบบและตกแต่งบ้าน รวมถึงการจัดองค์ประกอบอื่น ๆ ที่จำเป็น ตัวอย่างโปรแกรม เช่น </a:t>
            </a:r>
            <a:r>
              <a:rPr lang="en-US" sz="2800" b="1" dirty="0" smtClean="0">
                <a:cs typeface="IrisUPC" pitchFamily="34" charset="-34"/>
              </a:rPr>
              <a:t> AutoCAD</a:t>
            </a:r>
            <a:r>
              <a:rPr lang="en-US" b="1" dirty="0" smtClean="0">
                <a:cs typeface="IrisUPC" pitchFamily="34" charset="-34"/>
              </a:rPr>
              <a:t> , </a:t>
            </a:r>
            <a:r>
              <a:rPr lang="en-US" b="1" dirty="0" err="1" smtClean="0">
                <a:cs typeface="IrisUPC" pitchFamily="34" charset="-34"/>
              </a:rPr>
              <a:t>SketchUp</a:t>
            </a:r>
            <a:r>
              <a:rPr lang="en-US" b="1" dirty="0" smtClean="0">
                <a:cs typeface="IrisUPC" pitchFamily="34" charset="-34"/>
              </a:rPr>
              <a:t> </a:t>
            </a:r>
            <a:r>
              <a:rPr lang="th-TH" b="1" dirty="0" smtClean="0"/>
              <a:t>เป็นต้น</a:t>
            </a:r>
            <a:br>
              <a:rPr lang="th-TH" b="1" dirty="0" smtClean="0"/>
            </a:br>
            <a:r>
              <a:rPr lang="th-TH" b="1" dirty="0" smtClean="0"/>
              <a:t/>
            </a:r>
            <a:br>
              <a:rPr lang="th-TH" b="1" dirty="0" smtClean="0"/>
            </a:br>
            <a:r>
              <a:rPr lang="th-TH" b="1" dirty="0" smtClean="0"/>
              <a:t>	</a:t>
            </a:r>
            <a:r>
              <a:rPr lang="th-TH" sz="2800" b="1" dirty="0" smtClean="0">
                <a:solidFill>
                  <a:srgbClr val="D60093"/>
                </a:solidFill>
              </a:rPr>
              <a:t>2.2 ซอฟต์แวร์จัดหน้าสิ่งพิมพ์ </a:t>
            </a:r>
            <a:r>
              <a:rPr lang="th-TH" sz="2800" b="1" dirty="0" smtClean="0"/>
              <a:t>(</a:t>
            </a:r>
            <a:r>
              <a:rPr lang="en-US" sz="2800" b="1" dirty="0" smtClean="0">
                <a:cs typeface="IrisUPC" pitchFamily="34" charset="-34"/>
              </a:rPr>
              <a:t>Publishing)</a:t>
            </a:r>
            <a:r>
              <a:rPr lang="en-US" b="1" dirty="0" smtClean="0">
                <a:cs typeface="IrisUPC" pitchFamily="34" charset="-34"/>
              </a:rPr>
              <a:t> </a:t>
            </a:r>
            <a:r>
              <a:rPr lang="th-TH" b="1" dirty="0" smtClean="0"/>
              <a:t>เป็นกลุ่มซอฟต์แวร์ที่ใช้สำหรับจัดการกับสิ่งพิมพ์เป็นหลัก โดยเฉพาะการออกแบบงานประเภทหนังสือ วารสาร หนังสือพิมพ์ </a:t>
            </a:r>
            <a:r>
              <a:rPr lang="th-TH" b="1" dirty="0" err="1" smtClean="0"/>
              <a:t>โบร์</a:t>
            </a:r>
            <a:r>
              <a:rPr lang="th-TH" b="1" dirty="0" smtClean="0"/>
              <a:t>ชัวร์ แผ่นพับหรือ</a:t>
            </a:r>
            <a:r>
              <a:rPr lang="th-TH" b="1" dirty="0" err="1" smtClean="0"/>
              <a:t>แม้กระทั่งโล</a:t>
            </a:r>
            <a:r>
              <a:rPr lang="th-TH" b="1" dirty="0" smtClean="0"/>
              <a:t>โก้ ตัวอย่างโปรแกรม เช่น </a:t>
            </a:r>
            <a:r>
              <a:rPr lang="en-US" sz="2800" b="1" dirty="0" smtClean="0">
                <a:cs typeface="IrisUPC" pitchFamily="34" charset="-34"/>
              </a:rPr>
              <a:t>Adobe InDesign</a:t>
            </a:r>
            <a:r>
              <a:rPr lang="en-US" b="1" dirty="0" smtClean="0">
                <a:cs typeface="IrisUPC" pitchFamily="34" charset="-34"/>
              </a:rPr>
              <a:t> </a:t>
            </a:r>
            <a:r>
              <a:rPr lang="th-TH" b="1" dirty="0" smtClean="0"/>
              <a:t>เป็นต้น</a:t>
            </a:r>
            <a:r>
              <a:rPr lang="en-US" b="1" dirty="0" smtClean="0">
                <a:cs typeface="IrisUPC" pitchFamily="34" charset="-34"/>
              </a:rPr>
              <a:t/>
            </a:r>
            <a:br>
              <a:rPr lang="en-US" b="1" dirty="0" smtClean="0">
                <a:cs typeface="IrisUPC" pitchFamily="34" charset="-34"/>
              </a:rPr>
            </a:br>
            <a:endParaRPr lang="th-TH" b="1" dirty="0" smtClean="0"/>
          </a:p>
        </p:txBody>
      </p:sp>
      <p:sp>
        <p:nvSpPr>
          <p:cNvPr id="27651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3C63554-23AA-484A-AB19-59CFF7E9174A}" type="slidenum">
              <a:rPr lang="en-US" smtClean="0"/>
              <a:pPr/>
              <a:t>17</a:t>
            </a:fld>
            <a:endParaRPr lang="th-TH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idx="1"/>
          </p:nvPr>
        </p:nvSpPr>
        <p:spPr>
          <a:xfrm>
            <a:off x="-14288" y="476250"/>
            <a:ext cx="8474720" cy="6453188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th-TH" b="1" dirty="0" smtClean="0"/>
              <a:t>	</a:t>
            </a:r>
            <a:r>
              <a:rPr lang="en-US" b="1" dirty="0" smtClean="0">
                <a:cs typeface="IrisUPC" pitchFamily="34" charset="-34"/>
              </a:rPr>
              <a:t>	</a:t>
            </a:r>
            <a:r>
              <a:rPr lang="th-TH" sz="2800" b="1" dirty="0" smtClean="0">
                <a:solidFill>
                  <a:srgbClr val="D60093"/>
                </a:solidFill>
              </a:rPr>
              <a:t>2.3 ซอฟต์แวร์ตกแต่งภาพ </a:t>
            </a:r>
            <a:r>
              <a:rPr lang="th-TH" sz="2800" b="1" dirty="0" smtClean="0"/>
              <a:t>(</a:t>
            </a:r>
            <a:r>
              <a:rPr lang="en-US" sz="2800" b="1" dirty="0" smtClean="0">
                <a:cs typeface="IrisUPC" pitchFamily="34" charset="-34"/>
              </a:rPr>
              <a:t>Image Editing/Retouching)</a:t>
            </a:r>
            <a:r>
              <a:rPr lang="en-US" b="1" dirty="0" smtClean="0">
                <a:cs typeface="IrisUPC" pitchFamily="34" charset="-34"/>
              </a:rPr>
              <a:t> </a:t>
            </a:r>
            <a:r>
              <a:rPr lang="th-TH" b="1" dirty="0" smtClean="0">
                <a:cs typeface="IrisUPC" pitchFamily="34" charset="-34"/>
              </a:rPr>
              <a:t/>
            </a:r>
            <a:br>
              <a:rPr lang="th-TH" b="1" dirty="0" smtClean="0">
                <a:cs typeface="IrisUPC" pitchFamily="34" charset="-34"/>
              </a:rPr>
            </a:br>
            <a:r>
              <a:rPr lang="th-TH" b="1" dirty="0" smtClean="0">
                <a:cs typeface="IrisUPC" pitchFamily="34" charset="-34"/>
              </a:rPr>
              <a:t>     </a:t>
            </a:r>
            <a:r>
              <a:rPr lang="th-TH" b="1" dirty="0" smtClean="0"/>
              <a:t>เป็นโปรแกรมที่ใช้สำหรับการสร้างและจัดการรูปภาพต่าง ๆ เช่น การจัดองค์ประกอบ สี แสงของภาพ  รวมถึงการวาดภาพลายเส้นต่าง ๆ ให้มีลักษณะของภาพตามที่ต้องการ ตัวอย่างโปรแกรม เช่น </a:t>
            </a:r>
            <a:r>
              <a:rPr lang="en-US" sz="2800" b="1" dirty="0" smtClean="0">
                <a:cs typeface="IrisUPC" pitchFamily="34" charset="-34"/>
              </a:rPr>
              <a:t>Adobe Photoshop,</a:t>
            </a:r>
          </a:p>
          <a:p>
            <a:pPr eaLnBrk="1" hangingPunct="1">
              <a:buFontTx/>
              <a:buNone/>
            </a:pPr>
            <a:r>
              <a:rPr lang="en-US" sz="2800" b="1" dirty="0" smtClean="0">
                <a:cs typeface="IrisUPC" pitchFamily="34" charset="-34"/>
              </a:rPr>
              <a:t>   Adobe Illustrator, </a:t>
            </a:r>
            <a:r>
              <a:rPr lang="en-US" sz="2800" b="1" dirty="0" err="1" smtClean="0">
                <a:cs typeface="IrisUPC" pitchFamily="34" charset="-34"/>
              </a:rPr>
              <a:t>Lightroom</a:t>
            </a:r>
            <a:r>
              <a:rPr lang="en-US" sz="2800" b="1" dirty="0" smtClean="0">
                <a:cs typeface="IrisUPC" pitchFamily="34" charset="-34"/>
              </a:rPr>
              <a:t> </a:t>
            </a:r>
            <a:r>
              <a:rPr lang="th-TH" b="1" dirty="0" smtClean="0"/>
              <a:t>เป็นต้น</a:t>
            </a:r>
            <a:br>
              <a:rPr lang="th-TH" b="1" dirty="0" smtClean="0"/>
            </a:br>
            <a:r>
              <a:rPr lang="th-TH" b="1" dirty="0" smtClean="0"/>
              <a:t>	</a:t>
            </a:r>
            <a:r>
              <a:rPr lang="th-TH" sz="2800" b="1" dirty="0" smtClean="0">
                <a:solidFill>
                  <a:srgbClr val="D60093"/>
                </a:solidFill>
              </a:rPr>
              <a:t>2.4 ซอฟต์แวร์ตัดต่อวิดีโอ </a:t>
            </a:r>
            <a:r>
              <a:rPr lang="th-TH" sz="2800" b="1" dirty="0" smtClean="0"/>
              <a:t>(</a:t>
            </a:r>
            <a:r>
              <a:rPr lang="en-US" sz="2800" b="1" dirty="0" smtClean="0">
                <a:cs typeface="IrisUPC" pitchFamily="34" charset="-34"/>
              </a:rPr>
              <a:t>Video Editing)</a:t>
            </a:r>
            <a:r>
              <a:rPr lang="en-US" b="1" dirty="0" smtClean="0">
                <a:cs typeface="IrisUPC" pitchFamily="34" charset="-34"/>
              </a:rPr>
              <a:t> </a:t>
            </a:r>
            <a:r>
              <a:rPr lang="th-TH" b="1" dirty="0" smtClean="0">
                <a:cs typeface="IrisUPC" pitchFamily="34" charset="-34"/>
              </a:rPr>
              <a:t/>
            </a:r>
            <a:br>
              <a:rPr lang="th-TH" b="1" dirty="0" smtClean="0">
                <a:cs typeface="IrisUPC" pitchFamily="34" charset="-34"/>
              </a:rPr>
            </a:br>
            <a:r>
              <a:rPr lang="th-TH" b="1" dirty="0" smtClean="0">
                <a:cs typeface="IrisUPC" pitchFamily="34" charset="-34"/>
              </a:rPr>
              <a:t>   </a:t>
            </a:r>
            <a:r>
              <a:rPr lang="th-TH" b="1" dirty="0" smtClean="0"/>
              <a:t>เป็นโปรแกรมที่มีคุณสมบัติหลัก ๆ คือ การจัดการเสียงและรูปแบบไฟล์ที่เป็นภาพเคลื่อนไหว เช่น การตัดต่อวิดีโอ การผสมเสียง การสร้าง</a:t>
            </a:r>
            <a:r>
              <a:rPr lang="th-TH" b="1" dirty="0" err="1" smtClean="0"/>
              <a:t>เอฟเฟ็ค</a:t>
            </a:r>
            <a:r>
              <a:rPr lang="th-TH" b="1" dirty="0" smtClean="0"/>
              <a:t>สำหรับภาพเคลื่อนไหว เหมาะที่จะใช้ในงานภาพยนตร์ โทรทัศน์และสตูดิโอบันทึกเสียงต่างๆ ตัวอย่างโปรแกรม เช่น </a:t>
            </a:r>
            <a:r>
              <a:rPr lang="en-US" sz="2800" b="1" dirty="0" smtClean="0">
                <a:cs typeface="IrisUPC" pitchFamily="34" charset="-34"/>
              </a:rPr>
              <a:t>Adobe Premiere </a:t>
            </a:r>
            <a:r>
              <a:rPr lang="th-TH" b="1" dirty="0" smtClean="0"/>
              <a:t>เป็นต้น</a:t>
            </a:r>
          </a:p>
        </p:txBody>
      </p:sp>
      <p:sp>
        <p:nvSpPr>
          <p:cNvPr id="28675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05F8540-C5CA-4301-B7AC-B266879F62DA}" type="slidenum">
              <a:rPr lang="en-US" smtClean="0"/>
              <a:pPr/>
              <a:t>18</a:t>
            </a:fld>
            <a:endParaRPr lang="th-TH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idx="1"/>
          </p:nvPr>
        </p:nvSpPr>
        <p:spPr>
          <a:xfrm>
            <a:off x="-71438" y="432196"/>
            <a:ext cx="8461376" cy="6453188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th-TH" b="1" dirty="0" smtClean="0"/>
              <a:t>	</a:t>
            </a:r>
            <a:r>
              <a:rPr lang="en-US" b="1" dirty="0" smtClean="0">
                <a:cs typeface="IrisUPC" pitchFamily="34" charset="-34"/>
              </a:rPr>
              <a:t>	</a:t>
            </a:r>
            <a:r>
              <a:rPr lang="th-TH" b="1" dirty="0" smtClean="0">
                <a:solidFill>
                  <a:srgbClr val="D60093"/>
                </a:solidFill>
              </a:rPr>
              <a:t>2.5 ซอฟต์แวร์สร้างสื่อมัลติมีเดีย </a:t>
            </a:r>
            <a:r>
              <a:rPr lang="th-TH" sz="2800" b="1" dirty="0" smtClean="0"/>
              <a:t>(</a:t>
            </a:r>
            <a:r>
              <a:rPr lang="en-US" sz="2800" b="1" dirty="0" smtClean="0">
                <a:cs typeface="IrisUPC" pitchFamily="34" charset="-34"/>
              </a:rPr>
              <a:t>Multimedia Authoring)</a:t>
            </a:r>
            <a:r>
              <a:rPr lang="en-US" b="1" dirty="0" smtClean="0">
                <a:cs typeface="IrisUPC" pitchFamily="34" charset="-34"/>
              </a:rPr>
              <a:t> </a:t>
            </a:r>
            <a:r>
              <a:rPr lang="th-TH" b="1" dirty="0" smtClean="0"/>
              <a:t>เป็นโปรแกรมที่ผนวกเอาสื่อหลาย ๆ ชนิด เช่น ข้อความ เสียง รูปภาพ รวมถึงเทคนิคการเคลื่อนไหวต่าง ๆ มาประกอบกันเพื่อให้การนำเสนองานมีความน่าสนใจมากขึ้น เหมาะสำหรับการทำบทเรียนคอมพิวเตอร์ช่วยสอน </a:t>
            </a:r>
            <a:r>
              <a:rPr lang="en-US" sz="2800" b="1" dirty="0" smtClean="0">
                <a:cs typeface="IrisUPC" pitchFamily="34" charset="-34"/>
              </a:rPr>
              <a:t>CD-Training</a:t>
            </a:r>
            <a:r>
              <a:rPr lang="en-US" b="1" dirty="0" smtClean="0">
                <a:cs typeface="IrisUPC" pitchFamily="34" charset="-34"/>
              </a:rPr>
              <a:t> </a:t>
            </a:r>
            <a:r>
              <a:rPr lang="th-TH" b="1" dirty="0" smtClean="0"/>
              <a:t>ต่างๆ  ตัวอย่างโปรแกรม เช่น</a:t>
            </a:r>
            <a:r>
              <a:rPr lang="en-US" sz="2800" b="1" dirty="0" smtClean="0">
                <a:cs typeface="IrisUPC" pitchFamily="34" charset="-34"/>
              </a:rPr>
              <a:t> Adobe Captivate </a:t>
            </a:r>
            <a:r>
              <a:rPr lang="th-TH" b="1" dirty="0" smtClean="0"/>
              <a:t>เป็นต้น</a:t>
            </a:r>
            <a:br>
              <a:rPr lang="th-TH" b="1" dirty="0" smtClean="0"/>
            </a:br>
            <a:r>
              <a:rPr lang="th-TH" b="1" dirty="0" smtClean="0"/>
              <a:t>	</a:t>
            </a:r>
            <a:r>
              <a:rPr lang="th-TH" sz="2800" b="1" dirty="0" smtClean="0">
                <a:solidFill>
                  <a:srgbClr val="D60093"/>
                </a:solidFill>
              </a:rPr>
              <a:t>2.6 ซอฟต์แวร์สำหรับสร้างเว็บและจัดการเนื้อหา </a:t>
            </a:r>
            <a:r>
              <a:rPr lang="th-TH" b="1" dirty="0" smtClean="0">
                <a:solidFill>
                  <a:srgbClr val="D60093"/>
                </a:solidFill>
              </a:rPr>
              <a:t/>
            </a:r>
            <a:br>
              <a:rPr lang="th-TH" b="1" dirty="0" smtClean="0">
                <a:solidFill>
                  <a:srgbClr val="D60093"/>
                </a:solidFill>
              </a:rPr>
            </a:br>
            <a:r>
              <a:rPr lang="th-TH" b="1" dirty="0" smtClean="0">
                <a:solidFill>
                  <a:srgbClr val="D60093"/>
                </a:solidFill>
              </a:rPr>
              <a:t>         </a:t>
            </a:r>
            <a:r>
              <a:rPr lang="th-TH" sz="2800" b="1" dirty="0" smtClean="0"/>
              <a:t>(</a:t>
            </a:r>
            <a:r>
              <a:rPr lang="en-US" sz="2400" b="1" dirty="0" smtClean="0">
                <a:cs typeface="IrisUPC" pitchFamily="34" charset="-34"/>
              </a:rPr>
              <a:t>Web Builder/Content Management System) </a:t>
            </a:r>
            <a:r>
              <a:rPr lang="th-TH" b="1" dirty="0" smtClean="0"/>
              <a:t>เป็นโปรแกรมที่ช่วยในเรื่องการจัดการและออกแบบเว็บไซต์ต่าง ๆ โปรแกรมเหล่านี้มีคุณสมบัติต่างๆ เกี่ยวกับการจัดการเอกสารเว็บ</a:t>
            </a:r>
            <a:r>
              <a:rPr lang="th-TH" b="1" dirty="0" err="1" smtClean="0"/>
              <a:t>เพจ</a:t>
            </a:r>
            <a:r>
              <a:rPr lang="th-TH" b="1" dirty="0" smtClean="0"/>
              <a:t> เสียง ข้อความ รูปภาพ ภาพเคลื่อนไหวหรือสื่อออนไลน์ต่าง ๆ เพื่อนำเสนอบนเว็บไซต์ ตัวอย่างโปรแกรม เช่น </a:t>
            </a:r>
            <a:r>
              <a:rPr lang="en-US" sz="2800" b="1" dirty="0" smtClean="0">
                <a:cs typeface="IrisUPC" pitchFamily="34" charset="-34"/>
              </a:rPr>
              <a:t>Adobe Dreamweaver</a:t>
            </a:r>
            <a:r>
              <a:rPr lang="th-TH" sz="2800" b="1" dirty="0" smtClean="0">
                <a:cs typeface="IrisUPC" pitchFamily="34" charset="-34"/>
              </a:rPr>
              <a:t> </a:t>
            </a:r>
            <a:r>
              <a:rPr lang="th-TH" b="1" dirty="0" smtClean="0"/>
              <a:t>เป็นต้น</a:t>
            </a:r>
          </a:p>
        </p:txBody>
      </p:sp>
      <p:sp>
        <p:nvSpPr>
          <p:cNvPr id="29699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FA99268-ADAB-4CB5-A740-8202467FBCCD}" type="slidenum">
              <a:rPr lang="en-US" smtClean="0"/>
              <a:pPr/>
              <a:t>19</a:t>
            </a:fld>
            <a:endParaRPr lang="th-TH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2C9EC69-FBC9-4C76-8C7F-F65C231EC002}" type="slidenum">
              <a:rPr lang="en-US" smtClean="0"/>
              <a:pPr/>
              <a:t>2</a:t>
            </a:fld>
            <a:endParaRPr lang="th-TH" smtClean="0"/>
          </a:p>
        </p:txBody>
      </p:sp>
      <p:sp>
        <p:nvSpPr>
          <p:cNvPr id="7171" name="Text Box 5"/>
          <p:cNvSpPr txBox="1">
            <a:spLocks noChangeArrowheads="1"/>
          </p:cNvSpPr>
          <p:nvPr/>
        </p:nvSpPr>
        <p:spPr bwMode="auto">
          <a:xfrm>
            <a:off x="222250" y="528638"/>
            <a:ext cx="80645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33400" indent="-533400">
              <a:spcBef>
                <a:spcPct val="50000"/>
              </a:spcBef>
              <a:defRPr/>
            </a:pPr>
            <a:r>
              <a:rPr lang="th-TH" sz="3200" b="1" dirty="0">
                <a:solidFill>
                  <a:srgbClr val="0070C0"/>
                </a:solidFill>
                <a:cs typeface="+mn-cs"/>
              </a:rPr>
              <a:t>2. ซอฟต์แวร์ประยุกต์ </a:t>
            </a:r>
            <a:r>
              <a:rPr lang="th-TH" b="1" dirty="0">
                <a:solidFill>
                  <a:srgbClr val="0070C0"/>
                </a:solidFill>
                <a:cs typeface="+mn-cs"/>
              </a:rPr>
              <a:t>(</a:t>
            </a:r>
            <a:r>
              <a:rPr lang="en-US" b="1" dirty="0">
                <a:solidFill>
                  <a:srgbClr val="0070C0"/>
                </a:solidFill>
                <a:cs typeface="+mn-cs"/>
              </a:rPr>
              <a:t>Application Software)</a:t>
            </a:r>
            <a:r>
              <a:rPr lang="en-US" sz="3200" b="1" dirty="0">
                <a:solidFill>
                  <a:srgbClr val="0070C0"/>
                </a:solidFill>
                <a:cs typeface="+mn-cs"/>
              </a:rPr>
              <a:t> </a:t>
            </a:r>
            <a:endParaRPr lang="th-TH" sz="3200" b="1" dirty="0">
              <a:solidFill>
                <a:srgbClr val="0070C0"/>
              </a:solidFill>
              <a:cs typeface="+mn-cs"/>
            </a:endParaRPr>
          </a:p>
        </p:txBody>
      </p:sp>
      <p:sp>
        <p:nvSpPr>
          <p:cNvPr id="7172" name="Text Box 8"/>
          <p:cNvSpPr txBox="1">
            <a:spLocks noChangeArrowheads="1"/>
          </p:cNvSpPr>
          <p:nvPr/>
        </p:nvSpPr>
        <p:spPr bwMode="auto">
          <a:xfrm>
            <a:off x="150813" y="1104900"/>
            <a:ext cx="7920037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33400" indent="-533400">
              <a:spcBef>
                <a:spcPct val="50000"/>
              </a:spcBef>
              <a:defRPr/>
            </a:pPr>
            <a:r>
              <a:rPr lang="th-TH" b="1" dirty="0"/>
              <a:t>		</a:t>
            </a:r>
            <a:r>
              <a:rPr lang="th-TH" b="1" dirty="0">
                <a:cs typeface="+mn-cs"/>
              </a:rPr>
              <a:t>เป็นซอฟต์แวร์ที่พัฒนาขึ้นเพื่อใช้เฉพาะด้านเท่านั้น ไม่เกี่ยวข้องกับการควบคุมระบบคอมพิวเตอร์ แต่จะทำงานได้โดยเรียกใช้อุปกรณ์ต่าง ๆ ผ่านซอฟต์แวร์ระบบอีกทอดหนึ่ง แบ่งออกได้หลายชนิดขึ้นอยู่กับเกณฑ์ที่ใช้แบ่ง ซึ่งพอจะสรุปได้ดังนี้</a:t>
            </a:r>
          </a:p>
          <a:p>
            <a:pPr marL="533400" indent="-533400">
              <a:spcBef>
                <a:spcPct val="50000"/>
              </a:spcBef>
              <a:defRPr/>
            </a:pPr>
            <a:r>
              <a:rPr lang="th-TH" b="1" dirty="0">
                <a:cs typeface="+mn-cs"/>
              </a:rPr>
              <a:t>	</a:t>
            </a:r>
            <a:r>
              <a:rPr lang="th-TH" b="1" dirty="0">
                <a:cs typeface="+mn-cs"/>
                <a:sym typeface="Wingdings" pitchFamily="2" charset="2"/>
              </a:rPr>
              <a:t> </a:t>
            </a:r>
            <a:r>
              <a:rPr lang="th-TH" b="1" dirty="0">
                <a:solidFill>
                  <a:srgbClr val="00863D"/>
                </a:solidFill>
                <a:cs typeface="+mn-cs"/>
                <a:sym typeface="Wingdings" pitchFamily="2" charset="2"/>
              </a:rPr>
              <a:t>แบ่งตามลักษณะการผลิต ได้ 2 ประเภทคือ</a:t>
            </a:r>
            <a:br>
              <a:rPr lang="th-TH" b="1" dirty="0">
                <a:solidFill>
                  <a:srgbClr val="00863D"/>
                </a:solidFill>
                <a:cs typeface="+mn-cs"/>
                <a:sym typeface="Wingdings" pitchFamily="2" charset="2"/>
              </a:rPr>
            </a:br>
            <a:r>
              <a:rPr lang="th-TH" b="1" dirty="0">
                <a:cs typeface="+mn-cs"/>
                <a:sym typeface="Wingdings" pitchFamily="2" charset="2"/>
              </a:rPr>
              <a:t>	1. ซอฟต์แวร์ที่พัฒนาขึ้นใช้เองโดยเฉพาะ</a:t>
            </a:r>
            <a:br>
              <a:rPr lang="th-TH" b="1" dirty="0">
                <a:cs typeface="+mn-cs"/>
                <a:sym typeface="Wingdings" pitchFamily="2" charset="2"/>
              </a:rPr>
            </a:br>
            <a:r>
              <a:rPr lang="th-TH" b="1" dirty="0">
                <a:cs typeface="+mn-cs"/>
                <a:sym typeface="Wingdings" pitchFamily="2" charset="2"/>
              </a:rPr>
              <a:t>     </a:t>
            </a:r>
            <a:r>
              <a:rPr lang="th-TH" b="1" dirty="0" smtClean="0">
                <a:cs typeface="+mn-cs"/>
                <a:sym typeface="Wingdings" pitchFamily="2" charset="2"/>
              </a:rPr>
              <a:t>    </a:t>
            </a:r>
            <a:r>
              <a:rPr lang="th-TH" sz="2400" b="1" dirty="0">
                <a:cs typeface="+mn-cs"/>
                <a:sym typeface="Wingdings" pitchFamily="2" charset="2"/>
              </a:rPr>
              <a:t>(</a:t>
            </a:r>
            <a:r>
              <a:rPr lang="en-US" sz="2400" b="1" dirty="0">
                <a:cs typeface="+mn-cs"/>
                <a:sym typeface="Wingdings" pitchFamily="2" charset="2"/>
              </a:rPr>
              <a:t>Proprietary Software)</a:t>
            </a:r>
          </a:p>
          <a:p>
            <a:pPr marL="533400" indent="-533400">
              <a:spcBef>
                <a:spcPct val="50000"/>
              </a:spcBef>
              <a:defRPr/>
            </a:pPr>
            <a:r>
              <a:rPr lang="en-US" b="1" dirty="0">
                <a:cs typeface="+mn-cs"/>
                <a:sym typeface="Wingdings" pitchFamily="2" charset="2"/>
              </a:rPr>
              <a:t>		</a:t>
            </a:r>
            <a:r>
              <a:rPr lang="th-TH" b="1" dirty="0">
                <a:cs typeface="+mn-cs"/>
                <a:sym typeface="Wingdings" pitchFamily="2" charset="2"/>
              </a:rPr>
              <a:t>2. </a:t>
            </a:r>
            <a:r>
              <a:rPr lang="th-TH" b="1" dirty="0" smtClean="0">
                <a:cs typeface="+mn-cs"/>
                <a:sym typeface="Wingdings" pitchFamily="2" charset="2"/>
              </a:rPr>
              <a:t>ซอฟต์แวร์สำเร็จรูป </a:t>
            </a:r>
            <a:r>
              <a:rPr lang="th-TH" b="1" dirty="0">
                <a:cs typeface="+mn-cs"/>
                <a:sym typeface="Wingdings" pitchFamily="2" charset="2"/>
              </a:rPr>
              <a:t/>
            </a:r>
            <a:br>
              <a:rPr lang="th-TH" b="1" dirty="0">
                <a:cs typeface="+mn-cs"/>
                <a:sym typeface="Wingdings" pitchFamily="2" charset="2"/>
              </a:rPr>
            </a:br>
            <a:r>
              <a:rPr lang="th-TH" b="1" dirty="0">
                <a:cs typeface="+mn-cs"/>
                <a:sym typeface="Wingdings" pitchFamily="2" charset="2"/>
              </a:rPr>
              <a:t>   </a:t>
            </a:r>
            <a:r>
              <a:rPr lang="th-TH" b="1" dirty="0" smtClean="0">
                <a:cs typeface="+mn-cs"/>
                <a:sym typeface="Wingdings" pitchFamily="2" charset="2"/>
              </a:rPr>
              <a:t>     </a:t>
            </a:r>
            <a:r>
              <a:rPr lang="th-TH" sz="2400" b="1" dirty="0">
                <a:cs typeface="+mn-cs"/>
                <a:sym typeface="Wingdings" pitchFamily="2" charset="2"/>
              </a:rPr>
              <a:t>(</a:t>
            </a:r>
            <a:r>
              <a:rPr lang="en-US" sz="2400" b="1" dirty="0">
                <a:cs typeface="+mn-cs"/>
                <a:sym typeface="Wingdings" pitchFamily="2" charset="2"/>
              </a:rPr>
              <a:t>Packaged Software)</a:t>
            </a:r>
            <a:endParaRPr lang="th-TH" sz="2400" b="1" dirty="0">
              <a:cs typeface="+mn-cs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idx="1"/>
          </p:nvPr>
        </p:nvSpPr>
        <p:spPr>
          <a:xfrm>
            <a:off x="142875" y="549275"/>
            <a:ext cx="8229600" cy="583247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th-TH" sz="3200" b="1" dirty="0" smtClean="0">
                <a:solidFill>
                  <a:srgbClr val="00863D"/>
                </a:solidFill>
              </a:rPr>
              <a:t>3. กลุ่มซอฟต์แวร์เว็บและการสื่อสาร </a:t>
            </a:r>
            <a:r>
              <a:rPr lang="th-TH" sz="2800" b="1" dirty="0" smtClean="0">
                <a:solidFill>
                  <a:srgbClr val="00863D"/>
                </a:solidFill>
              </a:rPr>
              <a:t/>
            </a:r>
            <a:br>
              <a:rPr lang="th-TH" sz="2800" b="1" dirty="0" smtClean="0">
                <a:solidFill>
                  <a:srgbClr val="00863D"/>
                </a:solidFill>
              </a:rPr>
            </a:br>
            <a:r>
              <a:rPr lang="th-TH" sz="2800" b="1" dirty="0" smtClean="0">
                <a:solidFill>
                  <a:srgbClr val="00863D"/>
                </a:solidFill>
              </a:rPr>
              <a:t>(</a:t>
            </a:r>
            <a:r>
              <a:rPr lang="en-US" sz="2800" b="1" dirty="0" smtClean="0">
                <a:solidFill>
                  <a:srgbClr val="00863D"/>
                </a:solidFill>
                <a:cs typeface="IrisUPC" pitchFamily="34" charset="-34"/>
              </a:rPr>
              <a:t>Web and Communications)</a:t>
            </a:r>
            <a:br>
              <a:rPr lang="en-US" sz="2800" b="1" dirty="0" smtClean="0">
                <a:solidFill>
                  <a:srgbClr val="00863D"/>
                </a:solidFill>
                <a:cs typeface="IrisUPC" pitchFamily="34" charset="-34"/>
              </a:rPr>
            </a:br>
            <a:r>
              <a:rPr lang="en-US" b="1" dirty="0" smtClean="0">
                <a:cs typeface="IrisUPC" pitchFamily="34" charset="-34"/>
              </a:rPr>
              <a:t>	</a:t>
            </a:r>
            <a:r>
              <a:rPr lang="th-TH" sz="2800" b="1" dirty="0" smtClean="0">
                <a:solidFill>
                  <a:srgbClr val="D60093"/>
                </a:solidFill>
              </a:rPr>
              <a:t>3.1 ซอฟต์แวร์สำหรับจัดการอี</a:t>
            </a:r>
            <a:r>
              <a:rPr lang="th-TH" sz="2800" b="1" dirty="0" err="1" smtClean="0">
                <a:solidFill>
                  <a:srgbClr val="D60093"/>
                </a:solidFill>
              </a:rPr>
              <a:t>เมล</a:t>
            </a:r>
            <a:r>
              <a:rPr lang="th-TH" sz="2800" b="1" dirty="0" smtClean="0">
                <a:solidFill>
                  <a:srgbClr val="D60093"/>
                </a:solidFill>
              </a:rPr>
              <a:t> </a:t>
            </a:r>
            <a:r>
              <a:rPr lang="th-TH" sz="2800" b="1" dirty="0" smtClean="0"/>
              <a:t>(</a:t>
            </a:r>
            <a:r>
              <a:rPr lang="en-US" sz="2800" b="1" dirty="0" smtClean="0">
                <a:cs typeface="IrisUPC" pitchFamily="34" charset="-34"/>
              </a:rPr>
              <a:t>E-Mail)</a:t>
            </a:r>
            <a:r>
              <a:rPr lang="en-US" b="1" dirty="0" smtClean="0">
                <a:cs typeface="IrisUPC" pitchFamily="34" charset="-34"/>
              </a:rPr>
              <a:t> </a:t>
            </a:r>
            <a:r>
              <a:rPr lang="th-TH" b="1" dirty="0" smtClean="0"/>
              <a:t>เป็นโปรแกรมที่ใช้ในการรับ-ส่งอี</a:t>
            </a:r>
            <a:r>
              <a:rPr lang="th-TH" b="1" dirty="0" err="1" smtClean="0"/>
              <a:t>เมล</a:t>
            </a:r>
            <a:r>
              <a:rPr lang="th-TH" b="1" dirty="0" smtClean="0"/>
              <a:t> ตลอดจนสามารถแนบไฟล์รูปภาพ หรือเอกสารไปกับเมล์ด้วย ตัวอย่างโปรแกรม เช่น </a:t>
            </a:r>
            <a:r>
              <a:rPr lang="en-US" sz="2800" b="1" dirty="0" smtClean="0">
                <a:cs typeface="IrisUPC" pitchFamily="34" charset="-34"/>
              </a:rPr>
              <a:t>Microsoft Outlook  </a:t>
            </a:r>
            <a:r>
              <a:rPr lang="th-TH" b="1" dirty="0" smtClean="0"/>
              <a:t>เป็นต้น</a:t>
            </a:r>
            <a:br>
              <a:rPr lang="th-TH" b="1" dirty="0" smtClean="0"/>
            </a:br>
            <a:r>
              <a:rPr lang="th-TH" b="1" dirty="0" smtClean="0"/>
              <a:t/>
            </a:r>
            <a:br>
              <a:rPr lang="th-TH" b="1" dirty="0" smtClean="0"/>
            </a:br>
            <a:r>
              <a:rPr lang="th-TH" b="1" dirty="0" smtClean="0"/>
              <a:t>	</a:t>
            </a:r>
            <a:r>
              <a:rPr lang="th-TH" sz="2800" b="1" dirty="0" smtClean="0">
                <a:solidFill>
                  <a:srgbClr val="D60093"/>
                </a:solidFill>
              </a:rPr>
              <a:t>3.2 ซอฟต์แวร์สำหรับท่องเว็บ </a:t>
            </a:r>
            <a:r>
              <a:rPr lang="th-TH" sz="2800" b="1" dirty="0" smtClean="0"/>
              <a:t>(</a:t>
            </a:r>
            <a:r>
              <a:rPr lang="en-US" sz="2800" b="1" dirty="0" smtClean="0">
                <a:cs typeface="IrisUPC" pitchFamily="34" charset="-34"/>
              </a:rPr>
              <a:t>Browser)</a:t>
            </a:r>
            <a:r>
              <a:rPr lang="en-US" b="1" dirty="0" smtClean="0">
                <a:cs typeface="IrisUPC" pitchFamily="34" charset="-34"/>
              </a:rPr>
              <a:t> </a:t>
            </a:r>
            <a:r>
              <a:rPr lang="th-TH" b="1" dirty="0" smtClean="0"/>
              <a:t>เป็นโปรแกรมที่ใช้เรียกดูข้อมูลบนเว็บไซต์ ตัวอย่างโปรแกรม เช่น </a:t>
            </a:r>
            <a:r>
              <a:rPr lang="en-US" b="1" dirty="0" smtClean="0">
                <a:cs typeface="IrisUPC" pitchFamily="34" charset="-34"/>
              </a:rPr>
              <a:t/>
            </a:r>
            <a:br>
              <a:rPr lang="en-US" b="1" dirty="0" smtClean="0">
                <a:cs typeface="IrisUPC" pitchFamily="34" charset="-34"/>
              </a:rPr>
            </a:br>
            <a:r>
              <a:rPr lang="en-US" sz="2800" b="1" dirty="0" smtClean="0">
                <a:cs typeface="IrisUPC" pitchFamily="34" charset="-34"/>
              </a:rPr>
              <a:t>Microsoft Edge, Google Chrome, Opera</a:t>
            </a:r>
            <a:r>
              <a:rPr lang="en-US" b="1" dirty="0" smtClean="0">
                <a:cs typeface="IrisUPC" pitchFamily="34" charset="-34"/>
              </a:rPr>
              <a:t>,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b="1" dirty="0">
                <a:cs typeface="IrisUPC" pitchFamily="34" charset="-34"/>
              </a:rPr>
              <a:t> </a:t>
            </a:r>
            <a:r>
              <a:rPr lang="en-US" b="1" dirty="0" smtClean="0">
                <a:cs typeface="IrisUPC" pitchFamily="34" charset="-34"/>
              </a:rPr>
              <a:t>  Firefox </a:t>
            </a:r>
            <a:r>
              <a:rPr lang="th-TH" b="1" dirty="0" smtClean="0"/>
              <a:t>เป็นต้น</a:t>
            </a:r>
            <a:endParaRPr lang="en-US" b="1" dirty="0" smtClean="0"/>
          </a:p>
          <a:p>
            <a:pPr eaLnBrk="1" hangingPunct="1">
              <a:buFontTx/>
              <a:buNone/>
            </a:pPr>
            <a:r>
              <a:rPr lang="th-TH" sz="2400" b="1" dirty="0" smtClean="0">
                <a:solidFill>
                  <a:srgbClr val="D60093"/>
                </a:solidFill>
              </a:rPr>
              <a:t>		</a:t>
            </a:r>
            <a:r>
              <a:rPr lang="th-TH" sz="2800" b="1" dirty="0" smtClean="0">
                <a:solidFill>
                  <a:srgbClr val="D60093"/>
                </a:solidFill>
              </a:rPr>
              <a:t>3.3 </a:t>
            </a:r>
            <a:r>
              <a:rPr lang="th-TH" sz="2800" b="1" dirty="0">
                <a:solidFill>
                  <a:srgbClr val="D60093"/>
                </a:solidFill>
              </a:rPr>
              <a:t>ซอฟต์แวร์สื่อสารผ่านอินเทอร์เน็ต</a:t>
            </a:r>
            <a:r>
              <a:rPr lang="th-TH" sz="3200" b="1" dirty="0">
                <a:solidFill>
                  <a:srgbClr val="D60093"/>
                </a:solidFill>
              </a:rPr>
              <a:t/>
            </a:r>
            <a:br>
              <a:rPr lang="th-TH" sz="3200" b="1" dirty="0">
                <a:solidFill>
                  <a:srgbClr val="D60093"/>
                </a:solidFill>
              </a:rPr>
            </a:br>
            <a:r>
              <a:rPr lang="th-TH" b="1" dirty="0">
                <a:solidFill>
                  <a:srgbClr val="D60093"/>
                </a:solidFill>
              </a:rPr>
              <a:t>           </a:t>
            </a:r>
            <a:r>
              <a:rPr lang="th-TH" sz="2400" b="1" dirty="0"/>
              <a:t>(</a:t>
            </a:r>
            <a:r>
              <a:rPr lang="en-US" sz="2400" b="1" dirty="0"/>
              <a:t>Chat &amp; Messaging/Voice &amp; Video call</a:t>
            </a:r>
            <a:r>
              <a:rPr lang="en-US" sz="2400" b="1" dirty="0">
                <a:cs typeface="IrisUPC" pitchFamily="34" charset="-34"/>
              </a:rPr>
              <a:t>)</a:t>
            </a:r>
            <a:r>
              <a:rPr lang="en-US" b="1" dirty="0">
                <a:cs typeface="IrisUPC" pitchFamily="34" charset="-34"/>
              </a:rPr>
              <a:t> </a:t>
            </a:r>
            <a:endParaRPr lang="th-TH" b="1" dirty="0">
              <a:cs typeface="IrisUPC" pitchFamily="34" charset="-34"/>
            </a:endParaRPr>
          </a:p>
          <a:p>
            <a:pPr eaLnBrk="1" hangingPunct="1">
              <a:buFontTx/>
              <a:buNone/>
            </a:pPr>
            <a:r>
              <a:rPr lang="th-TH" b="1" dirty="0">
                <a:cs typeface="IrisUPC" pitchFamily="34" charset="-34"/>
              </a:rPr>
              <a:t>         </a:t>
            </a:r>
            <a:r>
              <a:rPr lang="th-TH" b="1" dirty="0"/>
              <a:t>เช่น </a:t>
            </a:r>
            <a:r>
              <a:rPr lang="en-US" b="1" dirty="0"/>
              <a:t>Messenger, Facebook, Line </a:t>
            </a:r>
            <a:r>
              <a:rPr lang="th-TH" b="1" dirty="0"/>
              <a:t>เป็นต้น</a:t>
            </a:r>
            <a:br>
              <a:rPr lang="th-TH" b="1" dirty="0"/>
            </a:br>
            <a:r>
              <a:rPr lang="en-US" b="1" dirty="0" smtClean="0">
                <a:cs typeface="IrisUPC" pitchFamily="34" charset="-34"/>
              </a:rPr>
              <a:t/>
            </a:r>
            <a:br>
              <a:rPr lang="en-US" b="1" dirty="0" smtClean="0">
                <a:cs typeface="IrisUPC" pitchFamily="34" charset="-34"/>
              </a:rPr>
            </a:br>
            <a:endParaRPr lang="th-TH" b="1" dirty="0" smtClean="0"/>
          </a:p>
        </p:txBody>
      </p:sp>
      <p:sp>
        <p:nvSpPr>
          <p:cNvPr id="30723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58E19B-28B7-415D-BAE4-BCBE24BD40A1}" type="slidenum">
              <a:rPr lang="en-US" smtClean="0"/>
              <a:pPr/>
              <a:t>20</a:t>
            </a:fld>
            <a:endParaRPr lang="th-TH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idx="1"/>
          </p:nvPr>
        </p:nvSpPr>
        <p:spPr>
          <a:xfrm>
            <a:off x="251520" y="669925"/>
            <a:ext cx="7992888" cy="561657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b="1" dirty="0" smtClean="0">
                <a:cs typeface="IrisUPC" pitchFamily="34" charset="-34"/>
              </a:rPr>
              <a:t>	</a:t>
            </a:r>
            <a:r>
              <a:rPr lang="th-TH" b="1" dirty="0" smtClean="0"/>
              <a:t/>
            </a:r>
            <a:br>
              <a:rPr lang="th-TH" b="1" dirty="0" smtClean="0"/>
            </a:br>
            <a:r>
              <a:rPr lang="en-US" b="1" dirty="0" smtClean="0">
                <a:cs typeface="IrisUPC" pitchFamily="34" charset="-34"/>
              </a:rPr>
              <a:t/>
            </a:r>
            <a:br>
              <a:rPr lang="en-US" b="1" dirty="0" smtClean="0">
                <a:cs typeface="IrisUPC" pitchFamily="34" charset="-34"/>
              </a:rPr>
            </a:br>
            <a:r>
              <a:rPr lang="en-US" b="1" dirty="0" smtClean="0">
                <a:cs typeface="IrisUPC" pitchFamily="34" charset="-34"/>
              </a:rPr>
              <a:t>	</a:t>
            </a:r>
            <a:endParaRPr lang="th-TH" b="1" dirty="0" smtClean="0"/>
          </a:p>
        </p:txBody>
      </p:sp>
      <p:sp>
        <p:nvSpPr>
          <p:cNvPr id="32771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AF1E33A-ED82-46CA-8DB8-F53E471D380F}" type="slidenum">
              <a:rPr lang="en-US" smtClean="0"/>
              <a:pPr/>
              <a:t>21</a:t>
            </a:fld>
            <a:endParaRPr lang="th-TH" smtClean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42875" y="549275"/>
            <a:ext cx="8229600" cy="583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tx2"/>
              </a:buClr>
              <a:buSzPct val="73000"/>
              <a:buFont typeface="Wingdings 2" pitchFamily="18" charset="2"/>
              <a:buChar char="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0700" indent="-22860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F9B639"/>
              </a:buClr>
              <a:buSzPct val="80000"/>
              <a:buFont typeface="Wingdings 2" pitchFamily="18" charset="2"/>
              <a:buChar char=""/>
              <a:defRPr sz="2300" kern="1200">
                <a:solidFill>
                  <a:srgbClr val="6C6C6C"/>
                </a:solidFill>
                <a:latin typeface="+mn-lt"/>
                <a:ea typeface="+mn-ea"/>
                <a:cs typeface="+mn-cs"/>
              </a:defRPr>
            </a:lvl2pPr>
            <a:lvl3pPr marL="758825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F9B639"/>
              </a:buClr>
              <a:buSzPct val="60000"/>
              <a:buFont typeface="Wingdings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4888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9B639"/>
              </a:buClr>
              <a:buSzPct val="80000"/>
              <a:buFont typeface="Wingdings 2" pitchFamily="18" charset="2"/>
              <a:buChar char=""/>
              <a:defRPr sz="2000" kern="1200">
                <a:solidFill>
                  <a:srgbClr val="6C6C6C"/>
                </a:solidFill>
                <a:latin typeface="+mn-lt"/>
                <a:ea typeface="+mn-ea"/>
                <a:cs typeface="+mn-cs"/>
              </a:defRPr>
            </a:lvl4pPr>
            <a:lvl5pPr marL="1279525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F9B639"/>
              </a:buClr>
              <a:buSzPct val="70000"/>
              <a:buFont typeface="Wingdings" pitchFamily="2" charset="2"/>
              <a:buChar char="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72184" indent="-182880" algn="l" rtl="0" eaLnBrk="1" latinLnBrk="0" hangingPunct="1">
              <a:spcBef>
                <a:spcPts val="400"/>
              </a:spcBef>
              <a:buClr>
                <a:schemeClr val="accent4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>
                    <a:tint val="8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6733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80000"/>
              <a:buFont typeface="Wingdings 2"/>
              <a:buChar char="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47088" indent="-182880" algn="l" rtl="0" eaLnBrk="1" latinLnBrk="0" hangingPunct="1">
              <a:spcBef>
                <a:spcPts val="300"/>
              </a:spcBef>
              <a:buClr>
                <a:schemeClr val="accent4"/>
              </a:buClr>
              <a:buSzPct val="100000"/>
              <a:buChar char="•"/>
              <a:defRPr kumimoji="0" sz="1600" kern="1200" baseline="0">
                <a:solidFill>
                  <a:schemeClr val="tx1">
                    <a:tint val="8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057400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100000"/>
              <a:buFont typeface="Wingdings"/>
              <a:buChar char="§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hangingPunct="1">
              <a:lnSpc>
                <a:spcPct val="90000"/>
              </a:lnSpc>
              <a:buFontTx/>
              <a:buNone/>
            </a:pPr>
            <a:r>
              <a:rPr lang="th-TH" sz="3200" b="1" dirty="0">
                <a:solidFill>
                  <a:srgbClr val="00863D"/>
                </a:solidFill>
              </a:rPr>
              <a:t>4</a:t>
            </a:r>
            <a:r>
              <a:rPr lang="th-TH" sz="3200" b="1" dirty="0" smtClean="0">
                <a:solidFill>
                  <a:srgbClr val="00863D"/>
                </a:solidFill>
              </a:rPr>
              <a:t>. กลุ่มซอฟต์แวร์สำหรับองค์กรธุรกิจ </a:t>
            </a:r>
            <a:r>
              <a:rPr lang="en-US" sz="2800" b="1" dirty="0" smtClean="0">
                <a:solidFill>
                  <a:srgbClr val="00863D"/>
                </a:solidFill>
              </a:rPr>
              <a:t>(Enterprise software)</a:t>
            </a:r>
            <a:r>
              <a:rPr lang="th-TH" sz="2800" b="1" dirty="0" smtClean="0">
                <a:solidFill>
                  <a:srgbClr val="00863D"/>
                </a:solidFill>
              </a:rPr>
              <a:t> </a:t>
            </a:r>
            <a:br>
              <a:rPr lang="th-TH" sz="2800" b="1" dirty="0" smtClean="0">
                <a:solidFill>
                  <a:srgbClr val="00863D"/>
                </a:solidFill>
              </a:rPr>
            </a:br>
            <a:r>
              <a:rPr lang="en-US" sz="2800" b="1" dirty="0" smtClean="0">
                <a:solidFill>
                  <a:srgbClr val="00863D"/>
                </a:solidFill>
                <a:cs typeface="IrisUPC" pitchFamily="34" charset="-34"/>
              </a:rPr>
              <a:t/>
            </a:r>
            <a:br>
              <a:rPr lang="en-US" sz="2800" b="1" dirty="0" smtClean="0">
                <a:solidFill>
                  <a:srgbClr val="00863D"/>
                </a:solidFill>
                <a:cs typeface="IrisUPC" pitchFamily="34" charset="-34"/>
              </a:rPr>
            </a:br>
            <a:r>
              <a:rPr lang="en-US" b="1" dirty="0" smtClean="0">
                <a:cs typeface="IrisUPC" pitchFamily="34" charset="-34"/>
              </a:rPr>
              <a:t>	</a:t>
            </a:r>
            <a:r>
              <a:rPr lang="th-TH" sz="3200" b="1" dirty="0">
                <a:solidFill>
                  <a:srgbClr val="D60093"/>
                </a:solidFill>
              </a:rPr>
              <a:t>4</a:t>
            </a:r>
            <a:r>
              <a:rPr lang="th-TH" sz="3200" b="1" dirty="0" smtClean="0">
                <a:solidFill>
                  <a:srgbClr val="D60093"/>
                </a:solidFill>
              </a:rPr>
              <a:t>.1 ระบบบัญชี </a:t>
            </a:r>
            <a:r>
              <a:rPr lang="th-TH" sz="3200" b="1" dirty="0" smtClean="0"/>
              <a:t>เช่น </a:t>
            </a:r>
            <a:r>
              <a:rPr lang="en-US" sz="2800" b="1" dirty="0" smtClean="0"/>
              <a:t>Express, Easy-</a:t>
            </a:r>
            <a:r>
              <a:rPr lang="en-US" sz="2800" b="1" dirty="0" err="1" smtClean="0"/>
              <a:t>Acc</a:t>
            </a:r>
            <a:r>
              <a:rPr lang="th-TH" b="1" dirty="0" smtClean="0"/>
              <a:t/>
            </a:r>
            <a:br>
              <a:rPr lang="th-TH" b="1" dirty="0" smtClean="0"/>
            </a:br>
            <a:r>
              <a:rPr lang="th-TH" b="1" dirty="0" smtClean="0"/>
              <a:t>	</a:t>
            </a:r>
            <a:r>
              <a:rPr lang="th-TH" sz="3200" b="1" dirty="0">
                <a:solidFill>
                  <a:srgbClr val="D60093"/>
                </a:solidFill>
              </a:rPr>
              <a:t>4</a:t>
            </a:r>
            <a:r>
              <a:rPr lang="th-TH" sz="3200" b="1" dirty="0" smtClean="0">
                <a:solidFill>
                  <a:srgbClr val="D60093"/>
                </a:solidFill>
              </a:rPr>
              <a:t>.2 ระบบ </a:t>
            </a:r>
            <a:r>
              <a:rPr lang="en-US" sz="2800" b="1" dirty="0" smtClean="0">
                <a:solidFill>
                  <a:srgbClr val="D60093"/>
                </a:solidFill>
              </a:rPr>
              <a:t>ERP</a:t>
            </a:r>
            <a:r>
              <a:rPr lang="th-TH" sz="2800" b="1" dirty="0" smtClean="0">
                <a:solidFill>
                  <a:srgbClr val="D60093"/>
                </a:solidFill>
              </a:rPr>
              <a:t> </a:t>
            </a:r>
            <a:r>
              <a:rPr lang="en-US" sz="2800" b="1" dirty="0" smtClean="0"/>
              <a:t>(</a:t>
            </a:r>
            <a:r>
              <a:rPr lang="en-US" sz="2400" b="1" dirty="0"/>
              <a:t>Enterprise Resource Planning </a:t>
            </a:r>
            <a:r>
              <a:rPr lang="en-US" sz="2400" b="1" dirty="0" smtClean="0"/>
              <a:t>)</a:t>
            </a:r>
            <a:r>
              <a:rPr lang="th-TH" sz="2400" b="1" dirty="0" smtClean="0"/>
              <a:t>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h-TH" sz="2400" b="1" dirty="0"/>
              <a:t> </a:t>
            </a:r>
            <a:r>
              <a:rPr lang="th-TH" sz="2400" b="1" dirty="0" smtClean="0"/>
              <a:t>   </a:t>
            </a:r>
            <a:r>
              <a:rPr lang="th-TH" sz="2800" b="1" dirty="0" smtClean="0"/>
              <a:t>เช่น </a:t>
            </a:r>
            <a:r>
              <a:rPr lang="en-US" sz="2800" b="1" dirty="0" smtClean="0"/>
              <a:t>SAP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h-TH" sz="2400" b="1" dirty="0" smtClean="0">
                <a:solidFill>
                  <a:srgbClr val="D60093"/>
                </a:solidFill>
              </a:rPr>
              <a:t>		</a:t>
            </a:r>
            <a:r>
              <a:rPr lang="th-TH" sz="3200" b="1" dirty="0">
                <a:solidFill>
                  <a:srgbClr val="D60093"/>
                </a:solidFill>
              </a:rPr>
              <a:t>4</a:t>
            </a:r>
            <a:r>
              <a:rPr lang="th-TH" sz="3200" b="1" dirty="0" smtClean="0">
                <a:solidFill>
                  <a:srgbClr val="D60093"/>
                </a:solidFill>
              </a:rPr>
              <a:t>.3 ระบบเงินเดือนและทรัพยากรบุคคล </a:t>
            </a:r>
            <a:r>
              <a:rPr lang="en-US" sz="2800" b="1" dirty="0" smtClean="0">
                <a:solidFill>
                  <a:srgbClr val="D60093"/>
                </a:solidFill>
              </a:rPr>
              <a:t>(HR &amp; Payroll) </a:t>
            </a:r>
            <a:r>
              <a:rPr lang="th-TH" sz="2800" b="1" dirty="0" smtClean="0"/>
              <a:t>เช่น </a:t>
            </a:r>
            <a:r>
              <a:rPr lang="en-US" sz="2800" b="1" dirty="0" err="1" smtClean="0"/>
              <a:t>PayDay</a:t>
            </a:r>
            <a:r>
              <a:rPr lang="en-US" sz="2800" b="1" dirty="0" smtClean="0"/>
              <a:t> , </a:t>
            </a:r>
            <a:r>
              <a:rPr lang="en-US" sz="2800" b="1" dirty="0" err="1" smtClean="0"/>
              <a:t>Prosoft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PeplePlus</a:t>
            </a:r>
            <a:r>
              <a:rPr lang="th-TH" sz="3200" b="1" dirty="0" smtClean="0">
                <a:solidFill>
                  <a:srgbClr val="D60093"/>
                </a:solidFill>
              </a:rPr>
              <a:t/>
            </a:r>
            <a:br>
              <a:rPr lang="th-TH" sz="3200" b="1" dirty="0" smtClean="0">
                <a:solidFill>
                  <a:srgbClr val="D60093"/>
                </a:solidFill>
              </a:rPr>
            </a:br>
            <a:r>
              <a:rPr lang="th-TH" sz="3200" b="1" dirty="0" smtClean="0">
                <a:solidFill>
                  <a:srgbClr val="D60093"/>
                </a:solidFill>
              </a:rPr>
              <a:t>	4.4 ระบบ</a:t>
            </a:r>
            <a:r>
              <a:rPr lang="th-TH" sz="2800" b="1" dirty="0" smtClean="0">
                <a:solidFill>
                  <a:srgbClr val="D60093"/>
                </a:solidFill>
              </a:rPr>
              <a:t> </a:t>
            </a:r>
            <a:r>
              <a:rPr lang="en-US" sz="2800" b="1" dirty="0" smtClean="0">
                <a:solidFill>
                  <a:srgbClr val="D60093"/>
                </a:solidFill>
              </a:rPr>
              <a:t>CRM </a:t>
            </a:r>
            <a:r>
              <a:rPr lang="en-US" sz="2800" b="1" dirty="0" smtClean="0"/>
              <a:t>(</a:t>
            </a:r>
            <a:r>
              <a:rPr lang="en-US" sz="2800" b="1" dirty="0"/>
              <a:t>Customer </a:t>
            </a:r>
            <a:r>
              <a:rPr lang="en-US" sz="2800" b="1"/>
              <a:t>Relationship </a:t>
            </a:r>
            <a:r>
              <a:rPr lang="en-US" sz="2800" b="1" smtClean="0"/>
              <a:t>Management)</a:t>
            </a:r>
            <a:r>
              <a:rPr lang="en-US" sz="2800" b="1" smtClean="0">
                <a:solidFill>
                  <a:srgbClr val="D60093"/>
                </a:solidFill>
              </a:rPr>
              <a:t>  </a:t>
            </a:r>
            <a:r>
              <a:rPr lang="th-TH" sz="3200" b="1" dirty="0" smtClean="0">
                <a:solidFill>
                  <a:srgbClr val="D60093"/>
                </a:solidFill>
              </a:rPr>
              <a:t>และการตลาด </a:t>
            </a:r>
            <a:r>
              <a:rPr lang="th-TH" sz="2800" b="1" dirty="0" smtClean="0"/>
              <a:t>เช่น</a:t>
            </a:r>
            <a:r>
              <a:rPr lang="th-TH" sz="2400" b="1" dirty="0" smtClean="0"/>
              <a:t> </a:t>
            </a:r>
            <a:r>
              <a:rPr lang="en-US" sz="2400" b="1" dirty="0" smtClean="0"/>
              <a:t>Salesforce.com, Marketing Cloud</a:t>
            </a:r>
            <a:r>
              <a:rPr lang="th-TH" sz="2800" b="1" dirty="0">
                <a:solidFill>
                  <a:srgbClr val="D60093"/>
                </a:solidFill>
              </a:rPr>
              <a:t/>
            </a:r>
            <a:br>
              <a:rPr lang="th-TH" sz="2800" b="1" dirty="0">
                <a:solidFill>
                  <a:srgbClr val="D60093"/>
                </a:solidFill>
              </a:rPr>
            </a:br>
            <a:endParaRPr lang="th-TH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44624"/>
            <a:ext cx="8229600" cy="79288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h-TH" dirty="0"/>
              <a:t>ภาษาคอมพิวเตอร์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250825" y="1052513"/>
            <a:ext cx="8035925" cy="5545137"/>
          </a:xfrm>
        </p:spPr>
        <p:txBody>
          <a:bodyPr/>
          <a:lstStyle/>
          <a:p>
            <a:pPr eaLnBrk="1" hangingPunct="1"/>
            <a:r>
              <a:rPr lang="th-TH" sz="2800" b="1" dirty="0" smtClean="0">
                <a:solidFill>
                  <a:srgbClr val="0070C0"/>
                </a:solidFill>
              </a:rPr>
              <a:t>ภาษาคอมพิวเตอร์ยุคที่ </a:t>
            </a:r>
            <a:r>
              <a:rPr lang="en-US" sz="2800" b="1" dirty="0" smtClean="0">
                <a:solidFill>
                  <a:srgbClr val="0070C0"/>
                </a:solidFill>
                <a:cs typeface="IrisUPC" pitchFamily="34" charset="-34"/>
              </a:rPr>
              <a:t>1 </a:t>
            </a:r>
            <a:r>
              <a:rPr lang="en-US" sz="2800" b="1" dirty="0" smtClean="0">
                <a:cs typeface="IrisUPC" pitchFamily="34" charset="-34"/>
              </a:rPr>
              <a:t>(First Generation Language)	</a:t>
            </a:r>
            <a:r>
              <a:rPr lang="th-TH" sz="2800" b="1" dirty="0" smtClean="0"/>
              <a:t>มีการใช้ภาษาเครื่อง ซึ่งประกอบไปด้วยเลข </a:t>
            </a:r>
            <a:r>
              <a:rPr lang="en-US" sz="2800" b="1" dirty="0" smtClean="0">
                <a:cs typeface="IrisUPC" pitchFamily="34" charset="-34"/>
              </a:rPr>
              <a:t>0</a:t>
            </a:r>
            <a:r>
              <a:rPr lang="th-TH" sz="2800" b="1" dirty="0" smtClean="0"/>
              <a:t> กับ </a:t>
            </a:r>
            <a:r>
              <a:rPr lang="en-US" sz="2800" b="1" dirty="0" smtClean="0">
                <a:cs typeface="IrisUPC" pitchFamily="34" charset="-34"/>
              </a:rPr>
              <a:t>1 </a:t>
            </a:r>
            <a:r>
              <a:rPr lang="th-TH" sz="2800" b="1" dirty="0" smtClean="0"/>
              <a:t>เท่านั้น ข้อเสียของภาษาเครื่องคือ ค่อนข้างยุ่งยาก และต้องจดจำรูปแบบที่ประกอบไปด้วยเลข </a:t>
            </a:r>
            <a:r>
              <a:rPr lang="en-US" sz="2800" b="1" dirty="0" smtClean="0">
                <a:cs typeface="IrisUPC" pitchFamily="34" charset="-34"/>
              </a:rPr>
              <a:t>0 </a:t>
            </a:r>
            <a:r>
              <a:rPr lang="th-TH" sz="2800" b="1" dirty="0" smtClean="0"/>
              <a:t>กับ </a:t>
            </a:r>
            <a:r>
              <a:rPr lang="en-US" sz="2800" b="1" dirty="0" smtClean="0">
                <a:cs typeface="IrisUPC" pitchFamily="34" charset="-34"/>
              </a:rPr>
              <a:t>1 </a:t>
            </a:r>
            <a:r>
              <a:rPr lang="th-TH" sz="2800" b="1" dirty="0" smtClean="0"/>
              <a:t>เท่านั้น ทำให้การเขียนโปรแกรมไม่สะดวก แต่ข้อดีคือ เครื่องสามารถทำงานได้เลยโดยไม่ต้องแปล ทำให้การทำงานเร็วขึ้น</a:t>
            </a:r>
          </a:p>
          <a:p>
            <a:pPr eaLnBrk="1" hangingPunct="1"/>
            <a:r>
              <a:rPr lang="th-TH" sz="2800" b="1" dirty="0" smtClean="0">
                <a:solidFill>
                  <a:srgbClr val="0070C0"/>
                </a:solidFill>
              </a:rPr>
              <a:t>ภาษาคอมพิวเตอร์ยุคที่ </a:t>
            </a:r>
            <a:r>
              <a:rPr lang="en-US" sz="2800" b="1" dirty="0" smtClean="0">
                <a:solidFill>
                  <a:srgbClr val="0070C0"/>
                </a:solidFill>
                <a:cs typeface="IrisUPC" pitchFamily="34" charset="-34"/>
              </a:rPr>
              <a:t>2 </a:t>
            </a:r>
            <a:r>
              <a:rPr lang="en-US" sz="2800" b="1" dirty="0" smtClean="0">
                <a:cs typeface="IrisUPC" pitchFamily="34" charset="-34"/>
              </a:rPr>
              <a:t>(Second Generation Language)</a:t>
            </a:r>
            <a:br>
              <a:rPr lang="en-US" sz="2800" b="1" dirty="0" smtClean="0">
                <a:cs typeface="IrisUPC" pitchFamily="34" charset="-34"/>
              </a:rPr>
            </a:br>
            <a:r>
              <a:rPr lang="en-US" sz="2800" b="1" dirty="0" smtClean="0">
                <a:cs typeface="IrisUPC" pitchFamily="34" charset="-34"/>
              </a:rPr>
              <a:t>	</a:t>
            </a:r>
            <a:r>
              <a:rPr lang="th-TH" sz="2800" b="1" dirty="0" smtClean="0"/>
              <a:t>มีการนำเอาคำย่อ รวมถึงสัญลักษณ์ (</a:t>
            </a:r>
            <a:r>
              <a:rPr lang="en-US" sz="2800" b="1" dirty="0" smtClean="0">
                <a:cs typeface="IrisUPC" pitchFamily="34" charset="-34"/>
              </a:rPr>
              <a:t>symbol) </a:t>
            </a:r>
            <a:r>
              <a:rPr lang="th-TH" sz="2800" b="1" dirty="0" smtClean="0"/>
              <a:t>ต่าง ๆ มาใช้แทนคำสั่งที่เป็นภาษาเครื่อง เรียกว่า ภาษาแอสเซมบลี (</a:t>
            </a:r>
            <a:r>
              <a:rPr lang="en-US" sz="2800" b="1" dirty="0" smtClean="0">
                <a:cs typeface="IrisUPC" pitchFamily="34" charset="-34"/>
              </a:rPr>
              <a:t>Assembly) </a:t>
            </a:r>
            <a:r>
              <a:rPr lang="th-TH" sz="2800" b="1" dirty="0" smtClean="0"/>
              <a:t>ทำให้การเขียนโปรแกรมสะดวกขึ้น แต่ต้องแปลโปรแกรมที่เขียนให้เป็นภาษาเครื่องด้วยตัวแปลภาษาที่เรียกว่า แอ</a:t>
            </a:r>
            <a:r>
              <a:rPr lang="th-TH" sz="2800" b="1" dirty="0" err="1" smtClean="0"/>
              <a:t>สเซมเบลอร์</a:t>
            </a:r>
            <a:r>
              <a:rPr lang="th-TH" sz="2800" b="1" dirty="0" smtClean="0"/>
              <a:t> (</a:t>
            </a:r>
            <a:r>
              <a:rPr lang="en-US" sz="2800" b="1" dirty="0" smtClean="0">
                <a:cs typeface="IrisUPC" pitchFamily="34" charset="-34"/>
              </a:rPr>
              <a:t>Assembler)</a:t>
            </a:r>
          </a:p>
        </p:txBody>
      </p:sp>
      <p:sp>
        <p:nvSpPr>
          <p:cNvPr id="3379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268444B-5A2F-4A34-AC09-C4355035DA36}" type="slidenum">
              <a:rPr lang="en-US" smtClean="0"/>
              <a:pPr/>
              <a:t>22</a:t>
            </a:fld>
            <a:endParaRPr lang="th-TH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3"/>
          <p:cNvSpPr>
            <a:spLocks noGrp="1" noChangeArrowheads="1"/>
          </p:cNvSpPr>
          <p:nvPr>
            <p:ph idx="1"/>
          </p:nvPr>
        </p:nvSpPr>
        <p:spPr>
          <a:xfrm>
            <a:off x="250825" y="765175"/>
            <a:ext cx="7964488" cy="5545138"/>
          </a:xfrm>
        </p:spPr>
        <p:txBody>
          <a:bodyPr/>
          <a:lstStyle/>
          <a:p>
            <a:pPr eaLnBrk="1" hangingPunct="1"/>
            <a:r>
              <a:rPr lang="th-TH" b="1" dirty="0" smtClean="0">
                <a:solidFill>
                  <a:srgbClr val="0070C0"/>
                </a:solidFill>
              </a:rPr>
              <a:t>ภาษาคอมพิวเตอร์ยุคที่ </a:t>
            </a:r>
            <a:r>
              <a:rPr lang="en-US" sz="2800" b="1" dirty="0" smtClean="0">
                <a:solidFill>
                  <a:srgbClr val="0070C0"/>
                </a:solidFill>
                <a:cs typeface="IrisUPC" pitchFamily="34" charset="-34"/>
              </a:rPr>
              <a:t>3 </a:t>
            </a:r>
            <a:r>
              <a:rPr lang="en-US" sz="2800" b="1" dirty="0" smtClean="0">
                <a:cs typeface="IrisUPC" pitchFamily="34" charset="-34"/>
              </a:rPr>
              <a:t>(Third Generation Language)	</a:t>
            </a:r>
            <a:r>
              <a:rPr lang="th-TH" b="1" dirty="0" smtClean="0"/>
              <a:t>เนื่องจากภาษาเครื่องและภาษาแอสเซมบลี ซึ่งจัดอยู่ในกลุ่มภาษาระดับต่ำ </a:t>
            </a:r>
            <a:r>
              <a:rPr lang="th-TH" sz="2800" b="1" dirty="0" smtClean="0"/>
              <a:t>(</a:t>
            </a:r>
            <a:r>
              <a:rPr lang="en-US" sz="2800" b="1" dirty="0" smtClean="0">
                <a:cs typeface="IrisUPC" pitchFamily="34" charset="-34"/>
              </a:rPr>
              <a:t>Low-Level Language)</a:t>
            </a:r>
            <a:r>
              <a:rPr lang="en-US" b="1" dirty="0" smtClean="0">
                <a:cs typeface="IrisUPC" pitchFamily="34" charset="-34"/>
              </a:rPr>
              <a:t> </a:t>
            </a:r>
            <a:r>
              <a:rPr lang="th-TH" b="1" dirty="0" smtClean="0"/>
              <a:t>มีการเขียนโปรแกรมที่ยังคงยุ่งยาก ซับซ้อน จึงมีการคิดภาษาระดับสูง </a:t>
            </a:r>
            <a:r>
              <a:rPr lang="th-TH" sz="2800" b="1" dirty="0" smtClean="0"/>
              <a:t>(</a:t>
            </a:r>
            <a:r>
              <a:rPr lang="en-US" sz="2800" b="1" dirty="0" smtClean="0">
                <a:cs typeface="IrisUPC" pitchFamily="34" charset="-34"/>
              </a:rPr>
              <a:t>High-Level Language)</a:t>
            </a:r>
            <a:r>
              <a:rPr lang="en-US" b="1" dirty="0" smtClean="0">
                <a:cs typeface="IrisUPC" pitchFamily="34" charset="-34"/>
              </a:rPr>
              <a:t> </a:t>
            </a:r>
            <a:r>
              <a:rPr lang="th-TH" b="1" dirty="0" smtClean="0"/>
              <a:t>ขึ้นมาโดยใช้กลุ่มคำภาษาอังกฤษที่เข้าใจทั่วไปมาเขียนโปรแกรม ทำให้การเขียนโปรแกรมง่ายขึ้น จะแก้ไขก็ง่ายกว่าการใช้ภาษาระดับต่ำ แต่ก็ต้องแปลโปรแกรมที่เขียนขึ้นให้เป็นภาษาเครื่องด้วยตัวแปลภาษา ได้แก่ คอมไพเลอร์ </a:t>
            </a:r>
            <a:r>
              <a:rPr lang="th-TH" sz="2800" b="1" dirty="0" smtClean="0"/>
              <a:t>(</a:t>
            </a:r>
            <a:r>
              <a:rPr lang="en-US" sz="2800" b="1" dirty="0" smtClean="0">
                <a:cs typeface="IrisUPC" pitchFamily="34" charset="-34"/>
              </a:rPr>
              <a:t>compiler)</a:t>
            </a:r>
            <a:r>
              <a:rPr lang="en-US" b="1" dirty="0" smtClean="0">
                <a:cs typeface="IrisUPC" pitchFamily="34" charset="-34"/>
              </a:rPr>
              <a:t> </a:t>
            </a:r>
            <a:r>
              <a:rPr lang="th-TH" b="1" dirty="0" smtClean="0"/>
              <a:t>หรือ</a:t>
            </a:r>
            <a:r>
              <a:rPr lang="en-US" b="1" dirty="0" smtClean="0">
                <a:cs typeface="IrisUPC" pitchFamily="34" charset="-34"/>
              </a:rPr>
              <a:t> </a:t>
            </a:r>
            <a:r>
              <a:rPr lang="th-TH" b="1" dirty="0" smtClean="0"/>
              <a:t>อิน</a:t>
            </a:r>
            <a:r>
              <a:rPr lang="th-TH" b="1" dirty="0" err="1" smtClean="0"/>
              <a:t>เทอร์พรีตเตอร์</a:t>
            </a:r>
            <a:r>
              <a:rPr lang="th-TH" b="1" dirty="0" smtClean="0"/>
              <a:t> </a:t>
            </a:r>
            <a:r>
              <a:rPr lang="th-TH" sz="2800" b="1" dirty="0" smtClean="0"/>
              <a:t>(</a:t>
            </a:r>
            <a:r>
              <a:rPr lang="en-US" sz="2800" b="1" dirty="0" smtClean="0">
                <a:cs typeface="IrisUPC" pitchFamily="34" charset="-34"/>
              </a:rPr>
              <a:t>Interpreter)</a:t>
            </a:r>
          </a:p>
          <a:p>
            <a:pPr marL="0" indent="0" eaLnBrk="1" hangingPunct="1">
              <a:buNone/>
            </a:pPr>
            <a:r>
              <a:rPr lang="th-TH" sz="2800" b="1" dirty="0" smtClean="0">
                <a:cs typeface="IrisUPC" pitchFamily="34" charset="-34"/>
              </a:rPr>
              <a:t>ตัวอย่างภาษาในยุคนี้ เช่น </a:t>
            </a:r>
            <a:r>
              <a:rPr lang="en-US" sz="2800" b="1" dirty="0" smtClean="0">
                <a:cs typeface="IrisUPC" pitchFamily="34" charset="-34"/>
              </a:rPr>
              <a:t>Python, C, Java, C#, VB, </a:t>
            </a:r>
            <a:r>
              <a:rPr lang="en-US" sz="2800" b="1" dirty="0" err="1" smtClean="0">
                <a:cs typeface="IrisUPC" pitchFamily="34" charset="-34"/>
              </a:rPr>
              <a:t>Php</a:t>
            </a:r>
            <a:endParaRPr lang="th-TH" sz="2800" b="1" dirty="0" smtClean="0"/>
          </a:p>
        </p:txBody>
      </p:sp>
      <p:sp>
        <p:nvSpPr>
          <p:cNvPr id="34819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E633493-6319-462D-BDEF-6BA83BE228E7}" type="slidenum">
              <a:rPr lang="en-US" smtClean="0"/>
              <a:pPr/>
              <a:t>23</a:t>
            </a:fld>
            <a:endParaRPr lang="th-TH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3"/>
          <p:cNvSpPr>
            <a:spLocks noGrp="1" noChangeArrowheads="1"/>
          </p:cNvSpPr>
          <p:nvPr>
            <p:ph idx="1"/>
          </p:nvPr>
        </p:nvSpPr>
        <p:spPr>
          <a:xfrm>
            <a:off x="250825" y="476250"/>
            <a:ext cx="7893050" cy="6049094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h-TH" b="1" dirty="0" smtClean="0">
                <a:solidFill>
                  <a:srgbClr val="0070C0"/>
                </a:solidFill>
              </a:rPr>
              <a:t>ภาษาคอมพิวเตอร์ยุคที่ </a:t>
            </a:r>
            <a:r>
              <a:rPr lang="en-US" sz="2800" b="1" dirty="0" smtClean="0">
                <a:solidFill>
                  <a:srgbClr val="0070C0"/>
                </a:solidFill>
                <a:cs typeface="IrisUPC" pitchFamily="34" charset="-34"/>
              </a:rPr>
              <a:t>4 </a:t>
            </a:r>
            <a:r>
              <a:rPr lang="en-US" sz="2800" b="1" dirty="0" smtClean="0">
                <a:cs typeface="IrisUPC" pitchFamily="34" charset="-34"/>
              </a:rPr>
              <a:t>(Fourth Generation Language)	</a:t>
            </a:r>
            <a:endParaRPr lang="th-TH" sz="2800" b="1" dirty="0" smtClean="0"/>
          </a:p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th-TH" sz="2800" b="1" dirty="0" smtClean="0"/>
              <a:t>		มี</a:t>
            </a:r>
            <a:r>
              <a:rPr lang="th-TH" b="1" dirty="0" smtClean="0"/>
              <a:t>การเขียนคำสั่งที่ง่ายขึ้น แต่จะเป็นภาษาที่การใช้งานต้องใช้งานร่วมกับโปรแกรมจัดการฐานข้อมูล โดยใช้ในการเรียกดูข้อมูล หรือปรับปรุงแก้ไขข้อมูลในฐานข้อมูล ตัวอย่างเช่น</a:t>
            </a:r>
            <a:r>
              <a:rPr lang="th-TH" sz="2800" b="1" dirty="0" smtClean="0"/>
              <a:t/>
            </a:r>
            <a:br>
              <a:rPr lang="th-TH" sz="2800" b="1" dirty="0" smtClean="0"/>
            </a:br>
            <a:r>
              <a:rPr lang="th-TH" sz="2800" b="1" dirty="0" smtClean="0"/>
              <a:t>	</a:t>
            </a:r>
            <a:r>
              <a:rPr lang="en-US" sz="2800" b="1" dirty="0" smtClean="0">
                <a:cs typeface="IrisUPC" pitchFamily="34" charset="-34"/>
              </a:rPr>
              <a:t>select </a:t>
            </a:r>
            <a:r>
              <a:rPr lang="en-US" sz="2800" b="1" dirty="0" err="1" smtClean="0">
                <a:cs typeface="IrisUPC" pitchFamily="34" charset="-34"/>
              </a:rPr>
              <a:t>code,name,salary</a:t>
            </a:r>
            <a:r>
              <a:rPr lang="en-US" sz="2800" b="1" dirty="0" smtClean="0">
                <a:cs typeface="IrisUPC" pitchFamily="34" charset="-34"/>
              </a:rPr>
              <a:t> from employee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800" b="1" dirty="0" smtClean="0">
              <a:cs typeface="IrisUPC" pitchFamily="34" charset="-34"/>
            </a:endParaRPr>
          </a:p>
          <a:p>
            <a:pPr eaLnBrk="1" hangingPunct="1">
              <a:lnSpc>
                <a:spcPct val="90000"/>
              </a:lnSpc>
            </a:pPr>
            <a:r>
              <a:rPr lang="th-TH" b="1" dirty="0" smtClean="0">
                <a:solidFill>
                  <a:srgbClr val="0070C0"/>
                </a:solidFill>
              </a:rPr>
              <a:t>ภาษาคอมพิวเตอร์ยุคที่ </a:t>
            </a:r>
            <a:r>
              <a:rPr lang="en-US" sz="2800" b="1" dirty="0" smtClean="0">
                <a:solidFill>
                  <a:srgbClr val="0070C0"/>
                </a:solidFill>
                <a:cs typeface="IrisUPC" pitchFamily="34" charset="-34"/>
              </a:rPr>
              <a:t>5 </a:t>
            </a:r>
            <a:r>
              <a:rPr lang="en-US" sz="2800" b="1" dirty="0" smtClean="0">
                <a:cs typeface="IrisUPC" pitchFamily="34" charset="-34"/>
              </a:rPr>
              <a:t>(Fifth Generation Language)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2800" b="1" dirty="0">
                <a:cs typeface="IrisUPC" pitchFamily="34" charset="-34"/>
              </a:rPr>
              <a:t>	</a:t>
            </a:r>
            <a:r>
              <a:rPr lang="th-TH" sz="2800" b="1" dirty="0" smtClean="0">
                <a:cs typeface="IrisUPC" pitchFamily="34" charset="-34"/>
              </a:rPr>
              <a:t>เป็นภาษาที่ให้ผู้เขียนโปรแกรมกำหนดแค่ปัญหาที่ต้องการแก้ไข แล้วปล่อยให้เครื่องที่มีระบบ</a:t>
            </a:r>
            <a:r>
              <a:rPr lang="th-TH" b="1" dirty="0" smtClean="0"/>
              <a:t>ปัญญาประดิษฐ์ หรือ </a:t>
            </a:r>
            <a:r>
              <a:rPr lang="en-US" b="1" dirty="0" smtClean="0"/>
              <a:t>A.I.</a:t>
            </a:r>
            <a:r>
              <a:rPr lang="th-TH" sz="2800" b="1" dirty="0" smtClean="0"/>
              <a:t>(</a:t>
            </a:r>
            <a:r>
              <a:rPr lang="en-US" sz="2800" b="1" dirty="0" smtClean="0">
                <a:cs typeface="IrisUPC" pitchFamily="34" charset="-34"/>
              </a:rPr>
              <a:t>Artificial Intelligence) </a:t>
            </a:r>
            <a:r>
              <a:rPr lang="th-TH" sz="2800" b="1" dirty="0" smtClean="0">
                <a:cs typeface="IrisUPC" pitchFamily="34" charset="-34"/>
              </a:rPr>
              <a:t>หาวิธีหรือขั้นตอนที่จะแก้ปัญหาให้ได้คำตอบนั่นเอง แต่แบบนี้ยังไม่เป็นที่นิยมนัก แต่ที่ใช้งานจริงกันแพร่หลายก็คือ การ</a:t>
            </a:r>
            <a:r>
              <a:rPr lang="th-TH" sz="2800" b="1" dirty="0" err="1" smtClean="0">
                <a:cs typeface="IrisUPC" pitchFamily="34" charset="-34"/>
              </a:rPr>
              <a:t>ใข้</a:t>
            </a:r>
            <a:r>
              <a:rPr lang="th-TH" sz="2800" b="1" dirty="0" smtClean="0">
                <a:cs typeface="IrisUPC" pitchFamily="34" charset="-34"/>
              </a:rPr>
              <a:t>ภาษาที่คนทั่วไปพูดกันหรือ </a:t>
            </a:r>
            <a:r>
              <a:rPr lang="en-US" sz="2800" b="1" dirty="0" smtClean="0">
                <a:cs typeface="IrisUPC" pitchFamily="34" charset="-34"/>
              </a:rPr>
              <a:t>Natural Language </a:t>
            </a:r>
            <a:r>
              <a:rPr lang="th-TH" sz="2800" b="1" dirty="0" smtClean="0">
                <a:cs typeface="IrisUPC" pitchFamily="34" charset="-34"/>
              </a:rPr>
              <a:t>ในการสั่งงานคอมพิวเตอร์ แล้วให้เครื่องไปหาคำตอบมาให้เอง เช่น </a:t>
            </a:r>
            <a:r>
              <a:rPr lang="en-US" sz="2800" b="1" smtClean="0">
                <a:cs typeface="IrisUPC" pitchFamily="34" charset="-34"/>
              </a:rPr>
              <a:t>Google Voice, Siri </a:t>
            </a:r>
            <a:endParaRPr lang="th-TH" b="1" dirty="0" smtClean="0"/>
          </a:p>
        </p:txBody>
      </p:sp>
      <p:sp>
        <p:nvSpPr>
          <p:cNvPr id="35843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E8C756E-3818-4FEF-9E17-6C6528E2EB57}" type="slidenum">
              <a:rPr lang="en-US" smtClean="0"/>
              <a:pPr/>
              <a:t>24</a:t>
            </a:fld>
            <a:endParaRPr lang="th-TH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8229600" cy="863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h-TH"/>
              <a:t>ตัวแปลภาษาคอมพิวเตอร์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125538"/>
            <a:ext cx="7758113" cy="5183187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h-TH" b="1" dirty="0" smtClean="0">
                <a:solidFill>
                  <a:srgbClr val="0070C0"/>
                </a:solidFill>
              </a:rPr>
              <a:t>แอ</a:t>
            </a:r>
            <a:r>
              <a:rPr lang="th-TH" b="1" dirty="0" err="1" smtClean="0">
                <a:solidFill>
                  <a:srgbClr val="0070C0"/>
                </a:solidFill>
              </a:rPr>
              <a:t>สเซมเบลอร์</a:t>
            </a:r>
            <a:r>
              <a:rPr lang="th-TH" b="1" dirty="0" smtClean="0">
                <a:solidFill>
                  <a:srgbClr val="0070C0"/>
                </a:solidFill>
              </a:rPr>
              <a:t> </a:t>
            </a:r>
            <a:r>
              <a:rPr lang="th-TH" sz="2800" b="1" dirty="0" smtClean="0"/>
              <a:t>(</a:t>
            </a:r>
            <a:r>
              <a:rPr lang="en-US" sz="2800" b="1" dirty="0" smtClean="0">
                <a:cs typeface="IrisUPC" pitchFamily="34" charset="-34"/>
              </a:rPr>
              <a:t>Assemblers)</a:t>
            </a:r>
            <a:br>
              <a:rPr lang="en-US" sz="2800" b="1" dirty="0" smtClean="0">
                <a:cs typeface="IrisUPC" pitchFamily="34" charset="-34"/>
              </a:rPr>
            </a:br>
            <a:r>
              <a:rPr lang="en-US" b="1" dirty="0" smtClean="0">
                <a:cs typeface="IrisUPC" pitchFamily="34" charset="-34"/>
              </a:rPr>
              <a:t>	</a:t>
            </a:r>
            <a:r>
              <a:rPr lang="th-TH" b="1" dirty="0" smtClean="0"/>
              <a:t>ใช้แปลโปรแกรมที่เขียนด้วยภาษาแอสเซมบลี</a:t>
            </a:r>
          </a:p>
          <a:p>
            <a:pPr eaLnBrk="1" hangingPunct="1">
              <a:lnSpc>
                <a:spcPct val="90000"/>
              </a:lnSpc>
            </a:pPr>
            <a:r>
              <a:rPr lang="th-TH" b="1" dirty="0" err="1" smtClean="0">
                <a:solidFill>
                  <a:srgbClr val="0070C0"/>
                </a:solidFill>
              </a:rPr>
              <a:t>อินเตอร์พ</a:t>
            </a:r>
            <a:r>
              <a:rPr lang="th-TH" b="1" dirty="0" smtClean="0">
                <a:solidFill>
                  <a:srgbClr val="0070C0"/>
                </a:solidFill>
              </a:rPr>
              <a:t>รี</a:t>
            </a:r>
            <a:r>
              <a:rPr lang="th-TH" b="1" dirty="0" err="1" smtClean="0">
                <a:solidFill>
                  <a:srgbClr val="0070C0"/>
                </a:solidFill>
              </a:rPr>
              <a:t>เตอร์</a:t>
            </a:r>
            <a:r>
              <a:rPr lang="th-TH" b="1" dirty="0" smtClean="0">
                <a:solidFill>
                  <a:srgbClr val="0070C0"/>
                </a:solidFill>
              </a:rPr>
              <a:t> </a:t>
            </a:r>
            <a:r>
              <a:rPr lang="th-TH" sz="2800" b="1" dirty="0" smtClean="0"/>
              <a:t>(</a:t>
            </a:r>
            <a:r>
              <a:rPr lang="en-US" sz="2800" b="1" dirty="0" smtClean="0">
                <a:cs typeface="IrisUPC" pitchFamily="34" charset="-34"/>
              </a:rPr>
              <a:t>Interpreters)</a:t>
            </a:r>
            <a:br>
              <a:rPr lang="en-US" sz="2800" b="1" dirty="0" smtClean="0">
                <a:cs typeface="IrisUPC" pitchFamily="34" charset="-34"/>
              </a:rPr>
            </a:br>
            <a:r>
              <a:rPr lang="en-US" b="1" dirty="0" smtClean="0">
                <a:cs typeface="IrisUPC" pitchFamily="34" charset="-34"/>
              </a:rPr>
              <a:t>	</a:t>
            </a:r>
            <a:r>
              <a:rPr lang="th-TH" b="1" dirty="0" smtClean="0"/>
              <a:t>ใช้แปลโปรแกรมภาษาระดับสูง เช่น </a:t>
            </a:r>
            <a:r>
              <a:rPr lang="th-TH" b="1" dirty="0" err="1" smtClean="0"/>
              <a:t>ภาษาเบสิค</a:t>
            </a:r>
            <a:r>
              <a:rPr lang="th-TH" b="1" dirty="0" smtClean="0"/>
              <a:t> การแปลจะแปลทีละคำสั่งและแจ้งข้อผิดพลาดทันทีที่เขียนผิดไว</a:t>
            </a:r>
            <a:r>
              <a:rPr lang="th-TH" b="1" dirty="0" err="1" smtClean="0"/>
              <a:t>ยกรณ์</a:t>
            </a:r>
            <a:r>
              <a:rPr lang="th-TH" b="1" dirty="0" smtClean="0"/>
              <a:t> ไม่มีการสร้าง </a:t>
            </a:r>
            <a:r>
              <a:rPr lang="en-US" sz="2400" b="1" dirty="0" smtClean="0">
                <a:cs typeface="IrisUPC" pitchFamily="34" charset="-34"/>
              </a:rPr>
              <a:t>execute program</a:t>
            </a:r>
          </a:p>
          <a:p>
            <a:pPr eaLnBrk="1" hangingPunct="1">
              <a:lnSpc>
                <a:spcPct val="90000"/>
              </a:lnSpc>
            </a:pPr>
            <a:r>
              <a:rPr lang="th-TH" b="1" dirty="0" smtClean="0">
                <a:solidFill>
                  <a:srgbClr val="0070C0"/>
                </a:solidFill>
              </a:rPr>
              <a:t>คอมไพเลอร์</a:t>
            </a:r>
            <a:r>
              <a:rPr lang="th-TH" b="1" dirty="0" smtClean="0"/>
              <a:t> </a:t>
            </a:r>
            <a:r>
              <a:rPr lang="th-TH" sz="2800" b="1" dirty="0" smtClean="0"/>
              <a:t>(</a:t>
            </a:r>
            <a:r>
              <a:rPr lang="en-US" sz="2800" b="1" dirty="0" smtClean="0">
                <a:cs typeface="IrisUPC" pitchFamily="34" charset="-34"/>
              </a:rPr>
              <a:t>Compiler)</a:t>
            </a:r>
            <a:br>
              <a:rPr lang="en-US" sz="2800" b="1" dirty="0" smtClean="0">
                <a:cs typeface="IrisUPC" pitchFamily="34" charset="-34"/>
              </a:rPr>
            </a:br>
            <a:r>
              <a:rPr lang="en-US" b="1" dirty="0" smtClean="0">
                <a:cs typeface="IrisUPC" pitchFamily="34" charset="-34"/>
              </a:rPr>
              <a:t>	</a:t>
            </a:r>
            <a:r>
              <a:rPr lang="th-TH" b="1" dirty="0" smtClean="0"/>
              <a:t>ใช้แปลภาษาระดับสูงทั่วไป เช่น ภาษา </a:t>
            </a:r>
            <a:r>
              <a:rPr lang="en-US" b="1" dirty="0" smtClean="0"/>
              <a:t>C</a:t>
            </a:r>
            <a:r>
              <a:rPr lang="th-TH" b="1" dirty="0" smtClean="0"/>
              <a:t> , </a:t>
            </a:r>
            <a:r>
              <a:rPr lang="en-US" sz="2800" b="1" dirty="0" smtClean="0">
                <a:cs typeface="IrisUPC" pitchFamily="34" charset="-34"/>
              </a:rPr>
              <a:t>Visual Basic, C#</a:t>
            </a:r>
            <a:r>
              <a:rPr lang="en-US" b="1" dirty="0" smtClean="0">
                <a:cs typeface="IrisUPC" pitchFamily="34" charset="-34"/>
              </a:rPr>
              <a:t> </a:t>
            </a:r>
            <a:r>
              <a:rPr lang="th-TH" b="1" dirty="0" smtClean="0"/>
              <a:t>ฯลฯ</a:t>
            </a:r>
            <a:r>
              <a:rPr lang="en-US" b="1" dirty="0" smtClean="0">
                <a:cs typeface="IrisUPC" pitchFamily="34" charset="-34"/>
              </a:rPr>
              <a:t> </a:t>
            </a:r>
            <a:r>
              <a:rPr lang="th-TH" b="1" dirty="0" smtClean="0"/>
              <a:t>การแปลจะแปลทั้งโปรแกรมและแสดงผลลัพธ์ จะมีการสร้าง </a:t>
            </a:r>
            <a:r>
              <a:rPr lang="en-US" sz="2400" b="1" dirty="0" smtClean="0">
                <a:cs typeface="IrisUPC" pitchFamily="34" charset="-34"/>
              </a:rPr>
              <a:t>execute program </a:t>
            </a:r>
            <a:r>
              <a:rPr lang="th-TH" b="1" dirty="0" smtClean="0"/>
              <a:t>เพื่อการเรียกใช้งานโปรแกรมโดยไม่ต้องแปลใหม่</a:t>
            </a:r>
          </a:p>
        </p:txBody>
      </p:sp>
      <p:sp>
        <p:nvSpPr>
          <p:cNvPr id="36868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0A675DC-7E9C-49EE-A9B2-80A86721FA25}" type="slidenum">
              <a:rPr lang="en-US" smtClean="0"/>
              <a:pPr/>
              <a:t>25</a:t>
            </a:fld>
            <a:endParaRPr lang="th-TH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EA6C9E4-3E88-4F4A-AF29-86AF2F4DAB18}" type="slidenum">
              <a:rPr lang="en-US" smtClean="0"/>
              <a:pPr/>
              <a:t>3</a:t>
            </a:fld>
            <a:endParaRPr lang="th-TH" smtClean="0"/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428625" y="1143000"/>
            <a:ext cx="7920038" cy="36009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33400" indent="-533400">
              <a:spcBef>
                <a:spcPts val="0"/>
              </a:spcBef>
              <a:buFont typeface="Wingdings" pitchFamily="2" charset="2"/>
              <a:buChar char="["/>
              <a:defRPr/>
            </a:pPr>
            <a:r>
              <a:rPr lang="th-TH" b="1" dirty="0" smtClean="0">
                <a:solidFill>
                  <a:srgbClr val="00863D"/>
                </a:solidFill>
                <a:cs typeface="+mn-cs"/>
                <a:sym typeface="Wingdings" pitchFamily="2" charset="2"/>
              </a:rPr>
              <a:t>แบ่ง</a:t>
            </a:r>
            <a:r>
              <a:rPr lang="th-TH" b="1" dirty="0">
                <a:solidFill>
                  <a:srgbClr val="00863D"/>
                </a:solidFill>
                <a:cs typeface="+mn-cs"/>
                <a:sym typeface="Wingdings" pitchFamily="2" charset="2"/>
              </a:rPr>
              <a:t>ตามกลุ่มการใช้งาน  ได้ 3 กลุ่มใหญ่ คือ</a:t>
            </a:r>
            <a:r>
              <a:rPr lang="th-TH" b="1" dirty="0">
                <a:cs typeface="+mn-cs"/>
                <a:sym typeface="Wingdings" pitchFamily="2" charset="2"/>
              </a:rPr>
              <a:t/>
            </a:r>
            <a:br>
              <a:rPr lang="th-TH" b="1" dirty="0">
                <a:cs typeface="+mn-cs"/>
                <a:sym typeface="Wingdings" pitchFamily="2" charset="2"/>
              </a:rPr>
            </a:br>
            <a:r>
              <a:rPr lang="th-TH" b="1" dirty="0" smtClean="0">
                <a:cs typeface="+mn-cs"/>
                <a:sym typeface="Wingdings" pitchFamily="2" charset="2"/>
              </a:rPr>
              <a:t>    1</a:t>
            </a:r>
            <a:r>
              <a:rPr lang="th-TH" b="1" dirty="0">
                <a:cs typeface="+mn-cs"/>
                <a:sym typeface="Wingdings" pitchFamily="2" charset="2"/>
              </a:rPr>
              <a:t>. </a:t>
            </a:r>
            <a:r>
              <a:rPr lang="th-TH" b="1" dirty="0" err="1" smtClean="0">
                <a:cs typeface="+mn-cs"/>
                <a:sym typeface="Wingdings" pitchFamily="2" charset="2"/>
              </a:rPr>
              <a:t>กลุม</a:t>
            </a:r>
            <a:r>
              <a:rPr lang="th-TH" b="1" dirty="0" smtClean="0">
                <a:cs typeface="+mn-cs"/>
                <a:sym typeface="Wingdings" pitchFamily="2" charset="2"/>
              </a:rPr>
              <a:t>ซอฟต์แวร์สำหรับงานสำนักงาน </a:t>
            </a:r>
            <a:r>
              <a:rPr lang="th-TH" sz="2400" b="1" dirty="0" smtClean="0">
                <a:cs typeface="+mn-cs"/>
                <a:sym typeface="Wingdings" pitchFamily="2" charset="2"/>
              </a:rPr>
              <a:t>(</a:t>
            </a:r>
            <a:r>
              <a:rPr lang="en-US" sz="2400" b="1" dirty="0" smtClean="0">
                <a:cs typeface="+mn-cs"/>
                <a:sym typeface="Wingdings" pitchFamily="2" charset="2"/>
              </a:rPr>
              <a:t>Office Automation)</a:t>
            </a:r>
            <a:r>
              <a:rPr lang="th-TH" sz="2400" b="1" dirty="0">
                <a:cs typeface="+mn-cs"/>
                <a:sym typeface="Wingdings" pitchFamily="2" charset="2"/>
              </a:rPr>
              <a:t/>
            </a:r>
            <a:br>
              <a:rPr lang="th-TH" sz="2400" b="1" dirty="0">
                <a:cs typeface="+mn-cs"/>
                <a:sym typeface="Wingdings" pitchFamily="2" charset="2"/>
              </a:rPr>
            </a:br>
            <a:r>
              <a:rPr lang="th-TH" b="1" dirty="0">
                <a:cs typeface="+mn-cs"/>
                <a:sym typeface="Wingdings" pitchFamily="2" charset="2"/>
              </a:rPr>
              <a:t>    </a:t>
            </a:r>
            <a:r>
              <a:rPr lang="th-TH" b="1" dirty="0" smtClean="0">
                <a:cs typeface="+mn-cs"/>
                <a:sym typeface="Wingdings" pitchFamily="2" charset="2"/>
              </a:rPr>
              <a:t>2</a:t>
            </a:r>
            <a:r>
              <a:rPr lang="th-TH" b="1" dirty="0">
                <a:cs typeface="+mn-cs"/>
                <a:sym typeface="Wingdings" pitchFamily="2" charset="2"/>
              </a:rPr>
              <a:t>. </a:t>
            </a:r>
            <a:r>
              <a:rPr lang="th-TH" b="1" dirty="0" smtClean="0">
                <a:cs typeface="+mn-cs"/>
                <a:sym typeface="Wingdings" pitchFamily="2" charset="2"/>
              </a:rPr>
              <a:t>กลุ่มซอฟต์แวร์สำหรับงานทาง</a:t>
            </a:r>
            <a:r>
              <a:rPr lang="th-TH" b="1" dirty="0">
                <a:cs typeface="+mn-cs"/>
                <a:sym typeface="Wingdings" pitchFamily="2" charset="2"/>
              </a:rPr>
              <a:t>ด้านกราฟิกและ</a:t>
            </a:r>
            <a:r>
              <a:rPr lang="th-TH" b="1" dirty="0" smtClean="0">
                <a:cs typeface="+mn-cs"/>
                <a:sym typeface="Wingdings" pitchFamily="2" charset="2"/>
              </a:rPr>
              <a:t>มัลติมีเดีย </a:t>
            </a:r>
            <a:r>
              <a:rPr lang="th-TH" b="1" dirty="0">
                <a:cs typeface="+mn-cs"/>
                <a:sym typeface="Wingdings" pitchFamily="2" charset="2"/>
              </a:rPr>
              <a:t/>
            </a:r>
            <a:br>
              <a:rPr lang="th-TH" b="1" dirty="0">
                <a:cs typeface="+mn-cs"/>
                <a:sym typeface="Wingdings" pitchFamily="2" charset="2"/>
              </a:rPr>
            </a:br>
            <a:r>
              <a:rPr lang="th-TH" b="1" dirty="0">
                <a:cs typeface="+mn-cs"/>
                <a:sym typeface="Wingdings" pitchFamily="2" charset="2"/>
              </a:rPr>
              <a:t>      </a:t>
            </a:r>
            <a:r>
              <a:rPr lang="th-TH" sz="2400" b="1" dirty="0">
                <a:cs typeface="+mn-cs"/>
                <a:sym typeface="Wingdings" pitchFamily="2" charset="2"/>
              </a:rPr>
              <a:t>(</a:t>
            </a:r>
            <a:r>
              <a:rPr lang="en-US" sz="2400" b="1" dirty="0">
                <a:cs typeface="+mn-cs"/>
                <a:sym typeface="Wingdings" pitchFamily="2" charset="2"/>
              </a:rPr>
              <a:t>Graphic and multimedia)</a:t>
            </a:r>
            <a:br>
              <a:rPr lang="en-US" sz="2400" b="1" dirty="0">
                <a:cs typeface="+mn-cs"/>
                <a:sym typeface="Wingdings" pitchFamily="2" charset="2"/>
              </a:rPr>
            </a:br>
            <a:r>
              <a:rPr lang="en-US" sz="2400" b="1" dirty="0">
                <a:cs typeface="+mn-cs"/>
                <a:sym typeface="Wingdings" pitchFamily="2" charset="2"/>
              </a:rPr>
              <a:t> </a:t>
            </a:r>
            <a:r>
              <a:rPr lang="en-US" sz="2400" b="1" dirty="0" smtClean="0">
                <a:cs typeface="+mn-cs"/>
                <a:sym typeface="Wingdings" pitchFamily="2" charset="2"/>
              </a:rPr>
              <a:t>   </a:t>
            </a:r>
            <a:r>
              <a:rPr lang="th-TH" b="1" dirty="0" smtClean="0">
                <a:cs typeface="+mn-cs"/>
                <a:sym typeface="Wingdings" pitchFamily="2" charset="2"/>
              </a:rPr>
              <a:t>3</a:t>
            </a:r>
            <a:r>
              <a:rPr lang="th-TH" b="1" dirty="0">
                <a:cs typeface="+mn-cs"/>
                <a:sym typeface="Wingdings" pitchFamily="2" charset="2"/>
              </a:rPr>
              <a:t>. กลุ่ม</a:t>
            </a:r>
            <a:r>
              <a:rPr lang="th-TH" b="1" dirty="0" smtClean="0">
                <a:cs typeface="+mn-cs"/>
                <a:sym typeface="Wingdings" pitchFamily="2" charset="2"/>
              </a:rPr>
              <a:t>สำหรับอินเทอร์เน็ตและการสื่อสาร</a:t>
            </a:r>
            <a:r>
              <a:rPr lang="th-TH" sz="2400" b="1" dirty="0">
                <a:cs typeface="+mn-cs"/>
                <a:sym typeface="Wingdings" pitchFamily="2" charset="2"/>
              </a:rPr>
              <a:t/>
            </a:r>
            <a:br>
              <a:rPr lang="th-TH" sz="2400" b="1" dirty="0">
                <a:cs typeface="+mn-cs"/>
                <a:sym typeface="Wingdings" pitchFamily="2" charset="2"/>
              </a:rPr>
            </a:br>
            <a:r>
              <a:rPr lang="th-TH" sz="2400" b="1" dirty="0">
                <a:cs typeface="+mn-cs"/>
                <a:sym typeface="Wingdings" pitchFamily="2" charset="2"/>
              </a:rPr>
              <a:t>	    </a:t>
            </a:r>
            <a:r>
              <a:rPr lang="th-TH" sz="2400" b="1" dirty="0" smtClean="0">
                <a:cs typeface="+mn-cs"/>
                <a:sym typeface="Wingdings" pitchFamily="2" charset="2"/>
              </a:rPr>
              <a:t>(</a:t>
            </a:r>
            <a:r>
              <a:rPr lang="en-US" sz="2400" b="1" dirty="0" smtClean="0">
                <a:cs typeface="+mn-cs"/>
                <a:sym typeface="Wingdings" pitchFamily="2" charset="2"/>
              </a:rPr>
              <a:t>Internet </a:t>
            </a:r>
            <a:r>
              <a:rPr lang="en-US" sz="2400" b="1" dirty="0">
                <a:cs typeface="+mn-cs"/>
                <a:sym typeface="Wingdings" pitchFamily="2" charset="2"/>
              </a:rPr>
              <a:t>and </a:t>
            </a:r>
            <a:r>
              <a:rPr lang="en-US" sz="2400" b="1" dirty="0" smtClean="0">
                <a:cs typeface="+mn-cs"/>
                <a:sym typeface="Wingdings" pitchFamily="2" charset="2"/>
              </a:rPr>
              <a:t>Communications</a:t>
            </a:r>
          </a:p>
          <a:p>
            <a:pPr>
              <a:spcBef>
                <a:spcPts val="0"/>
              </a:spcBef>
              <a:defRPr/>
            </a:pPr>
            <a:r>
              <a:rPr lang="th-TH" sz="2400" b="1" dirty="0" smtClean="0">
                <a:cs typeface="+mn-cs"/>
                <a:sym typeface="Wingdings" pitchFamily="2" charset="2"/>
              </a:rPr>
              <a:t>             </a:t>
            </a:r>
            <a:r>
              <a:rPr lang="th-TH" sz="3200" b="1" dirty="0" smtClean="0">
                <a:cs typeface="+mn-cs"/>
                <a:sym typeface="Wingdings" pitchFamily="2" charset="2"/>
              </a:rPr>
              <a:t>4. กลุ่มซอฟต์แวร์สำหรับประมวลผลในเชิงธุรกิจ/บัญชี/ทรัพยากร </a:t>
            </a:r>
            <a:r>
              <a:rPr lang="th-TH" sz="2400" b="1" dirty="0" smtClean="0">
                <a:cs typeface="+mn-cs"/>
                <a:sym typeface="Wingdings" pitchFamily="2" charset="2"/>
              </a:rPr>
              <a:t> (</a:t>
            </a:r>
            <a:r>
              <a:rPr lang="en-US" sz="2400" b="1" dirty="0" smtClean="0">
                <a:cs typeface="+mn-cs"/>
                <a:sym typeface="Wingdings" pitchFamily="2" charset="2"/>
              </a:rPr>
              <a:t>Business/Accounting/ERP)</a:t>
            </a:r>
            <a:endParaRPr lang="th-TH" sz="2400" b="1" dirty="0">
              <a:cs typeface="+mn-cs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04813"/>
            <a:ext cx="8229600" cy="922337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h-TH" sz="4000" dirty="0"/>
              <a:t>การจัดหาซอฟต์แวร์มาใช้งาน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341438"/>
            <a:ext cx="8064500" cy="4525962"/>
          </a:xfrm>
        </p:spPr>
        <p:txBody>
          <a:bodyPr/>
          <a:lstStyle/>
          <a:p>
            <a:pPr eaLnBrk="1" hangingPunct="1"/>
            <a:r>
              <a:rPr lang="th-TH" sz="2800" b="1" dirty="0" smtClean="0"/>
              <a:t>แบบสำเร็จรูป </a:t>
            </a:r>
            <a:br>
              <a:rPr lang="th-TH" sz="2800" b="1" dirty="0" smtClean="0"/>
            </a:br>
            <a:r>
              <a:rPr lang="th-TH" sz="3200" b="1" dirty="0" smtClean="0"/>
              <a:t>(</a:t>
            </a:r>
            <a:r>
              <a:rPr lang="en-US" sz="3200" b="1" dirty="0" smtClean="0">
                <a:cs typeface="IrisUPC" pitchFamily="34" charset="-34"/>
              </a:rPr>
              <a:t>Packaged </a:t>
            </a:r>
            <a:r>
              <a:rPr lang="th-TH" sz="3200" b="1" dirty="0" smtClean="0"/>
              <a:t>หรือ </a:t>
            </a:r>
            <a:r>
              <a:rPr lang="en-US" sz="3200" b="1" dirty="0" smtClean="0">
                <a:cs typeface="IrisUPC" pitchFamily="34" charset="-34"/>
              </a:rPr>
              <a:t>Ready-mads Software)</a:t>
            </a:r>
          </a:p>
          <a:p>
            <a:pPr eaLnBrk="1" hangingPunct="1"/>
            <a:r>
              <a:rPr lang="th-TH" sz="2800" b="1" dirty="0" smtClean="0"/>
              <a:t>แบบว่าจ้างทำ </a:t>
            </a:r>
            <a:br>
              <a:rPr lang="th-TH" sz="2800" b="1" dirty="0" smtClean="0"/>
            </a:br>
            <a:r>
              <a:rPr lang="th-TH" sz="3200" b="1" dirty="0" smtClean="0"/>
              <a:t>(</a:t>
            </a:r>
            <a:r>
              <a:rPr lang="en-US" sz="3200" b="1" dirty="0" smtClean="0">
                <a:cs typeface="IrisUPC" pitchFamily="34" charset="-34"/>
              </a:rPr>
              <a:t>Customized </a:t>
            </a:r>
            <a:r>
              <a:rPr lang="th-TH" sz="3200" b="1" dirty="0" smtClean="0"/>
              <a:t>หรือ </a:t>
            </a:r>
            <a:r>
              <a:rPr lang="en-US" sz="3200" b="1" dirty="0" smtClean="0">
                <a:cs typeface="IrisUPC" pitchFamily="34" charset="-34"/>
              </a:rPr>
              <a:t>Tailor-mads Software)</a:t>
            </a:r>
          </a:p>
          <a:p>
            <a:pPr eaLnBrk="1" hangingPunct="1"/>
            <a:r>
              <a:rPr lang="th-TH" sz="2800" b="1" dirty="0" smtClean="0"/>
              <a:t>แบบทดลองใช้ </a:t>
            </a:r>
            <a:r>
              <a:rPr lang="en-US" sz="3200" b="1" dirty="0" smtClean="0">
                <a:cs typeface="IrisUPC" pitchFamily="34" charset="-34"/>
              </a:rPr>
              <a:t>(Shareware)</a:t>
            </a:r>
          </a:p>
          <a:p>
            <a:pPr eaLnBrk="1" hangingPunct="1"/>
            <a:r>
              <a:rPr lang="th-TH" sz="2800" b="1" dirty="0" smtClean="0"/>
              <a:t>แบบใช้งานฟรี </a:t>
            </a:r>
            <a:r>
              <a:rPr lang="th-TH" sz="3200" b="1" dirty="0" smtClean="0"/>
              <a:t>(</a:t>
            </a:r>
            <a:r>
              <a:rPr lang="en-US" sz="3200" b="1" dirty="0" smtClean="0">
                <a:cs typeface="IrisUPC" pitchFamily="34" charset="-34"/>
              </a:rPr>
              <a:t>Freeware)</a:t>
            </a:r>
          </a:p>
          <a:p>
            <a:pPr eaLnBrk="1" hangingPunct="1"/>
            <a:r>
              <a:rPr lang="th-TH" sz="2800" b="1" dirty="0" smtClean="0"/>
              <a:t>แบบ</a:t>
            </a:r>
            <a:r>
              <a:rPr lang="th-TH" sz="2800" b="1" dirty="0" err="1" smtClean="0"/>
              <a:t>โอเพ่นซอร์ส</a:t>
            </a:r>
            <a:r>
              <a:rPr lang="th-TH" sz="2800" b="1" dirty="0" smtClean="0"/>
              <a:t> </a:t>
            </a:r>
            <a:r>
              <a:rPr lang="th-TH" sz="3200" b="1" dirty="0" smtClean="0"/>
              <a:t>(</a:t>
            </a:r>
            <a:r>
              <a:rPr lang="en-US" sz="3200" b="1" dirty="0" smtClean="0">
                <a:cs typeface="IrisUPC" pitchFamily="34" charset="-34"/>
              </a:rPr>
              <a:t>Open Source)</a:t>
            </a:r>
            <a:endParaRPr lang="th-TH" sz="3200" b="1" dirty="0" smtClean="0"/>
          </a:p>
        </p:txBody>
      </p:sp>
      <p:sp>
        <p:nvSpPr>
          <p:cNvPr id="9220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8868CF1-243B-4DC2-8A51-79E9984D04EC}" type="slidenum">
              <a:rPr lang="en-US" smtClean="0"/>
              <a:pPr/>
              <a:t>4</a:t>
            </a:fld>
            <a:endParaRPr lang="th-TH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h-TH" sz="4000" dirty="0"/>
              <a:t>ระบบปฏิบัติการ </a:t>
            </a:r>
            <a:r>
              <a:rPr lang="en-US" sz="4000" dirty="0"/>
              <a:t/>
            </a:r>
            <a:br>
              <a:rPr lang="en-US" sz="4000" dirty="0"/>
            </a:br>
            <a:r>
              <a:rPr lang="en-US" sz="3200" dirty="0"/>
              <a:t>(</a:t>
            </a:r>
            <a:r>
              <a:rPr lang="en-US" sz="2800" dirty="0"/>
              <a:t>Operating System : OS)</a:t>
            </a:r>
            <a:endParaRPr lang="th-TH" sz="3200" dirty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9725"/>
            <a:ext cx="7571184" cy="4846638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th-TH" sz="3600" b="1" dirty="0" smtClean="0"/>
              <a:t>		เป็นซอฟต์แวร์ที่เอาไว้ใช้ควบคุมและประสานงานระหว่างอุปกรณ์ภายในคอมพิวเตอร์ทั้งหมด ตั้งแต่ซีพียู หน่วยความจำ ไปจนถึงส่วนนำเข้าและส่งออกผลลัพธ์ </a:t>
            </a:r>
            <a:r>
              <a:rPr lang="th-TH" b="1" dirty="0" smtClean="0"/>
              <a:t>(</a:t>
            </a:r>
            <a:r>
              <a:rPr lang="en-US" b="1" dirty="0" smtClean="0">
                <a:cs typeface="IrisUPC" pitchFamily="34" charset="-34"/>
              </a:rPr>
              <a:t>input/output device)</a:t>
            </a:r>
            <a:r>
              <a:rPr lang="en-US" sz="3600" b="1" dirty="0" smtClean="0">
                <a:cs typeface="IrisUPC" pitchFamily="34" charset="-34"/>
              </a:rPr>
              <a:t> </a:t>
            </a:r>
            <a:r>
              <a:rPr lang="th-TH" sz="3600" b="1" dirty="0" smtClean="0"/>
              <a:t>บางครั้งนิยมเรียกรวม ๆ ว่า แพลตฟอร์ม </a:t>
            </a:r>
            <a:r>
              <a:rPr lang="th-TH" b="1" dirty="0" smtClean="0"/>
              <a:t>(</a:t>
            </a:r>
            <a:r>
              <a:rPr lang="en-US" b="1" dirty="0" smtClean="0">
                <a:cs typeface="IrisUPC" pitchFamily="34" charset="-34"/>
              </a:rPr>
              <a:t>Platform) </a:t>
            </a:r>
            <a:endParaRPr lang="th-TH" b="1" dirty="0" smtClean="0"/>
          </a:p>
        </p:txBody>
      </p:sp>
      <p:sp>
        <p:nvSpPr>
          <p:cNvPr id="10244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A2CCFFA-155E-486C-ADB4-120C60566DE3}" type="slidenum">
              <a:rPr lang="en-US" smtClean="0"/>
              <a:pPr/>
              <a:t>5</a:t>
            </a:fld>
            <a:endParaRPr lang="th-TH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274638"/>
            <a:ext cx="8229600" cy="8509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h-TH" sz="4000"/>
              <a:t>คุณสมบัติการทำงานของระบบปฏิบัติการ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268413"/>
            <a:ext cx="7532687" cy="45259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h-TH" sz="3600" b="1" dirty="0" smtClean="0">
                <a:solidFill>
                  <a:srgbClr val="00863D"/>
                </a:solidFill>
              </a:rPr>
              <a:t>การทำงานแบบ</a:t>
            </a:r>
            <a:r>
              <a:rPr lang="th-TH" b="1" dirty="0" smtClean="0">
                <a:solidFill>
                  <a:srgbClr val="00863D"/>
                </a:solidFill>
              </a:rPr>
              <a:t> </a:t>
            </a:r>
            <a:r>
              <a:rPr lang="en-US" b="1" dirty="0" smtClean="0">
                <a:solidFill>
                  <a:srgbClr val="00863D"/>
                </a:solidFill>
                <a:cs typeface="IrisUPC" pitchFamily="34" charset="-34"/>
              </a:rPr>
              <a:t>Multi-Tasking </a:t>
            </a:r>
            <a:r>
              <a:rPr lang="en-US" b="1" dirty="0" smtClean="0">
                <a:cs typeface="IrisUPC" pitchFamily="34" charset="-34"/>
              </a:rPr>
              <a:t/>
            </a:r>
            <a:br>
              <a:rPr lang="en-US" b="1" dirty="0" smtClean="0">
                <a:cs typeface="IrisUPC" pitchFamily="34" charset="-34"/>
              </a:rPr>
            </a:br>
            <a:r>
              <a:rPr lang="en-US" b="1" dirty="0" smtClean="0">
                <a:cs typeface="IrisUPC" pitchFamily="34" charset="-34"/>
              </a:rPr>
              <a:t>	</a:t>
            </a:r>
            <a:r>
              <a:rPr lang="th-TH" sz="2800" b="1" dirty="0" smtClean="0"/>
              <a:t>คือ ความสามารถในการทำงานได้หลายๆ งานหรือหลายๆ โปรแกรมในเวลาเดียวกัน เช่น พิมพ์รายงานควบคู่ไปกับการท่องเว็บ เป็นต้น </a:t>
            </a:r>
            <a:endParaRPr lang="th-TH" b="1" dirty="0" smtClean="0"/>
          </a:p>
          <a:p>
            <a:pPr eaLnBrk="1" hangingPunct="1">
              <a:lnSpc>
                <a:spcPct val="90000"/>
              </a:lnSpc>
            </a:pPr>
            <a:r>
              <a:rPr lang="th-TH" sz="3600" b="1" dirty="0" smtClean="0">
                <a:solidFill>
                  <a:srgbClr val="00863D"/>
                </a:solidFill>
              </a:rPr>
              <a:t>การทำงานแบบ</a:t>
            </a:r>
            <a:r>
              <a:rPr lang="th-TH" b="1" dirty="0" smtClean="0">
                <a:solidFill>
                  <a:srgbClr val="00863D"/>
                </a:solidFill>
              </a:rPr>
              <a:t> </a:t>
            </a:r>
            <a:r>
              <a:rPr lang="en-US" b="1" dirty="0" smtClean="0">
                <a:solidFill>
                  <a:srgbClr val="00863D"/>
                </a:solidFill>
                <a:cs typeface="IrisUPC" pitchFamily="34" charset="-34"/>
              </a:rPr>
              <a:t>Multi-User </a:t>
            </a:r>
            <a:r>
              <a:rPr lang="en-US" b="1" dirty="0" smtClean="0">
                <a:cs typeface="IrisUPC" pitchFamily="34" charset="-34"/>
              </a:rPr>
              <a:t/>
            </a:r>
            <a:br>
              <a:rPr lang="en-US" b="1" dirty="0" smtClean="0">
                <a:cs typeface="IrisUPC" pitchFamily="34" charset="-34"/>
              </a:rPr>
            </a:br>
            <a:r>
              <a:rPr lang="en-US" b="1" dirty="0" smtClean="0">
                <a:cs typeface="IrisUPC" pitchFamily="34" charset="-34"/>
              </a:rPr>
              <a:t>	</a:t>
            </a:r>
            <a:r>
              <a:rPr lang="th-TH" sz="2800" b="1" dirty="0" smtClean="0"/>
              <a:t>ในระบบเครือข่ายคอมพิวเตอร์ ระบบปฏิบัติการที่ทำหน้าที่ควบคุมจะมีคุณสมบัติอย่างหนึ่งที่เรียกว่า </a:t>
            </a:r>
            <a:r>
              <a:rPr lang="en-US" sz="2800" b="1" dirty="0" smtClean="0">
                <a:cs typeface="IrisUPC" pitchFamily="34" charset="-34"/>
              </a:rPr>
              <a:t>multi-user </a:t>
            </a:r>
            <a:r>
              <a:rPr lang="th-TH" sz="2800" b="1" dirty="0" smtClean="0"/>
              <a:t>หรือความสามารถในการทำงานกับผู้ใช้ได้หลายๆ คนขณะที่มีการประมวลผลของงานพร้อมๆ กัน </a:t>
            </a:r>
            <a:endParaRPr lang="th-TH" b="1" dirty="0" smtClean="0"/>
          </a:p>
        </p:txBody>
      </p:sp>
      <p:sp>
        <p:nvSpPr>
          <p:cNvPr id="11268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E132A8F-D547-4D37-A578-B42CB37EC86F}" type="slidenum">
              <a:rPr lang="en-US" smtClean="0"/>
              <a:pPr/>
              <a:t>6</a:t>
            </a:fld>
            <a:endParaRPr lang="th-TH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h-TH" sz="4000" dirty="0"/>
              <a:t>ประเภทของระบบปฏิบัติการ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980728"/>
            <a:ext cx="7686675" cy="5616624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th-TH" sz="2800" b="1" dirty="0" smtClean="0"/>
              <a:t>	ระบบปฏิบัติการที่ใช้อยู่ในปัจจุบัน แบ่งออกเป็น 4 ประเภท คือ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th-TH" sz="2800" b="1" dirty="0" smtClean="0">
                <a:solidFill>
                  <a:srgbClr val="0070C0"/>
                </a:solidFill>
              </a:rPr>
              <a:t>ระบบปฏิบัติการแบบเดี่ยว </a:t>
            </a:r>
            <a:r>
              <a:rPr lang="th-TH" sz="3200" b="1" dirty="0" smtClean="0">
                <a:solidFill>
                  <a:srgbClr val="0070C0"/>
                </a:solidFill>
              </a:rPr>
              <a:t>(</a:t>
            </a:r>
            <a:r>
              <a:rPr lang="en-US" sz="3200" b="1" dirty="0" smtClean="0">
                <a:solidFill>
                  <a:srgbClr val="0070C0"/>
                </a:solidFill>
                <a:cs typeface="IrisUPC" pitchFamily="34" charset="-34"/>
              </a:rPr>
              <a:t>Standalone OS)</a:t>
            </a:r>
            <a:r>
              <a:rPr lang="en-US" sz="2800" b="1" dirty="0" smtClean="0">
                <a:solidFill>
                  <a:srgbClr val="0070C0"/>
                </a:solidFill>
                <a:cs typeface="IrisUPC" pitchFamily="34" charset="-34"/>
              </a:rPr>
              <a:t> </a:t>
            </a:r>
            <a:r>
              <a:rPr lang="th-TH" sz="2800" b="1" dirty="0" smtClean="0">
                <a:solidFill>
                  <a:srgbClr val="0070C0"/>
                </a:solidFill>
                <a:cs typeface="IrisUPC" pitchFamily="34" charset="-34"/>
              </a:rPr>
              <a:t/>
            </a:r>
            <a:br>
              <a:rPr lang="th-TH" sz="2800" b="1" dirty="0" smtClean="0">
                <a:solidFill>
                  <a:srgbClr val="0070C0"/>
                </a:solidFill>
                <a:cs typeface="IrisUPC" pitchFamily="34" charset="-34"/>
              </a:rPr>
            </a:br>
            <a:r>
              <a:rPr lang="th-TH" sz="2800" b="1" dirty="0" smtClean="0">
                <a:solidFill>
                  <a:srgbClr val="0070C0"/>
                </a:solidFill>
                <a:cs typeface="IrisUPC" pitchFamily="34" charset="-34"/>
              </a:rPr>
              <a:t>   </a:t>
            </a:r>
            <a:r>
              <a:rPr lang="th-TH" sz="2800" b="1" dirty="0" smtClean="0"/>
              <a:t>เป็นระบบปฏิบัติการที่มุ่งเน้นและให้บริการสำหรับผู้ใช้เพียงคนเดียว 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th-TH" sz="2800" b="1" dirty="0" smtClean="0">
                <a:solidFill>
                  <a:srgbClr val="0070C0"/>
                </a:solidFill>
              </a:rPr>
              <a:t>ระบบปฏิบัติการแบบเครือข่าย </a:t>
            </a:r>
            <a:r>
              <a:rPr lang="th-TH" sz="3200" b="1" dirty="0" smtClean="0">
                <a:solidFill>
                  <a:srgbClr val="0070C0"/>
                </a:solidFill>
              </a:rPr>
              <a:t>(</a:t>
            </a:r>
            <a:r>
              <a:rPr lang="en-US" sz="3200" b="1" dirty="0" smtClean="0">
                <a:solidFill>
                  <a:srgbClr val="0070C0"/>
                </a:solidFill>
                <a:cs typeface="IrisUPC" pitchFamily="34" charset="-34"/>
              </a:rPr>
              <a:t>Network OS)</a:t>
            </a:r>
            <a:r>
              <a:rPr lang="en-US" sz="2800" b="1" dirty="0" smtClean="0">
                <a:solidFill>
                  <a:srgbClr val="0070C0"/>
                </a:solidFill>
                <a:cs typeface="IrisUPC" pitchFamily="34" charset="-34"/>
              </a:rPr>
              <a:t> </a:t>
            </a:r>
            <a:r>
              <a:rPr lang="th-TH" sz="2800" b="1" dirty="0" smtClean="0"/>
              <a:t>เป็น	ระบบปฏิบัติการที่มุ่งเน้นและให้บริการสำหรับผู้ใช้หลาย ๆ คน </a:t>
            </a:r>
            <a:r>
              <a:rPr lang="th-TH" sz="3200" b="1" dirty="0" smtClean="0"/>
              <a:t>(</a:t>
            </a:r>
            <a:r>
              <a:rPr lang="en-US" sz="3200" b="1" dirty="0" smtClean="0">
                <a:cs typeface="IrisUPC" pitchFamily="34" charset="-34"/>
              </a:rPr>
              <a:t>multi-user)</a:t>
            </a:r>
            <a:r>
              <a:rPr lang="en-US" sz="2800" b="1" dirty="0" smtClean="0">
                <a:cs typeface="IrisUPC" pitchFamily="34" charset="-34"/>
              </a:rPr>
              <a:t> </a:t>
            </a:r>
            <a:r>
              <a:rPr lang="th-TH" sz="2800" b="1" dirty="0" smtClean="0"/>
              <a:t>นิยมใช้สำหรับงานให้บริการและประมวลผลข้อมูลสำหรับเครือข่ายโดยเฉพาะ โดยจะติดตั้งบนเครื่อง </a:t>
            </a:r>
            <a:r>
              <a:rPr lang="en-US" sz="3200" b="1" dirty="0" smtClean="0">
                <a:cs typeface="IrisUPC" pitchFamily="34" charset="-34"/>
              </a:rPr>
              <a:t>Server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th-TH" sz="3200" b="1" dirty="0" smtClean="0">
                <a:solidFill>
                  <a:srgbClr val="0070C0"/>
                </a:solidFill>
              </a:rPr>
              <a:t>ระบบปฏิบัติการสำหรับอุปกรณ์พกพา </a:t>
            </a:r>
            <a:r>
              <a:rPr lang="th-TH" sz="3600" b="1" dirty="0" smtClean="0">
                <a:solidFill>
                  <a:srgbClr val="0070C0"/>
                </a:solidFill>
              </a:rPr>
              <a:t>(</a:t>
            </a:r>
            <a:r>
              <a:rPr lang="en-US" sz="3600" b="1" dirty="0" smtClean="0">
                <a:solidFill>
                  <a:srgbClr val="0070C0"/>
                </a:solidFill>
              </a:rPr>
              <a:t>Mobile</a:t>
            </a:r>
            <a:r>
              <a:rPr lang="en-US" sz="3600" b="1" dirty="0" smtClean="0">
                <a:solidFill>
                  <a:srgbClr val="0070C0"/>
                </a:solidFill>
                <a:cs typeface="IrisUPC" pitchFamily="34" charset="-34"/>
              </a:rPr>
              <a:t> </a:t>
            </a:r>
            <a:r>
              <a:rPr lang="en-US" sz="3600" b="1" dirty="0">
                <a:solidFill>
                  <a:srgbClr val="0070C0"/>
                </a:solidFill>
                <a:cs typeface="IrisUPC" pitchFamily="34" charset="-34"/>
              </a:rPr>
              <a:t>OS)</a:t>
            </a:r>
            <a:r>
              <a:rPr lang="en-US" sz="3200" b="1" dirty="0">
                <a:solidFill>
                  <a:srgbClr val="0070C0"/>
                </a:solidFill>
                <a:cs typeface="IrisUPC" pitchFamily="34" charset="-34"/>
              </a:rPr>
              <a:t> </a:t>
            </a:r>
            <a:endParaRPr lang="en-US" sz="3200" b="1" dirty="0" smtClean="0">
              <a:solidFill>
                <a:srgbClr val="0070C0"/>
              </a:solidFill>
              <a:cs typeface="IrisUPC" pitchFamily="34" charset="-34"/>
            </a:endParaRPr>
          </a:p>
          <a:p>
            <a:pPr marL="247650" lvl="1" indent="0" eaLnBrk="1" hangingPunct="1">
              <a:lnSpc>
                <a:spcPct val="90000"/>
              </a:lnSpc>
              <a:buNone/>
            </a:pPr>
            <a:r>
              <a:rPr lang="th-TH" sz="2900" b="1" dirty="0" smtClean="0">
                <a:solidFill>
                  <a:schemeClr val="tx1"/>
                </a:solidFill>
                <a:cs typeface="IrisUPC" pitchFamily="34" charset="-34"/>
              </a:rPr>
              <a:t>           เช่น </a:t>
            </a:r>
            <a:r>
              <a:rPr lang="en-US" sz="2900" b="1" dirty="0" smtClean="0">
                <a:solidFill>
                  <a:schemeClr val="tx1"/>
                </a:solidFill>
                <a:cs typeface="IrisUPC" pitchFamily="34" charset="-34"/>
              </a:rPr>
              <a:t>Android , iOS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th-TH" sz="3200" b="1" dirty="0">
                <a:solidFill>
                  <a:srgbClr val="0070C0"/>
                </a:solidFill>
              </a:rPr>
              <a:t>ระบบปฏิบัติการแบบฝัง </a:t>
            </a:r>
            <a:r>
              <a:rPr lang="th-TH" sz="3600" b="1" dirty="0">
                <a:solidFill>
                  <a:srgbClr val="0070C0"/>
                </a:solidFill>
              </a:rPr>
              <a:t>(</a:t>
            </a:r>
            <a:r>
              <a:rPr lang="en-US" sz="3600" b="1" dirty="0" err="1">
                <a:solidFill>
                  <a:srgbClr val="0070C0"/>
                </a:solidFill>
                <a:cs typeface="IrisUPC" pitchFamily="34" charset="-34"/>
              </a:rPr>
              <a:t>Embeded</a:t>
            </a:r>
            <a:r>
              <a:rPr lang="en-US" sz="3600" b="1" dirty="0">
                <a:solidFill>
                  <a:srgbClr val="0070C0"/>
                </a:solidFill>
                <a:cs typeface="IrisUPC" pitchFamily="34" charset="-34"/>
              </a:rPr>
              <a:t> OS)</a:t>
            </a:r>
            <a:r>
              <a:rPr lang="en-US" sz="3200" b="1" dirty="0">
                <a:solidFill>
                  <a:srgbClr val="0070C0"/>
                </a:solidFill>
                <a:cs typeface="IrisUPC" pitchFamily="34" charset="-34"/>
              </a:rPr>
              <a:t> </a:t>
            </a:r>
            <a:r>
              <a:rPr lang="th-TH" sz="3200" b="1" dirty="0"/>
              <a:t/>
            </a:r>
            <a:br>
              <a:rPr lang="th-TH" sz="3200" b="1" dirty="0"/>
            </a:br>
            <a:r>
              <a:rPr lang="th-TH" sz="3200" b="1" dirty="0" smtClean="0"/>
              <a:t>      เช่น ในไมโครเวฟ เครื่องซักผ้า </a:t>
            </a:r>
            <a:r>
              <a:rPr lang="en-US" sz="3200" b="1" dirty="0" smtClean="0"/>
              <a:t>Raspberry PI Arduino </a:t>
            </a:r>
            <a:r>
              <a:rPr lang="th-TH" sz="3200" b="1" dirty="0" smtClean="0"/>
              <a:t>เป็นต้น</a:t>
            </a:r>
            <a:r>
              <a:rPr lang="th-TH" sz="2800" b="1" dirty="0" smtClean="0"/>
              <a:t>	</a:t>
            </a:r>
          </a:p>
        </p:txBody>
      </p:sp>
      <p:sp>
        <p:nvSpPr>
          <p:cNvPr id="12292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752AC49-8336-4DBC-B32C-FE98D8FE90DD}" type="slidenum">
              <a:rPr lang="en-US" smtClean="0"/>
              <a:pPr/>
              <a:t>7</a:t>
            </a:fld>
            <a:endParaRPr lang="th-TH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h-TH" sz="4000"/>
              <a:t>ระบบปฏิบัติการแบบเดี่ยว</a:t>
            </a:r>
            <a:br>
              <a:rPr lang="th-TH" sz="4000"/>
            </a:br>
            <a:r>
              <a:rPr lang="en-US" sz="3200"/>
              <a:t>(Stand-Alone OS)</a:t>
            </a:r>
            <a:endParaRPr lang="th-TH" sz="3200"/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7758113" cy="5068888"/>
          </a:xfrm>
        </p:spPr>
        <p:txBody>
          <a:bodyPr/>
          <a:lstStyle/>
          <a:p>
            <a:pPr eaLnBrk="1" hangingPunct="1"/>
            <a:r>
              <a:rPr lang="en-US" sz="2800" b="1" dirty="0" smtClean="0">
                <a:solidFill>
                  <a:srgbClr val="00863D"/>
                </a:solidFill>
                <a:cs typeface="IrisUPC" pitchFamily="34" charset="-34"/>
              </a:rPr>
              <a:t>DOS (Disk Operating System) </a:t>
            </a:r>
            <a:r>
              <a:rPr lang="th-TH" sz="2800" b="1" dirty="0" smtClean="0"/>
              <a:t/>
            </a:r>
            <a:br>
              <a:rPr lang="th-TH" sz="2800" b="1" dirty="0" smtClean="0"/>
            </a:br>
            <a:r>
              <a:rPr lang="th-TH" sz="2800" b="1" dirty="0" smtClean="0"/>
              <a:t>	เป็นระบบปฏิบัติการที่พัฒนาขึ้นประมาณปี ค.ศ. 1980 เพื่อใช้สำหรับคอมพิวเตอร์ส่วนบุคคล การใช้งานจะพิมพ์คำสั่งที่เรียกว่า </a:t>
            </a:r>
            <a:r>
              <a:rPr lang="en-US" sz="2800" b="1" dirty="0" smtClean="0">
                <a:cs typeface="IrisUPC" pitchFamily="34" charset="-34"/>
              </a:rPr>
              <a:t>Command-line </a:t>
            </a:r>
            <a:r>
              <a:rPr lang="th-TH" sz="2800" b="1" dirty="0" smtClean="0"/>
              <a:t>เช่น </a:t>
            </a:r>
            <a:r>
              <a:rPr lang="en-US" sz="2800" b="1" dirty="0" smtClean="0">
                <a:cs typeface="IrisUPC" pitchFamily="34" charset="-34"/>
              </a:rPr>
              <a:t>PC-DOS, MS-DOS</a:t>
            </a:r>
          </a:p>
          <a:p>
            <a:pPr eaLnBrk="1" hangingPunct="1"/>
            <a:r>
              <a:rPr lang="en-US" sz="2800" b="1" dirty="0" smtClean="0">
                <a:solidFill>
                  <a:srgbClr val="00863D"/>
                </a:solidFill>
                <a:cs typeface="IrisUPC" pitchFamily="34" charset="-34"/>
              </a:rPr>
              <a:t>Windows </a:t>
            </a:r>
            <a:r>
              <a:rPr lang="en-US" sz="2800" b="1" dirty="0" smtClean="0">
                <a:cs typeface="IrisUPC" pitchFamily="34" charset="-34"/>
              </a:rPr>
              <a:t/>
            </a:r>
            <a:br>
              <a:rPr lang="en-US" sz="2800" b="1" dirty="0" smtClean="0">
                <a:cs typeface="IrisUPC" pitchFamily="34" charset="-34"/>
              </a:rPr>
            </a:br>
            <a:r>
              <a:rPr lang="en-US" sz="2800" b="1" dirty="0" smtClean="0">
                <a:cs typeface="IrisUPC" pitchFamily="34" charset="-34"/>
              </a:rPr>
              <a:t>	</a:t>
            </a:r>
            <a:r>
              <a:rPr lang="th-TH" sz="2800" b="1" dirty="0" smtClean="0"/>
              <a:t>เป็นระบบปฏิบัติการแบบกราฟิก สร้างขึ้นโดยบริษัทไมโครซอฟต์ </a:t>
            </a:r>
          </a:p>
          <a:p>
            <a:pPr eaLnBrk="1" hangingPunct="1"/>
            <a:r>
              <a:rPr lang="en-US" sz="2800" b="1" dirty="0" smtClean="0">
                <a:solidFill>
                  <a:srgbClr val="00863D"/>
                </a:solidFill>
              </a:rPr>
              <a:t>Mac </a:t>
            </a:r>
            <a:r>
              <a:rPr lang="en-US" sz="2800" b="1" dirty="0">
                <a:solidFill>
                  <a:srgbClr val="00863D"/>
                </a:solidFill>
              </a:rPr>
              <a:t>OS X </a:t>
            </a:r>
            <a:r>
              <a:rPr lang="th-TH" sz="2800" b="1" dirty="0"/>
              <a:t/>
            </a:r>
            <a:br>
              <a:rPr lang="th-TH" sz="2800" b="1" dirty="0"/>
            </a:br>
            <a:r>
              <a:rPr lang="th-TH" sz="2800" b="1" dirty="0"/>
              <a:t>	เป็นระบบปฏิบัติการที่สร้างขึ้นเพื่อใช้งานเฉพาะเครื่องคอมพิวเตอร์ของบริษัท</a:t>
            </a:r>
            <a:r>
              <a:rPr lang="th-TH" sz="2800" b="1" dirty="0" err="1"/>
              <a:t>แอปเปิ้ล</a:t>
            </a:r>
            <a:r>
              <a:rPr lang="th-TH" sz="2800" b="1" dirty="0"/>
              <a:t>โดยเฉพาะเท่านั้น ซึ่งเน้นการใช้งานประเภทสิ่งพิมพ์ กราฟิก และศิลปะเป็นหลัก </a:t>
            </a:r>
            <a:endParaRPr lang="th-TH" sz="2800" b="1" dirty="0" smtClean="0"/>
          </a:p>
        </p:txBody>
      </p:sp>
      <p:sp>
        <p:nvSpPr>
          <p:cNvPr id="1331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1726275-62E0-4708-88E8-4761A5CCECB1}" type="slidenum">
              <a:rPr lang="en-US" smtClean="0"/>
              <a:pPr/>
              <a:t>8</a:t>
            </a:fld>
            <a:endParaRPr lang="th-TH" smtClean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500063" y="5075634"/>
            <a:ext cx="7532687" cy="180975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74320" indent="-274320" fontAlgn="auto"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/>
              <a:buChar char=""/>
              <a:defRPr/>
            </a:pPr>
            <a:endParaRPr lang="en-US" sz="2000" b="1" dirty="0"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h-TH"/>
              <a:t>ระบบปฏิบัติการเครือข่าย</a:t>
            </a:r>
            <a:r>
              <a:rPr lang="th-TH" sz="4000"/>
              <a:t/>
            </a:r>
            <a:br>
              <a:rPr lang="th-TH" sz="4000"/>
            </a:br>
            <a:r>
              <a:rPr lang="th-TH" sz="3200"/>
              <a:t>(</a:t>
            </a:r>
            <a:r>
              <a:rPr lang="en-US" sz="3200"/>
              <a:t>Network OS)</a:t>
            </a:r>
            <a:endParaRPr lang="th-TH" sz="3200"/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7686675" cy="485298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3200" b="1" dirty="0" smtClean="0">
                <a:solidFill>
                  <a:srgbClr val="0070C0"/>
                </a:solidFill>
                <a:cs typeface="IrisUPC" pitchFamily="34" charset="-34"/>
              </a:rPr>
              <a:t> Windows Server </a:t>
            </a:r>
            <a:r>
              <a:rPr lang="en-US" sz="2800" b="1" dirty="0" smtClean="0">
                <a:solidFill>
                  <a:srgbClr val="0070C0"/>
                </a:solidFill>
                <a:cs typeface="IrisUPC" pitchFamily="34" charset="-34"/>
              </a:rPr>
              <a:t/>
            </a:r>
            <a:br>
              <a:rPr lang="en-US" sz="2800" b="1" dirty="0" smtClean="0">
                <a:solidFill>
                  <a:srgbClr val="0070C0"/>
                </a:solidFill>
                <a:cs typeface="IrisUPC" pitchFamily="34" charset="-34"/>
              </a:rPr>
            </a:br>
            <a:r>
              <a:rPr lang="en-US" sz="2800" b="1" dirty="0" smtClean="0">
                <a:cs typeface="IrisUPC" pitchFamily="34" charset="-34"/>
              </a:rPr>
              <a:t>	</a:t>
            </a:r>
            <a:r>
              <a:rPr lang="th-TH" sz="2800" b="1" dirty="0" smtClean="0"/>
              <a:t>พัฒนาโดยบริษัทไมโครซอฟต์ ใช้งานและติดตั้งกับเครื่องประเภทแม่ข่าย </a:t>
            </a:r>
            <a:r>
              <a:rPr lang="th-TH" sz="3200" b="1" dirty="0" smtClean="0"/>
              <a:t>(</a:t>
            </a:r>
            <a:r>
              <a:rPr lang="en-US" sz="3200" b="1" dirty="0" smtClean="0">
                <a:cs typeface="IrisUPC" pitchFamily="34" charset="-34"/>
              </a:rPr>
              <a:t>Server)</a:t>
            </a:r>
          </a:p>
          <a:p>
            <a:pPr eaLnBrk="1" hangingPunct="1">
              <a:lnSpc>
                <a:spcPct val="90000"/>
              </a:lnSpc>
            </a:pPr>
            <a:r>
              <a:rPr lang="en-US" sz="3200" b="1" dirty="0" smtClean="0">
                <a:solidFill>
                  <a:srgbClr val="0070C0"/>
                </a:solidFill>
                <a:cs typeface="IrisUPC" pitchFamily="34" charset="-34"/>
              </a:rPr>
              <a:t> Unix</a:t>
            </a:r>
            <a:r>
              <a:rPr lang="en-US" sz="2400" b="1" dirty="0">
                <a:cs typeface="IrisUPC" pitchFamily="34" charset="-34"/>
              </a:rPr>
              <a:t/>
            </a:r>
            <a:br>
              <a:rPr lang="en-US" sz="2400" b="1" dirty="0">
                <a:cs typeface="IrisUPC" pitchFamily="34" charset="-34"/>
              </a:rPr>
            </a:br>
            <a:r>
              <a:rPr lang="en-US" sz="2800" b="1" dirty="0">
                <a:cs typeface="IrisUPC" pitchFamily="34" charset="-34"/>
              </a:rPr>
              <a:t>	</a:t>
            </a:r>
            <a:r>
              <a:rPr lang="th-TH" sz="2800" b="1" dirty="0"/>
              <a:t>เป็นระบบปฏิบัติการที่รองรับการทำงานของผู้ใช้หลาย ๆ คนพร้อมกัน </a:t>
            </a:r>
            <a:r>
              <a:rPr lang="th-TH" sz="2400" b="1" dirty="0"/>
              <a:t>(</a:t>
            </a:r>
            <a:r>
              <a:rPr lang="en-US" sz="2400" b="1" dirty="0">
                <a:cs typeface="IrisUPC" pitchFamily="34" charset="-34"/>
              </a:rPr>
              <a:t>multi-user</a:t>
            </a:r>
            <a:r>
              <a:rPr lang="en-US" sz="2400" b="1" dirty="0" smtClean="0">
                <a:cs typeface="IrisUPC" pitchFamily="34" charset="-34"/>
              </a:rPr>
              <a:t>)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b="1" dirty="0" smtClean="0">
                <a:solidFill>
                  <a:srgbClr val="0070C0"/>
                </a:solidFill>
                <a:cs typeface="IrisUPC" pitchFamily="34" charset="-34"/>
              </a:rPr>
              <a:t> Linux</a:t>
            </a:r>
            <a:r>
              <a:rPr lang="en-US" sz="2400" b="1" dirty="0">
                <a:cs typeface="IrisUPC" pitchFamily="34" charset="-34"/>
              </a:rPr>
              <a:t/>
            </a:r>
            <a:br>
              <a:rPr lang="en-US" sz="2400" b="1" dirty="0">
                <a:cs typeface="IrisUPC" pitchFamily="34" charset="-34"/>
              </a:rPr>
            </a:br>
            <a:r>
              <a:rPr lang="en-US" sz="2800" b="1" dirty="0">
                <a:cs typeface="IrisUPC" pitchFamily="34" charset="-34"/>
              </a:rPr>
              <a:t>	</a:t>
            </a:r>
            <a:r>
              <a:rPr lang="th-TH" sz="2800" b="1" dirty="0"/>
              <a:t>เป็นระบบปฏิบัติการที่พัฒนาโดยอาศัยต้นแบบการใช้งานของระบบ </a:t>
            </a:r>
            <a:r>
              <a:rPr lang="en-US" sz="2400" b="1" dirty="0">
                <a:cs typeface="IrisUPC" pitchFamily="34" charset="-34"/>
              </a:rPr>
              <a:t>Unix</a:t>
            </a:r>
            <a:r>
              <a:rPr lang="en-US" sz="2800" b="1" dirty="0">
                <a:cs typeface="IrisUPC" pitchFamily="34" charset="-34"/>
              </a:rPr>
              <a:t> </a:t>
            </a:r>
            <a:r>
              <a:rPr lang="th-TH" sz="2800" b="1" dirty="0"/>
              <a:t>และใช้โค้ดที่เขียนและเผยแพร่ในแบบ </a:t>
            </a:r>
            <a:r>
              <a:rPr lang="th-TH" sz="2800" b="1" dirty="0" err="1"/>
              <a:t>โอเพ่นซอร์ส</a:t>
            </a:r>
            <a:r>
              <a:rPr lang="th-TH" sz="2800" b="1" dirty="0"/>
              <a:t> </a:t>
            </a:r>
            <a:r>
              <a:rPr lang="th-TH" sz="2400" b="1" dirty="0"/>
              <a:t>(</a:t>
            </a:r>
            <a:r>
              <a:rPr lang="en-US" sz="2400" b="1" dirty="0">
                <a:cs typeface="IrisUPC" pitchFamily="34" charset="-34"/>
              </a:rPr>
              <a:t>open source)</a:t>
            </a:r>
            <a:r>
              <a:rPr lang="en-US" sz="2800" b="1" dirty="0">
                <a:cs typeface="IrisUPC" pitchFamily="34" charset="-34"/>
              </a:rPr>
              <a:t> </a:t>
            </a:r>
            <a:r>
              <a:rPr lang="th-TH" sz="2800" b="1" dirty="0"/>
              <a:t>ที่เปิดเผยโปรแกรมต้นฉบับให้ผู้ใช้สามารถจะพัฒนาและแก้ไขระบบต่าง ๆ ได้เองตามที่ต้องการ</a:t>
            </a:r>
            <a:endParaRPr lang="th-TH" sz="2400" b="1" dirty="0"/>
          </a:p>
          <a:p>
            <a:pPr marL="0" indent="0" eaLnBrk="1" hangingPunct="1">
              <a:lnSpc>
                <a:spcPct val="90000"/>
              </a:lnSpc>
              <a:buNone/>
            </a:pPr>
            <a:endParaRPr lang="en-US" sz="2400" b="1" dirty="0" smtClean="0">
              <a:cs typeface="IrisUPC" pitchFamily="34" charset="-34"/>
            </a:endParaRPr>
          </a:p>
          <a:p>
            <a:pPr eaLnBrk="1" hangingPunct="1">
              <a:lnSpc>
                <a:spcPct val="90000"/>
              </a:lnSpc>
            </a:pPr>
            <a:endParaRPr lang="en-US" sz="2400" b="1" dirty="0">
              <a:cs typeface="IrisUPC" pitchFamily="34" charset="-34"/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endParaRPr lang="th-TH" sz="2800" b="1" dirty="0" smtClean="0"/>
          </a:p>
        </p:txBody>
      </p:sp>
      <p:sp>
        <p:nvSpPr>
          <p:cNvPr id="14340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CC36B8A-42BC-41D3-BFE1-CB45B77CEDDE}" type="slidenum">
              <a:rPr lang="en-US" smtClean="0"/>
              <a:pPr/>
              <a:t>9</a:t>
            </a:fld>
            <a:endParaRPr lang="th-TH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อุดมสมบูรณ์">
  <a:themeElements>
    <a:clrScheme name="อุดมสมบูรณ์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อุดมสมบูรณ์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อุดมสมบูรณ์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ชุดรูปแบบของ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ชุดรูปแบบของ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อุดมสมบูรณ์">
    <a:dk1>
      <a:sysClr val="windowText" lastClr="000000"/>
    </a:dk1>
    <a:lt1>
      <a:sysClr val="window" lastClr="FFFFFF"/>
    </a:lt1>
    <a:dk2>
      <a:srgbClr val="B13F9A"/>
    </a:dk2>
    <a:lt2>
      <a:srgbClr val="F4E7ED"/>
    </a:lt2>
    <a:accent1>
      <a:srgbClr val="B83D68"/>
    </a:accent1>
    <a:accent2>
      <a:srgbClr val="AC66BB"/>
    </a:accent2>
    <a:accent3>
      <a:srgbClr val="DE6C36"/>
    </a:accent3>
    <a:accent4>
      <a:srgbClr val="F9B639"/>
    </a:accent4>
    <a:accent5>
      <a:srgbClr val="CF6DA4"/>
    </a:accent5>
    <a:accent6>
      <a:srgbClr val="FA8D3D"/>
    </a:accent6>
    <a:hlink>
      <a:srgbClr val="FFDE66"/>
    </a:hlink>
    <a:folHlink>
      <a:srgbClr val="D490C5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1706</TotalTime>
  <Words>259</Words>
  <Application>Microsoft Office PowerPoint</Application>
  <PresentationFormat>นำเสนอทางหน้าจอ (4:3)</PresentationFormat>
  <Paragraphs>114</Paragraphs>
  <Slides>25</Slides>
  <Notes>2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25</vt:i4>
      </vt:variant>
    </vt:vector>
  </HeadingPairs>
  <TitlesOfParts>
    <vt:vector size="26" baseType="lpstr">
      <vt:lpstr>อุดมสมบูรณ์</vt:lpstr>
      <vt:lpstr>งานนำเสนอ PowerPoint</vt:lpstr>
      <vt:lpstr>งานนำเสนอ PowerPoint</vt:lpstr>
      <vt:lpstr>งานนำเสนอ PowerPoint</vt:lpstr>
      <vt:lpstr>การจัดหาซอฟต์แวร์มาใช้งาน</vt:lpstr>
      <vt:lpstr>ระบบปฏิบัติการ  (Operating System : OS)</vt:lpstr>
      <vt:lpstr>คุณสมบัติการทำงานของระบบปฏิบัติการ</vt:lpstr>
      <vt:lpstr>ประเภทของระบบปฏิบัติการ</vt:lpstr>
      <vt:lpstr>ระบบปฏิบัติการแบบเดี่ยว (Stand-Alone OS)</vt:lpstr>
      <vt:lpstr>ระบบปฏิบัติการเครือข่าย (Network OS)</vt:lpstr>
      <vt:lpstr>ระบบปฏิบัติการสำหรับอุปกรณ์พกพา (mobile OS)</vt:lpstr>
      <vt:lpstr>ระบบปฏิบัติการแบบฝัง (Embedded OS)</vt:lpstr>
      <vt:lpstr>โปรแกรมอรรถประโยชน์หรือโปรแกรมยูทิลิตี้ (Utility Program)</vt:lpstr>
      <vt:lpstr>ซอฟต์แวร์ประยุกต์ (Application Software)</vt:lpstr>
      <vt:lpstr>งานนำเสนอ PowerPoint</vt:lpstr>
      <vt:lpstr>ซอฟต์แวร์ประยุกต์ (Application Software)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ภาษาคอมพิวเตอร์</vt:lpstr>
      <vt:lpstr>งานนำเสนอ PowerPoint</vt:lpstr>
      <vt:lpstr>งานนำเสนอ PowerPoint</vt:lpstr>
      <vt:lpstr>ตัวแปลภาษาคอมพิวเตอร์</vt:lpstr>
    </vt:vector>
  </TitlesOfParts>
  <Company>Computer Department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บทที่ 3</dc:title>
  <dc:creator>Mr.Wisan Poonchai</dc:creator>
  <cp:lastModifiedBy>admin</cp:lastModifiedBy>
  <cp:revision>178</cp:revision>
  <dcterms:created xsi:type="dcterms:W3CDTF">2006-12-19T08:49:41Z</dcterms:created>
  <dcterms:modified xsi:type="dcterms:W3CDTF">2023-11-06T03:53:52Z</dcterms:modified>
</cp:coreProperties>
</file>