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70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1" r:id="rId44"/>
    <p:sldId id="302" r:id="rId45"/>
    <p:sldId id="303" r:id="rId46"/>
    <p:sldId id="304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</p:sldIdLst>
  <p:sldSz cx="9144000" cy="6858000" type="screen4x3"/>
  <p:notesSz cx="6797675" cy="9926638"/>
  <p:embeddedFontLst>
    <p:embeddedFont>
      <p:font typeface="Constantia" panose="02030602050306030303" pitchFamily="18" charset="0"/>
      <p:regular r:id="rId71"/>
      <p:bold r:id="rId72"/>
      <p:italic r:id="rId73"/>
      <p:boldItalic r:id="rId74"/>
    </p:embeddedFont>
    <p:embeddedFont>
      <p:font typeface="Kanit" panose="020B0604020202020204" charset="-34"/>
      <p:regular r:id="rId75"/>
      <p:bold r:id="rId76"/>
      <p:italic r:id="rId77"/>
      <p:boldItalic r:id="rId78"/>
    </p:embeddedFon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Cordia New" panose="020B0304020202020204" pitchFamily="34" charset="-34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9" roundtripDataSignature="AMtx7mhF+ZgEoHEYum60EJvxNzACnTAv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BDB89D8-D95A-4213-BC5D-7A2B400C95CC}">
  <a:tblStyle styleId="{0BDB89D8-D95A-4213-BC5D-7A2B400C95CC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tcBdr/>
        <a:fill>
          <a:solidFill>
            <a:srgbClr val="CA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font" Target="fonts/font6.fntdata"/><Relationship Id="rId84" Type="http://schemas.openxmlformats.org/officeDocument/2006/relationships/font" Target="fonts/font14.fntdata"/><Relationship Id="rId89" Type="http://customschemas.google.com/relationships/presentationmetadata" Target="metadata"/><Relationship Id="rId7" Type="http://schemas.openxmlformats.org/officeDocument/2006/relationships/slide" Target="slides/slide5.xml"/><Relationship Id="rId71" Type="http://schemas.openxmlformats.org/officeDocument/2006/relationships/font" Target="fonts/font1.fntdata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12.fntdata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3435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4" name="Google Shape;284;p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3" name="Google Shape;313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5" name="Google Shape;325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7" name="Google Shape;337;p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0" name="Google Shape;350;p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5" name="Google Shape;415;p3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5" name="Google Shape;425;p3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4" name="Google Shape;434;p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3" name="Google Shape;443;p3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2" name="Google Shape;452;p3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1" name="Google Shape;461;p3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9" name="Google Shape;469;p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6" name="Google Shape;486;p3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4" name="Google Shape;494;p4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2" name="Google Shape;502;p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6" name="Google Shape;516;p4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4" name="Google Shape;524;p4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34" name="Google Shape;534;p4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6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7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7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7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ภาพนิ่งชื่อเรื่อง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7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7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800"/>
              </a:spcBef>
              <a:spcAft>
                <a:spcPts val="0"/>
              </a:spcAft>
              <a:buSzPts val="3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รูปภาพพร้อมคำอธิบายภาพ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5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5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85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5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rdia New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85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85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85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ข้อความแนวตั้ง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86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ข้อความและชื่อเรื่องแนวตั้ง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7"/>
          <p:cNvSpPr txBox="1">
            <a:spLocks noGrp="1"/>
          </p:cNvSpPr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87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8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8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เนื้อหา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  <a:defRPr b="1" i="1">
                <a:latin typeface="Cordia New"/>
                <a:ea typeface="Cordia New"/>
                <a:cs typeface="Cordia New"/>
                <a:sym typeface="Cordia Ne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8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5769" algn="just">
              <a:spcBef>
                <a:spcPts val="720"/>
              </a:spcBef>
              <a:spcAft>
                <a:spcPts val="0"/>
              </a:spcAft>
              <a:buSzPts val="3420"/>
              <a:buChar char="⚫"/>
              <a:defRPr sz="3600">
                <a:latin typeface="Cordia New"/>
                <a:ea typeface="Cordia New"/>
                <a:cs typeface="Cordia New"/>
                <a:sym typeface="Cordia New"/>
              </a:defRPr>
            </a:lvl1pPr>
            <a:lvl2pPr marL="914400" lvl="1" indent="-422910" algn="just">
              <a:spcBef>
                <a:spcPts val="720"/>
              </a:spcBef>
              <a:spcAft>
                <a:spcPts val="0"/>
              </a:spcAft>
              <a:buSzPts val="3060"/>
              <a:buChar char="⚫"/>
              <a:defRPr sz="3600">
                <a:latin typeface="Cordia New"/>
                <a:ea typeface="Cordia New"/>
                <a:cs typeface="Cordia New"/>
                <a:sym typeface="Cordia New"/>
              </a:defRPr>
            </a:lvl2pPr>
            <a:lvl3pPr marL="1371600" lvl="2" indent="-388619" algn="just">
              <a:spcBef>
                <a:spcPts val="720"/>
              </a:spcBef>
              <a:spcAft>
                <a:spcPts val="0"/>
              </a:spcAft>
              <a:buSzPts val="2520"/>
              <a:buChar char="⚫"/>
              <a:defRPr sz="3600">
                <a:latin typeface="Cordia New"/>
                <a:ea typeface="Cordia New"/>
                <a:cs typeface="Cordia New"/>
                <a:sym typeface="Cordia New"/>
              </a:defRPr>
            </a:lvl3pPr>
            <a:lvl4pPr marL="1828800" lvl="3" indent="-377189" algn="just">
              <a:spcBef>
                <a:spcPts val="720"/>
              </a:spcBef>
              <a:spcAft>
                <a:spcPts val="0"/>
              </a:spcAft>
              <a:buSzPts val="2340"/>
              <a:buChar char="⚫"/>
              <a:defRPr sz="3600">
                <a:latin typeface="Cordia New"/>
                <a:ea typeface="Cordia New"/>
                <a:cs typeface="Cordia New"/>
                <a:sym typeface="Cordia New"/>
              </a:defRPr>
            </a:lvl4pPr>
            <a:lvl5pPr marL="2286000" lvl="4" indent="-377189" algn="just">
              <a:spcBef>
                <a:spcPts val="720"/>
              </a:spcBef>
              <a:spcAft>
                <a:spcPts val="0"/>
              </a:spcAft>
              <a:buSzPts val="2340"/>
              <a:buChar char="⚫"/>
              <a:defRPr sz="3600">
                <a:latin typeface="Cordia New"/>
                <a:ea typeface="Cordia New"/>
                <a:cs typeface="Cordia New"/>
                <a:sym typeface="Cordia New"/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8"/>
          <p:cNvSpPr txBox="1">
            <a:spLocks noGrp="1"/>
          </p:cNvSpPr>
          <p:nvPr>
            <p:ph type="dt" idx="10"/>
          </p:nvPr>
        </p:nvSpPr>
        <p:spPr>
          <a:xfrm>
            <a:off x="4139952" y="63813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8"/>
          <p:cNvSpPr txBox="1">
            <a:spLocks noGrp="1"/>
          </p:cNvSpPr>
          <p:nvPr>
            <p:ph type="ftr" idx="11"/>
          </p:nvPr>
        </p:nvSpPr>
        <p:spPr>
          <a:xfrm>
            <a:off x="468923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ภาพนิ่งชื่อเรื่อง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6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6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800"/>
              </a:spcBef>
              <a:spcAft>
                <a:spcPts val="0"/>
              </a:spcAft>
              <a:buSzPts val="3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่วนหัวของส่วน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9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9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2 ส่วน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0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0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การเปรียบเทียบ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1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1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1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1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ฉพาะชื่อเรื่อง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ว่างเปล่า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พร้อมคำอธิบายภาพ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4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4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84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5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75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7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7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69900" algn="l" rtl="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Noto Sans Symbols"/>
              <a:buChar char="⚫"/>
              <a:defRPr sz="4000" b="1" i="0" u="none" strike="noStrike" cap="none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444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⚫"/>
              <a:defRPr sz="4000" b="1" i="0" u="none" strike="noStrike" cap="none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defRPr>
            </a:lvl2pPr>
            <a:lvl3pPr marL="1371600" marR="0" lvl="2" indent="-388619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⚫"/>
              <a:defRPr sz="3600" b="1" i="0" u="none" strike="noStrike" cap="none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defRPr>
            </a:lvl3pPr>
            <a:lvl4pPr marL="1828800" marR="0" lvl="3" indent="-377189" algn="l" rtl="0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340"/>
              <a:buFont typeface="Noto Sans Symbols"/>
              <a:buChar char="⚫"/>
              <a:defRPr sz="3600" b="1" i="0" u="none" strike="noStrike" cap="none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defRPr>
            </a:lvl4pPr>
            <a:lvl5pPr marL="2286000" marR="0" lvl="4" indent="-377189" algn="l" rtl="0"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2340"/>
              <a:buFont typeface="Noto Sans Symbols"/>
              <a:buChar char="⚫"/>
              <a:defRPr sz="3600" b="1" i="0" u="none" strike="noStrike" cap="none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7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7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75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75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75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4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74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7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69900" algn="l" rtl="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3800"/>
              <a:buFont typeface="Noto Sans Symbols"/>
              <a:buChar char="⚫"/>
              <a:defRPr sz="4000" b="1" i="0" u="none" strike="noStrike" cap="non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444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Noto Sans Symbols"/>
              <a:buChar char="⚫"/>
              <a:defRPr sz="4000" b="1" i="0" u="none" strike="noStrike" cap="non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defRPr>
            </a:lvl2pPr>
            <a:lvl3pPr marL="1371600" marR="0" lvl="2" indent="-388619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⚫"/>
              <a:defRPr sz="3600" b="1" i="0" u="none" strike="noStrike" cap="non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defRPr>
            </a:lvl3pPr>
            <a:lvl4pPr marL="1828800" marR="0" lvl="3" indent="-377189" algn="l" rtl="0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340"/>
              <a:buFont typeface="Noto Sans Symbols"/>
              <a:buChar char="⚫"/>
              <a:defRPr sz="3600" b="1" i="0" u="none" strike="noStrike" cap="non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defRPr>
            </a:lvl4pPr>
            <a:lvl5pPr marL="2286000" marR="0" lvl="4" indent="-377189" algn="l" rtl="0">
              <a:spcBef>
                <a:spcPts val="720"/>
              </a:spcBef>
              <a:spcAft>
                <a:spcPts val="0"/>
              </a:spcAft>
              <a:buClr>
                <a:schemeClr val="accent4"/>
              </a:buClr>
              <a:buSzPts val="2340"/>
              <a:buFont typeface="Noto Sans Symbols"/>
              <a:buChar char="⚫"/>
              <a:defRPr sz="3600" b="1" i="0" u="none" strike="noStrike" cap="none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7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7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u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4" name="Google Shape;34;p74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Google Shape;35;p7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7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68.jp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g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245693" y="976353"/>
            <a:ext cx="8784976" cy="312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6600"/>
              <a:buFont typeface="Cordia New"/>
              <a:buNone/>
            </a:pPr>
            <a:r>
              <a:rPr lang="en-US" sz="6600">
                <a:latin typeface="Cordia New"/>
                <a:ea typeface="Cordia New"/>
                <a:cs typeface="Cordia New"/>
                <a:sym typeface="Cordia New"/>
              </a:rPr>
              <a:t>คอมพิวเตอร์ฮาร์ดแวร์</a:t>
            </a:r>
            <a:br>
              <a:rPr lang="en-US" sz="6600">
                <a:latin typeface="Cordia New"/>
                <a:ea typeface="Cordia New"/>
                <a:cs typeface="Cordia New"/>
                <a:sym typeface="Cordia New"/>
              </a:rPr>
            </a:br>
            <a:r>
              <a:rPr lang="en-US" sz="6600">
                <a:latin typeface="Cordia New"/>
                <a:ea typeface="Cordia New"/>
                <a:cs typeface="Cordia New"/>
                <a:sym typeface="Cordia New"/>
              </a:rPr>
              <a:t>ในชีวิตประจำวัน</a:t>
            </a:r>
            <a:endParaRPr sz="6600"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115" name="Google Shape;115;p1"/>
          <p:cNvSpPr txBox="1">
            <a:spLocks noGrp="1"/>
          </p:cNvSpPr>
          <p:nvPr>
            <p:ph type="subTitle" idx="1"/>
          </p:nvPr>
        </p:nvSpPr>
        <p:spPr>
          <a:xfrm>
            <a:off x="1181800" y="5590339"/>
            <a:ext cx="7854696" cy="122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SzPts val="3040"/>
              <a:buNone/>
            </a:pPr>
            <a:r>
              <a:rPr lang="en-US" sz="3200"/>
              <a:t>อาจารย์สุวิชยะ  รัตตะรมย์</a:t>
            </a:r>
            <a:endParaRPr sz="3200"/>
          </a:p>
          <a:p>
            <a:pPr marL="0" marR="45720" lvl="0" indent="0" algn="r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en-US" sz="3200"/>
              <a:t>สาขาวิชาวิทยาการคอมพิวเตอร์</a:t>
            </a:r>
            <a:endParaRPr/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5760640"/>
            <a:ext cx="4216800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22" name="Google Shape;222;p11" descr="Virtual Infrared Keyboar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090640"/>
            <a:ext cx="2937926" cy="24482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3" name="Google Shape;223;p11" descr="Mini Bluetooth Keyboard – Black : ID 3601 : $12.95 : Adafruit Industries,  Unique &amp; fun DIY electronics and ki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5465" y="4290345"/>
            <a:ext cx="2783566" cy="208498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24" name="Google Shape;224;p11" descr="How To Use Mini Keyboard With Smart Tv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2582" y="2291153"/>
            <a:ext cx="2783566" cy="227848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5" name="Google Shape;225;p11" descr="keyboard flexible ,คีบอร์ดยาง (คละสี) | Shopee Thaila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" y="1824495"/>
            <a:ext cx="2783566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 descr="Basix Mechanical Keyboard Numeric usb Wired 19 Keys Mini Numpad Keyboard  Water-proof Keypad for Laptop Desktop Keypad | Shopee Thailan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6404" y="1352603"/>
            <a:ext cx="1868911" cy="186891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Keyboard อื่นๆ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อุปกรณ์นำข้อมูลเข้าแบบชี้ตำแหน่ง (Pointing Devices)</a:t>
            </a:r>
            <a:endParaRPr/>
          </a:p>
        </p:txBody>
      </p:sp>
      <p:sp>
        <p:nvSpPr>
          <p:cNvPr id="233" name="Google Shape;233;p1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42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 sz="3600"/>
              <a:t>ช่วยสำหรับการชี้ตำแหน่งการทำงานของข้อมูล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ใช้กับการสั่งการแบบ GUI (Graphic User Interface)</a:t>
            </a:r>
            <a:endParaRPr/>
          </a:p>
          <a:p>
            <a:pPr marL="17463" lvl="0" indent="0" algn="just" rtl="0">
              <a:spcBef>
                <a:spcPts val="720"/>
              </a:spcBef>
              <a:spcAft>
                <a:spcPts val="0"/>
              </a:spcAft>
              <a:buSzPts val="3420"/>
              <a:buNone/>
            </a:pPr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อุปกรณ์นำข้อมูลเข้าแบบชี้ตำแหน่ง (Pointing Devices)</a:t>
            </a:r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62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Mouse</a:t>
            </a:r>
            <a:endParaRPr/>
          </a:p>
          <a:p>
            <a:pPr marL="17463" lvl="0" indent="0" algn="just" rtl="0">
              <a:spcBef>
                <a:spcPts val="720"/>
              </a:spcBef>
              <a:spcAft>
                <a:spcPts val="0"/>
              </a:spcAft>
              <a:buSzPts val="3420"/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241" name="Google Shape;241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42" name="Google Shape;242;p13"/>
          <p:cNvSpPr txBox="1"/>
          <p:nvPr/>
        </p:nvSpPr>
        <p:spPr>
          <a:xfrm>
            <a:off x="6444208" y="2311183"/>
            <a:ext cx="2520280" cy="1117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7463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ยุคเก่า - ใช้ลูกกลิ้งเป็นตัวกำหนดการเคลื่อนที่ ใช้ได้บนพื้นผิวจำกัด</a:t>
            </a:r>
            <a:endParaRPr sz="32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pic>
        <p:nvPicPr>
          <p:cNvPr id="243" name="Google Shape;243;p13" descr="Laser mouse และ Optical mouse มันเป็นอย่างไร และจะซื้อแบบไหนดี? -  Notebookspe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7253" y="1847088"/>
            <a:ext cx="2486648" cy="17828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4" name="Google Shape;244;p13" descr="What is BlueTrack technology? – Mouse Are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3726" y="5627877"/>
            <a:ext cx="2761139" cy="109359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5" name="Google Shape;245;p13" descr="Review – Targus Wireless Mouse Blue Trace (AMW50AP) – @FordAntiTru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0353" y="3856955"/>
            <a:ext cx="2375602" cy="15808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6" name="Google Shape;246;p13"/>
          <p:cNvSpPr txBox="1"/>
          <p:nvPr/>
        </p:nvSpPr>
        <p:spPr>
          <a:xfrm>
            <a:off x="6444208" y="4732378"/>
            <a:ext cx="2520280" cy="142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7463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ยุคใหม่ - ใช้แสงเป็นตัวกำหนดการเคลื่อนที่ ใช้ได้บนพื้นผิวหลากหลายมากขึ้น</a:t>
            </a:r>
            <a:endParaRPr sz="32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pic>
        <p:nvPicPr>
          <p:cNvPr id="247" name="Google Shape;247;p13" descr="What is an Optical Mouse? (with pictures)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1717" y="3212976"/>
            <a:ext cx="2486648" cy="176682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8" name="Google Shape;248;p13" descr="Patriot Viper V530 Laser Mouse Bu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8338" y="5178138"/>
            <a:ext cx="2520280" cy="139366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อุปกรณ์นำข้อมูลเข้าแบบชี้ตำแหน่ง (Pointing Devices)</a:t>
            </a:r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62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Ergonomic Mouse / trackball</a:t>
            </a:r>
            <a:endParaRPr/>
          </a:p>
          <a:p>
            <a:pPr marL="17463" lvl="0" indent="0" algn="just" rtl="0">
              <a:spcBef>
                <a:spcPts val="720"/>
              </a:spcBef>
              <a:spcAft>
                <a:spcPts val="0"/>
              </a:spcAft>
              <a:buSzPts val="3420"/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255" name="Google Shape;255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56" name="Google Shape;256;p14" descr="http://www.logitech.com/assets/32954/4/logitech-wireless-trackball-m57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1142" y="2528184"/>
            <a:ext cx="1656185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4" descr="http://upload.wikimedia.org/wikipedia/commons/9/96/Trackball-Kensington-ExpertMouse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4168" y="4460627"/>
            <a:ext cx="2736304" cy="205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 descr="Ergonomic Wireless Mouse, Acedada Rechargeable 2.4G USB Wireless Vertical  Ergonomic Mouse, 800 / 1200 /1600 DPI, for Laptop, Desktop, PC, Computer,  Notebook - Black: Buy Online at Best Price in UAE - Amazon.a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52" y="2564904"/>
            <a:ext cx="2324100" cy="196215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9" name="Google Shape;259;p14" descr="The Best Ergonomic Mouse for 2021- Reviews and Buyer's Guide - Ergonomic  Trend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7292" y="4814887"/>
            <a:ext cx="2657475" cy="1724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อุปกรณ์นำข้อมูลเข้าแบบชี้ตำแหน่ง (Pointing Devices)</a:t>
            </a:r>
            <a:endParaRPr/>
          </a:p>
        </p:txBody>
      </p:sp>
      <p:sp>
        <p:nvSpPr>
          <p:cNvPr id="265" name="Google Shape;265;p15"/>
          <p:cNvSpPr txBox="1">
            <a:spLocks noGrp="1"/>
          </p:cNvSpPr>
          <p:nvPr>
            <p:ph type="body" idx="1"/>
          </p:nvPr>
        </p:nvSpPr>
        <p:spPr>
          <a:xfrm>
            <a:off x="457200" y="2007488"/>
            <a:ext cx="8229600" cy="62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Track point / Touch Pad</a:t>
            </a:r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67" name="Google Shape;2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3420968"/>
            <a:ext cx="3456385" cy="259228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68" name="Google Shape;268;p15" descr="http://3.bp.blogspot.com/-C_jTSBS1GY8/TcFL582t4AI/AAAAAAAAAH8/OvItH_w6chM/s1600/touchpad-lapto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2738772"/>
            <a:ext cx="3729405" cy="230477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9" name="Google Shape;269;p15"/>
          <p:cNvSpPr txBox="1"/>
          <p:nvPr/>
        </p:nvSpPr>
        <p:spPr>
          <a:xfrm>
            <a:off x="5582369" y="5486447"/>
            <a:ext cx="2520280" cy="69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463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มักพบใน notebook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976" y="2016690"/>
            <a:ext cx="4339694" cy="212723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5" name="Google Shape;275;p16" descr="WACOM INTUOS (กระดานกราฟิก) PEN SMALL CTL-4100/K0-CX (BLACK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3928" y="4565210"/>
            <a:ext cx="2661775" cy="198646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sp>
        <p:nvSpPr>
          <p:cNvPr id="276" name="Google Shape;276;p1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อุปกรณ์นำข้อมูลเข้าแบบชี้ตำแหน่ง (Pointing Devices)</a:t>
            </a:r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body" idx="1"/>
          </p:nvPr>
        </p:nvSpPr>
        <p:spPr>
          <a:xfrm>
            <a:off x="457200" y="1844824"/>
            <a:ext cx="8229600" cy="62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Stylus / Pen mouse</a:t>
            </a:r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79" name="Google Shape;279;p16" descr="Pocket Mouse (2-Pack) - 2.4 ghz USB 2.0 Wireless Optical 2-in-1 Digital Pen  Mouse &amp; Stylu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92" y="4540808"/>
            <a:ext cx="1998104" cy="1998104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sp>
        <p:nvSpPr>
          <p:cNvPr id="280" name="Google Shape;280;p16"/>
          <p:cNvSpPr txBox="1"/>
          <p:nvPr/>
        </p:nvSpPr>
        <p:spPr>
          <a:xfrm>
            <a:off x="6865483" y="5201522"/>
            <a:ext cx="2278517" cy="9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7463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นิยมใช้ในงาน</a:t>
            </a:r>
            <a:endParaRPr/>
          </a:p>
          <a:p>
            <a:pPr marL="17463" marR="0" lvl="0" indent="0" algn="ctr" rtl="0">
              <a:spcBef>
                <a:spcPts val="592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Computer Graphic</a:t>
            </a:r>
            <a:endParaRPr/>
          </a:p>
        </p:txBody>
      </p:sp>
      <p:pic>
        <p:nvPicPr>
          <p:cNvPr id="281" name="Google Shape;281;p16" descr="Computers &amp;amp; Accessories Magnetic Attachment Stylus Pen for Surface  Pro/GO/Book Raphael 520 Streamlined Shape High-Efficiency Charge 4096  Pressure Points Palm Rejection RENAISSER Surface Pen Graphic Tablet Pe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4726" y="2478138"/>
            <a:ext cx="2413177" cy="197028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อุปกรณ์นำข้อมูลเข้าแบบชี้ตำแหน่ง (Pointing Devices)</a:t>
            </a:r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body" idx="1"/>
          </p:nvPr>
        </p:nvSpPr>
        <p:spPr>
          <a:xfrm>
            <a:off x="457200" y="1844824"/>
            <a:ext cx="8229600" cy="62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Touch screen</a:t>
            </a:r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90" name="Google Shape;290;p17" descr="จอสัมผัสมัลติทัช Winmax ขนาด 65 นิ้ว ทัชสกรีนพร้อมกัน 10 จุด รุ่น T109 |  Winmax : Smart | Hi-Tech | Eas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311825"/>
            <a:ext cx="4032448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7" descr="Black 32&quot; Infrared Touch Screens, Mootek Technologies | ID: 43237538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3361" y="1872905"/>
            <a:ext cx="3238119" cy="230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7" descr="4.จอสัมผัส (touch screen) - เว็บไกรพิชญ์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8704" y="4609275"/>
            <a:ext cx="2819896" cy="21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7"/>
          <p:cNvSpPr txBox="1"/>
          <p:nvPr/>
        </p:nvSpPr>
        <p:spPr>
          <a:xfrm>
            <a:off x="6463818" y="4135345"/>
            <a:ext cx="2684884" cy="57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463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8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เป็นทั้ง input/output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อุปกรณ์นำข้อมูลเข้าแบบชี้ตำแหน่ง (Pointing Devices)</a:t>
            </a:r>
            <a:endParaRPr/>
          </a:p>
        </p:txBody>
      </p:sp>
      <p:sp>
        <p:nvSpPr>
          <p:cNvPr id="300" name="Google Shape;300;p18"/>
          <p:cNvSpPr txBox="1">
            <a:spLocks noGrp="1"/>
          </p:cNvSpPr>
          <p:nvPr>
            <p:ph type="body" idx="1"/>
          </p:nvPr>
        </p:nvSpPr>
        <p:spPr>
          <a:xfrm>
            <a:off x="457200" y="1844824"/>
            <a:ext cx="8229600" cy="62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Joystick</a:t>
            </a:r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02" name="Google Shape;302;p18" descr="Buy Forty4 Wireless Gaming Controller, Dual-Vibration Joystick Gamepad  Computer Game Controller for PC Windows 7810, PS3,SwitchTV BoxLaptopAndroid  Mobile Phones - Black Online in Belarus. B0894RCSV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6968" y="2987824"/>
            <a:ext cx="2601416" cy="260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 descr="Controller For Pc ถูกที่สุด พร้อมโปรโมชั่น - มี.ค. 2021 | BigGo  เช็คราคาง่ายๆ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2441074"/>
            <a:ext cx="3888432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อุปกรณ์นำข้อมูลเข้าแบบสแกน (Data Scanning Devices)</a:t>
            </a:r>
            <a:endParaRPr/>
          </a:p>
        </p:txBody>
      </p:sp>
      <p:sp>
        <p:nvSpPr>
          <p:cNvPr id="309" name="Google Shape;309;p19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 sz="3600"/>
              <a:t>these devices are used for direct data entry to the computer systems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นำเข้าเสียง เช่น Microphone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นำเข้าภาพ, วีดีโอ เช่น webcam, digital camera, video-capture card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นำเข้าโดยการอ่านจากแสง เช่น Bar-code Reader, Scanner, Fingerprint scanner, eye scanner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นำเข้าโดยวิธีอื่นๆ</a:t>
            </a:r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อุปกรณ์นำข้อมูลเข้าแบบสแกน (Data Scanning Devices)</a:t>
            </a:r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body" idx="1"/>
          </p:nvPr>
        </p:nvSpPr>
        <p:spPr>
          <a:xfrm>
            <a:off x="457200" y="2079496"/>
            <a:ext cx="8229600" cy="62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นำเข้าเสียง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18" name="Google Shape;318;p2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19" name="Google Shape;319;p20" descr="3.หน่วยรับเข้า - วิชาการงานอาชีพและเทคโนโลยี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8702" y="2925880"/>
            <a:ext cx="2745226" cy="30146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0" name="Google Shape;320;p20" descr="Are Microphones Input Or Output Devices? – My New Microph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056" y="2927500"/>
            <a:ext cx="3014617" cy="30146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21" name="Google Shape;321;p20"/>
          <p:cNvSpPr txBox="1"/>
          <p:nvPr/>
        </p:nvSpPr>
        <p:spPr>
          <a:xfrm>
            <a:off x="899592" y="6040947"/>
            <a:ext cx="33123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>
                <a:solidFill>
                  <a:srgbClr val="82807C"/>
                </a:solidFill>
                <a:latin typeface="Kanit"/>
                <a:ea typeface="Kanit"/>
                <a:cs typeface="Kanit"/>
                <a:sym typeface="Kanit"/>
              </a:rPr>
              <a:t>Dynamic Microphone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4710844" y="6040947"/>
            <a:ext cx="36055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>
                <a:solidFill>
                  <a:srgbClr val="82807C"/>
                </a:solidFill>
                <a:latin typeface="Kanit"/>
                <a:ea typeface="Kanit"/>
                <a:cs typeface="Kanit"/>
                <a:sym typeface="Kanit"/>
              </a:rPr>
              <a:t>Condenser Microphone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 b="1">
                <a:latin typeface="Cordia New"/>
                <a:ea typeface="Cordia New"/>
                <a:cs typeface="Cordia New"/>
                <a:sym typeface="Cordia New"/>
              </a:rPr>
              <a:t>Outline</a:t>
            </a:r>
            <a:endParaRPr b="1"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body" idx="1"/>
          </p:nvPr>
        </p:nvSpPr>
        <p:spPr>
          <a:xfrm>
            <a:off x="179512" y="1844824"/>
            <a:ext cx="8784976" cy="480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FF0000"/>
                </a:solidFill>
              </a:rPr>
              <a:t>คอมพิวเตอร์ฮาร์ดแวร์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หน่วยรับข้อมูล (Input Unit)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หน่วยแสดงผล (Output Unit) 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หน่วยประมวลผลกลาง (CPU: Central Processing Unit)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หน่วยความจำหลัก (Memory Unit)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หน่วยเก็บข้อมูลสำรอง (Secondary Storage Unit) 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การเชื่อมต่อคอมพิวเตอร์กับอุปกรณ์ภายนอก</a:t>
            </a:r>
            <a:endParaRPr/>
          </a:p>
        </p:txBody>
      </p:sp>
      <p:sp>
        <p:nvSpPr>
          <p:cNvPr id="124" name="Google Shape;124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อุปกรณ์นำข้อมูลเข้าแบบสแกน (Data Scanning Devices)</a:t>
            </a:r>
            <a:endParaRPr/>
          </a:p>
        </p:txBody>
      </p:sp>
      <p:sp>
        <p:nvSpPr>
          <p:cNvPr id="329" name="Google Shape;329;p21"/>
          <p:cNvSpPr txBox="1">
            <a:spLocks noGrp="1"/>
          </p:cNvSpPr>
          <p:nvPr>
            <p:ph type="body" idx="1"/>
          </p:nvPr>
        </p:nvSpPr>
        <p:spPr>
          <a:xfrm>
            <a:off x="457200" y="1844824"/>
            <a:ext cx="8229600" cy="62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นำเข้าภาพ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30" name="Google Shape;330;p2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31" name="Google Shape;331;p21" descr="ASUS Webcam C3 USB camera with 1080p 30 fps กล้องเว็บแคม | Lazada.co.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907" y="2543421"/>
            <a:ext cx="2143125" cy="214312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332" name="Google Shape;332;p21" descr="Input devic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1775" y="3837151"/>
            <a:ext cx="1838325" cy="248602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333" name="Google Shape;333;p21" descr="HDMI Video Capture Card 4K Screen Record USB3.0 1080P 60FPS Game Capture  Device | Lazada.co.th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0901" y="2113816"/>
            <a:ext cx="2143125" cy="214312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pic>
        <p:nvPicPr>
          <p:cNvPr id="334" name="Google Shape;334;p21" descr="USB 2.0 Video Capture Card Single Channel USB Capture Card AV Capture Device  Drive-Free Digital Converter | Lazada.co.th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0152" y="4149080"/>
            <a:ext cx="2133600" cy="213360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อุปกรณ์นำข้อมูลเข้าแบบสแกน (Data Scanning Devices)</a:t>
            </a:r>
            <a:endParaRPr/>
          </a:p>
        </p:txBody>
      </p:sp>
      <p:sp>
        <p:nvSpPr>
          <p:cNvPr id="341" name="Google Shape;341;p22"/>
          <p:cNvSpPr txBox="1">
            <a:spLocks noGrp="1"/>
          </p:cNvSpPr>
          <p:nvPr>
            <p:ph type="body" idx="1"/>
          </p:nvPr>
        </p:nvSpPr>
        <p:spPr>
          <a:xfrm>
            <a:off x="457200" y="1844824"/>
            <a:ext cx="8229600" cy="62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นำเข้าโดยการอ่านจากแสง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42" name="Google Shape;342;p2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343" name="Google Shape;343;p22" descr="Epson Perfection V39 Flatbed Scanner | A4 Home/Photo Scanners | สแกนเนอร์ |  การใช้งานบุคคล | Epson Thail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628290"/>
            <a:ext cx="32099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2" descr="New Comparison Platform Assists 3D Scanner Research and Selection –  Metrology and Quality News - Online Magaz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63" y="4725463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2" descr="NETUM W3แบบมีสาย CCD Barcode Reader และ W8 X บลูทูธไร้สาย2D/QR Barcode  Scanner Scan PDF417 Data Matrix|wireless 2d barcode scanner|2d barcode  scannerbarcode scanner - AliExpres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5520" y="321068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2" descr="Eseye USB ลายนิ้วมือ Reader ฟรี SDK เซ็นเซอร์ลายนิ้วมือ Biometric  ลายนิ้วมือสแกนเนอร์แบบพกพาด้วย SDK Windows Linux|Fingerprint Recognition  Device| - AliExpre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3912" y="4792773"/>
            <a:ext cx="214312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2" descr="I See You: New Panasonic Eye Scanner Ups Security Levels | WIR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73912" y="2209222"/>
            <a:ext cx="222885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อุปกรณ์นำข้อมูลเข้าแบบสแกน (Data Scanning Devices)</a:t>
            </a:r>
            <a:endParaRPr/>
          </a:p>
        </p:txBody>
      </p:sp>
      <p:sp>
        <p:nvSpPr>
          <p:cNvPr id="354" name="Google Shape;354;p23"/>
          <p:cNvSpPr txBox="1">
            <a:spLocks noGrp="1"/>
          </p:cNvSpPr>
          <p:nvPr>
            <p:ph type="body" idx="1"/>
          </p:nvPr>
        </p:nvSpPr>
        <p:spPr>
          <a:xfrm>
            <a:off x="457200" y="2151504"/>
            <a:ext cx="8229600" cy="62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นำเข้าโดยวิธีอื่นๆ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55" name="Google Shape;355;p2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356" name="Google Shape;356;p23" descr="เครื่องอ่านบัตร RFID Reader 125KHz. YJ30 Chip Proximity ID Card Reade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116" y="3375553"/>
            <a:ext cx="3732844" cy="20903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57" name="Google Shape;357;p23" descr="USB MICR Reader (ตรวจสอบ Reader), 1/2/3 Magstrip เครื่องอ่านบัตรโมดูลสำหรับ  Bank Cheque HCC1250|check reader|1 card readermagstripe card reader -  AliExpr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040" y="3375553"/>
            <a:ext cx="3456384" cy="20903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58" name="Google Shape;358;p23"/>
          <p:cNvSpPr txBox="1"/>
          <p:nvPr/>
        </p:nvSpPr>
        <p:spPr>
          <a:xfrm>
            <a:off x="971600" y="5631431"/>
            <a:ext cx="2684884" cy="57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463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None/>
            </a:pPr>
            <a:r>
              <a:rPr lang="en-US" sz="28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RFID Reader</a:t>
            </a:r>
            <a:endParaRPr/>
          </a:p>
        </p:txBody>
      </p:sp>
      <p:sp>
        <p:nvSpPr>
          <p:cNvPr id="359" name="Google Shape;359;p23"/>
          <p:cNvSpPr txBox="1"/>
          <p:nvPr/>
        </p:nvSpPr>
        <p:spPr>
          <a:xfrm>
            <a:off x="4572000" y="5635161"/>
            <a:ext cx="4248472" cy="57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7463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en-US" sz="28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MICR : Magnetic Ink Character Reader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หน่วยแสดงผล</a:t>
            </a:r>
            <a:endParaRPr/>
          </a:p>
        </p:txBody>
      </p:sp>
      <p:sp>
        <p:nvSpPr>
          <p:cNvPr id="373" name="Google Shape;373;p25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92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ทำหน้าที่แสดงผลลัพธ์จากคอมพิวเตอร์ไปยังผู้ใช้ แบ่งได้เป็น 2 ประเภท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>
                <a:solidFill>
                  <a:srgbClr val="C00000"/>
                </a:solidFill>
              </a:rPr>
              <a:t>หน่วยแสดงผลชั่วคราว (Soft copy) </a:t>
            </a:r>
            <a:r>
              <a:rPr lang="en-US"/>
              <a:t>เป็นการแสดงผลให้ผู้ใช้ได้ทราบในขณะนั้น แต่เมื่อเลิกการทำงานหรือเลิกใช้แล้วจะหายไป เช่น จอภาพ (Monitor), อุปกรณ์ฉายภาพ (Projector), อุปกรณ์เสียง(Audio Output)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>
                <a:solidFill>
                  <a:srgbClr val="C00000"/>
                </a:solidFill>
              </a:rPr>
              <a:t>หน่วยแสดงผลถาวร (Hard copy) </a:t>
            </a:r>
            <a:r>
              <a:rPr lang="en-US"/>
              <a:t>เป็นการแสดงผลที่สามารถจับต้องได้และเคลื่อนย้ายได้ตามความต้องการ เช่น เครื่องพิมพ์ (Printer), เครื่องพิมพ์ 3 มิติ (3D Printer)</a:t>
            </a:r>
            <a:endParaRPr/>
          </a:p>
        </p:txBody>
      </p:sp>
      <p:sp>
        <p:nvSpPr>
          <p:cNvPr id="374" name="Google Shape;374;p2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en-US"/>
              <a:t>จอภาพ (Monitor) - ปัจจัยพื้นฐานที่ควรพิจารณา</a:t>
            </a:r>
            <a:endParaRPr/>
          </a:p>
        </p:txBody>
      </p:sp>
      <p:sp>
        <p:nvSpPr>
          <p:cNvPr id="380" name="Google Shape;380;p26"/>
          <p:cNvSpPr txBox="1">
            <a:spLocks noGrp="1"/>
          </p:cNvSpPr>
          <p:nvPr>
            <p:ph type="body" idx="1"/>
          </p:nvPr>
        </p:nvSpPr>
        <p:spPr>
          <a:xfrm>
            <a:off x="395536" y="1844824"/>
            <a:ext cx="8326760" cy="501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 sz="3200">
                <a:solidFill>
                  <a:srgbClr val="C00000"/>
                </a:solidFill>
              </a:rPr>
              <a:t>ความละเอียด </a:t>
            </a:r>
            <a:endParaRPr/>
          </a:p>
          <a:p>
            <a:pPr marL="640080" lvl="1" indent="-246888" algn="just" rtl="0">
              <a:spcBef>
                <a:spcPts val="592"/>
              </a:spcBef>
              <a:spcAft>
                <a:spcPts val="0"/>
              </a:spcAft>
              <a:buSzPct val="85000"/>
              <a:buChar char="⚫"/>
            </a:pPr>
            <a:r>
              <a:rPr lang="en-US" sz="3200"/>
              <a:t>จำนวนจุดสี (pixel) ที่มี - full HD, 2K,4K</a:t>
            </a:r>
            <a:endParaRPr sz="3200"/>
          </a:p>
          <a:p>
            <a:pPr marL="640080" lvl="1" indent="-246888" algn="just" rtl="0">
              <a:spcBef>
                <a:spcPts val="592"/>
              </a:spcBef>
              <a:spcAft>
                <a:spcPts val="0"/>
              </a:spcAft>
              <a:buSzPct val="85000"/>
              <a:buChar char="⚫"/>
            </a:pPr>
            <a:r>
              <a:rPr lang="en-US" sz="3200"/>
              <a:t>ยิ่งละเอียดมาก ยิ่งแสดงผลได้ละเอียดขึ้น</a:t>
            </a:r>
            <a:endParaRPr/>
          </a:p>
          <a:p>
            <a:pPr marL="290513" lvl="0" indent="-273050" algn="just" rtl="0">
              <a:spcBef>
                <a:spcPts val="592"/>
              </a:spcBef>
              <a:spcAft>
                <a:spcPts val="0"/>
              </a:spcAft>
              <a:buSzPct val="95000"/>
              <a:buChar char="⚫"/>
            </a:pPr>
            <a:r>
              <a:rPr lang="en-US" sz="3200">
                <a:solidFill>
                  <a:srgbClr val="C00000"/>
                </a:solidFill>
              </a:rPr>
              <a:t>ขนาดหน้าจอ </a:t>
            </a:r>
            <a:endParaRPr/>
          </a:p>
          <a:p>
            <a:pPr marL="640080" lvl="1" indent="-246888" algn="just" rtl="0">
              <a:spcBef>
                <a:spcPts val="592"/>
              </a:spcBef>
              <a:spcAft>
                <a:spcPts val="0"/>
              </a:spcAft>
              <a:buSzPct val="85000"/>
              <a:buChar char="⚫"/>
            </a:pPr>
            <a:r>
              <a:rPr lang="en-US" sz="3200"/>
              <a:t>หน้าจอใหญ่/กว้าง แสดงผลได้มากขึ้น</a:t>
            </a:r>
            <a:endParaRPr/>
          </a:p>
          <a:p>
            <a:pPr marL="640080" lvl="1" indent="-246888" algn="just" rtl="0">
              <a:spcBef>
                <a:spcPts val="592"/>
              </a:spcBef>
              <a:spcAft>
                <a:spcPts val="0"/>
              </a:spcAft>
              <a:buSzPct val="85000"/>
              <a:buChar char="⚫"/>
            </a:pPr>
            <a:r>
              <a:rPr lang="en-US" sz="3200"/>
              <a:t>ควรเลือกให้เหมาะสมกับความละเอียดหน้าจอ</a:t>
            </a:r>
            <a:endParaRPr/>
          </a:p>
          <a:p>
            <a:pPr marL="290513" lvl="0" indent="-273050" algn="just" rtl="0">
              <a:spcBef>
                <a:spcPts val="592"/>
              </a:spcBef>
              <a:spcAft>
                <a:spcPts val="0"/>
              </a:spcAft>
              <a:buSzPct val="95000"/>
              <a:buChar char="⚫"/>
            </a:pPr>
            <a:r>
              <a:rPr lang="en-US" sz="3200">
                <a:solidFill>
                  <a:srgbClr val="C00000"/>
                </a:solidFill>
              </a:rPr>
              <a:t>Refresh rate </a:t>
            </a:r>
            <a:r>
              <a:rPr lang="en-US" sz="3200"/>
              <a:t>– ความสามารถในการเปลี่ยนภาพหน้าจอใน 1 วินาที (หน่วย:Hz)</a:t>
            </a:r>
            <a:endParaRPr sz="3200"/>
          </a:p>
          <a:p>
            <a:pPr marL="640080" lvl="1" indent="-246888" algn="just" rtl="0">
              <a:spcBef>
                <a:spcPts val="592"/>
              </a:spcBef>
              <a:spcAft>
                <a:spcPts val="0"/>
              </a:spcAft>
              <a:buSzPct val="85000"/>
              <a:buChar char="⚫"/>
            </a:pPr>
            <a:r>
              <a:rPr lang="en-US" sz="3200"/>
              <a:t>จอที่มีอัตรารีเฟรชสูง สามารถแสดงภาพเคลื่อนไหวได้ต่อเนื่องขึ้น</a:t>
            </a:r>
            <a:endParaRPr sz="3200"/>
          </a:p>
          <a:p>
            <a:pPr marL="290513" lvl="0" indent="-273050" algn="just" rtl="0">
              <a:spcBef>
                <a:spcPts val="592"/>
              </a:spcBef>
              <a:spcAft>
                <a:spcPts val="0"/>
              </a:spcAft>
              <a:buSzPct val="95000"/>
              <a:buChar char="⚫"/>
            </a:pPr>
            <a:r>
              <a:rPr lang="en-US" sz="3200">
                <a:solidFill>
                  <a:srgbClr val="C00000"/>
                </a:solidFill>
              </a:rPr>
              <a:t>Response time </a:t>
            </a:r>
            <a:r>
              <a:rPr lang="en-US" sz="3200"/>
              <a:t>– ความเร็วในการเปลี่ยนจุดสีของจอ (หน่วย:ms)</a:t>
            </a:r>
            <a:endParaRPr sz="3200"/>
          </a:p>
          <a:p>
            <a:pPr marL="640080" lvl="1" indent="-246888" algn="just" rtl="0">
              <a:spcBef>
                <a:spcPts val="592"/>
              </a:spcBef>
              <a:spcAft>
                <a:spcPts val="0"/>
              </a:spcAft>
              <a:buSzPct val="85000"/>
              <a:buChar char="⚫"/>
            </a:pPr>
            <a:r>
              <a:rPr lang="en-US" sz="3200"/>
              <a:t>Response time สูงให้ภาพที่เบลอมากกว่า Response time ต่ำ</a:t>
            </a:r>
            <a:endParaRPr/>
          </a:p>
          <a:p>
            <a:pPr marL="640080" lvl="1" indent="-87122" algn="just" rtl="0">
              <a:spcBef>
                <a:spcPts val="592"/>
              </a:spcBef>
              <a:spcAft>
                <a:spcPts val="0"/>
              </a:spcAft>
              <a:buSzPct val="85000"/>
              <a:buNone/>
            </a:pPr>
            <a:endParaRPr sz="3200"/>
          </a:p>
        </p:txBody>
      </p:sp>
      <p:sp>
        <p:nvSpPr>
          <p:cNvPr id="381" name="Google Shape;381;p2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จอภาพ (Monitor) - ปัจจัยเสริม</a:t>
            </a:r>
            <a:endParaRPr/>
          </a:p>
        </p:txBody>
      </p:sp>
      <p:sp>
        <p:nvSpPr>
          <p:cNvPr id="387" name="Google Shape;387;p27"/>
          <p:cNvSpPr txBox="1">
            <a:spLocks noGrp="1"/>
          </p:cNvSpPr>
          <p:nvPr>
            <p:ph type="body" idx="1"/>
          </p:nvPr>
        </p:nvSpPr>
        <p:spPr>
          <a:xfrm>
            <a:off x="323528" y="1844824"/>
            <a:ext cx="8686800" cy="487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solidFill>
                  <a:srgbClr val="C00000"/>
                </a:solidFill>
              </a:rPr>
              <a:t>มุมมองของภาพ (View angle) </a:t>
            </a:r>
            <a:r>
              <a:rPr lang="en-US" sz="3200"/>
              <a:t>มองภาพในมุมต่างๆ แล้วสีสันเหมือนเดิมหรือสีเพี้ยน</a:t>
            </a:r>
            <a:endParaRPr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solidFill>
                  <a:srgbClr val="C00000"/>
                </a:solidFill>
              </a:rPr>
              <a:t>ความสว่างของสี (Brightness) </a:t>
            </a:r>
            <a:r>
              <a:rPr lang="en-US" sz="3200"/>
              <a:t>เร่งความสว่างได้มาก -&gt; สู้แสงได้มาก</a:t>
            </a:r>
            <a:endParaRPr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solidFill>
                  <a:srgbClr val="C00000"/>
                </a:solidFill>
              </a:rPr>
              <a:t>ความเข้มของสี (Contrast ratio) </a:t>
            </a:r>
            <a:r>
              <a:rPr lang="en-US" sz="3200"/>
              <a:t>คืออัตราความต่างของสีขาวที่สุดและดำที่สุด ถ้ายิ่งค่าสูงขึ้น สีดำก็จะดำสนิทมากขึ้น สีจัดมากขึ้น</a:t>
            </a:r>
            <a:endParaRPr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solidFill>
                  <a:srgbClr val="C00000"/>
                </a:solidFill>
              </a:rPr>
              <a:t>การแยกความแตกต่างของสี (Color depth) </a:t>
            </a:r>
            <a:r>
              <a:rPr lang="en-US" sz="3200"/>
              <a:t>มี 6, 8, 10 bit, ยิ่ง bit มาก ยิ่งแสดงสีได้ละเอียด</a:t>
            </a:r>
            <a:endParaRPr sz="3200"/>
          </a:p>
          <a:p>
            <a:pPr marL="290513" lvl="0" indent="-273050" algn="l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>
                <a:solidFill>
                  <a:srgbClr val="C00000"/>
                </a:solidFill>
              </a:rPr>
              <a:t>ความกว้างของช่วงสี (Color gamut) </a:t>
            </a:r>
            <a:r>
              <a:rPr lang="en-US" sz="3200"/>
              <a:t>- ยิ่งค่าสีกว้าง ยิ่งทำให้มองเห็นสีได้หลากหลายขึ้น มักอ้างอิงจากมาตรฐ sRGB</a:t>
            </a:r>
            <a:endParaRPr/>
          </a:p>
        </p:txBody>
      </p:sp>
      <p:sp>
        <p:nvSpPr>
          <p:cNvPr id="388" name="Google Shape;388;p2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"/>
          <p:cNvSpPr txBox="1"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จอภาพ (Monitor) - ชนิดของหน้าจอ</a:t>
            </a:r>
            <a:endParaRPr/>
          </a:p>
        </p:txBody>
      </p:sp>
      <p:sp>
        <p:nvSpPr>
          <p:cNvPr id="394" name="Google Shape;394;p28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515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solidFill>
                  <a:srgbClr val="C00000"/>
                </a:solidFill>
              </a:rPr>
              <a:t>TN (Twisted Nematic) Panel</a:t>
            </a:r>
            <a:endParaRPr/>
          </a:p>
          <a:p>
            <a:pPr marL="640080" lvl="1" indent="-246888" algn="just" rtl="0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จอ LCD รุ่นแรก มีราคาถูก </a:t>
            </a:r>
            <a:endParaRPr sz="2800"/>
          </a:p>
          <a:p>
            <a:pPr marL="640080" lvl="1" indent="-246888" algn="just" rtl="0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สีและมุมมองแย่ที่สุด แต่มี Refresh rate และ Response time ดีที่สุด</a:t>
            </a:r>
            <a:endParaRPr/>
          </a:p>
          <a:p>
            <a:pPr marL="640080" lvl="1" indent="-246888" algn="just" rtl="0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เหมาะกับเกมเมอร์</a:t>
            </a:r>
            <a:endParaRPr/>
          </a:p>
          <a:p>
            <a:pPr marL="290513" lvl="0" indent="-273050" algn="just" rtl="0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solidFill>
                  <a:srgbClr val="C00000"/>
                </a:solidFill>
              </a:rPr>
              <a:t>IPS (In-Plane Switching) Panel</a:t>
            </a:r>
            <a:endParaRPr sz="2800">
              <a:solidFill>
                <a:srgbClr val="C00000"/>
              </a:solidFill>
            </a:endParaRPr>
          </a:p>
          <a:p>
            <a:pPr marL="640080" lvl="1" indent="-246888" algn="just" rtl="0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ให้สีที่สวยและตรงที่สุด มีราคาสูงกว่า TN</a:t>
            </a:r>
            <a:endParaRPr/>
          </a:p>
          <a:p>
            <a:pPr marL="640080" lvl="1" indent="-246888" algn="just" rtl="0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เหมาะกับงานที่เกี่ยวกับสี เช่น กราฟฟิกดีไซน์, ตัดต่อวีดีโอ</a:t>
            </a:r>
            <a:endParaRPr/>
          </a:p>
          <a:p>
            <a:pPr marL="290513" lvl="0" indent="-273050" algn="just" rtl="0">
              <a:spcBef>
                <a:spcPts val="560"/>
              </a:spcBef>
              <a:spcAft>
                <a:spcPts val="0"/>
              </a:spcAft>
              <a:buSzPts val="2660"/>
              <a:buChar char="⚫"/>
            </a:pPr>
            <a:r>
              <a:rPr lang="en-US" sz="2800">
                <a:solidFill>
                  <a:srgbClr val="C00000"/>
                </a:solidFill>
              </a:rPr>
              <a:t>VA (Vertical Alignment) Panel</a:t>
            </a:r>
            <a:endParaRPr/>
          </a:p>
          <a:p>
            <a:pPr marL="640080" lvl="1" indent="-246888" algn="just" rtl="0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อยู่กึ่งกลางระหว่าง TN และ IPS มีจุดเด่นที่ Contrast ratio</a:t>
            </a:r>
            <a:endParaRPr/>
          </a:p>
          <a:p>
            <a:pPr marL="640080" lvl="1" indent="-246888" algn="just" rtl="0">
              <a:spcBef>
                <a:spcPts val="560"/>
              </a:spcBef>
              <a:spcAft>
                <a:spcPts val="0"/>
              </a:spcAft>
              <a:buSzPts val="2380"/>
              <a:buChar char="⚫"/>
            </a:pPr>
            <a:r>
              <a:rPr lang="en-US" sz="2800"/>
              <a:t>เหมาะกับงานทั่วๆ ไป</a:t>
            </a:r>
            <a:endParaRPr sz="2800"/>
          </a:p>
        </p:txBody>
      </p:sp>
      <p:sp>
        <p:nvSpPr>
          <p:cNvPr id="395" name="Google Shape;395;p2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401" name="Google Shape;401;p29" descr="เปรียบเทียบจอ IPS, VA และ TN แตกต่างกันอย่างไร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685" y="764705"/>
            <a:ext cx="7224164" cy="561879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179512" y="6453336"/>
            <a:ext cx="74888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 : https://www.mercular.com/review-article/va-tn-ips-monitor-panelom)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408" name="Google Shape;408;p30"/>
          <p:cNvSpPr txBox="1"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จอภาพ (Monitor)</a:t>
            </a:r>
            <a:endParaRPr/>
          </a:p>
        </p:txBody>
      </p:sp>
      <p:pic>
        <p:nvPicPr>
          <p:cNvPr id="409" name="Google Shape;409;p30" descr="Amazon.com: SAMSUNG LC34J791WTNXZA 34-Inch CJ791 Ultrawide Curved Gaming  Monitor, White: Computers &amp; Accessor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039" y="1917188"/>
            <a:ext cx="3447975" cy="232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0" descr="Rotate Mac Screen Orientation | OSXDai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9309" y="4379625"/>
            <a:ext cx="3126491" cy="23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0" descr="จอมอนิเตอร์ LG MONITOR 24GL600F-B (24 TN 144Hz) สุดเฟี้ยว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985" y="1556792"/>
            <a:ext cx="3126491" cy="312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0" descr="LG Ultrawide Monitor จอคอมพิวเตอร์ รุ่น 29WL500-B ขนาด 29 นิ้ว จอภาพ IPS |  Lazada.co.th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1" y="4683282"/>
            <a:ext cx="3393640" cy="1923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อุปกรณ์ฉายภาพ (Projector)</a:t>
            </a:r>
            <a:endParaRPr/>
          </a:p>
        </p:txBody>
      </p:sp>
      <p:sp>
        <p:nvSpPr>
          <p:cNvPr id="419" name="Google Shape;419;p3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420" name="Google Shape;420;p31" descr="เครื่องฉายภาพโปรเจคเตอร์ projector ยี่ห้อ Acer รุ่น X1326AWH ความสว่าง 4000  ANSI Lumens, WXGA ประกัน 3 ปี ออกใบกำกับภาษีได้ - งบราชการ ตัวแทนจำหน่าย  Projector ,Interactive Display , เครื่องฉาย โปรเจคเตอร์ : Inspired by  LnwShop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1" y="3402259"/>
            <a:ext cx="4126068" cy="305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1" descr="Mi Smart Projector mini- มินิโปรเจคเตอร์อัจฉริยะ (Global Version) - Xiaomi  Shop Thailand : Inspired by LnwShop.c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8081" y="3402260"/>
            <a:ext cx="3028095" cy="2815246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7948976" cy="163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นิยมใช้ในการเรียนการสอนหรือการประชุม เนื่องจากสามารถนำเสนอข้อมูลให้แก่ผู้ชมจำนวนมากเห็นพร้อม ๆ กัน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ฮาร์ดแวร์ (Hardware)</a:t>
            </a:r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463" indent="0">
              <a:spcBef>
                <a:spcPts val="0"/>
              </a:spcBef>
              <a:buSzPct val="95000"/>
              <a:buNone/>
            </a:pPr>
            <a:r>
              <a:rPr lang="en-US" sz="3600" dirty="0" smtClean="0"/>
              <a:t>	</a:t>
            </a:r>
            <a:r>
              <a:rPr lang="en-US" sz="3600" dirty="0" err="1" smtClean="0"/>
              <a:t>ชิ้นส่วน</a:t>
            </a:r>
            <a:r>
              <a:rPr lang="en-US" sz="3600" dirty="0" err="1"/>
              <a:t>ของคอมพิวเตอร์ที่สามารถ</a:t>
            </a:r>
            <a:r>
              <a:rPr lang="en-US" dirty="0" err="1"/>
              <a:t>จับต้องได้</a:t>
            </a:r>
            <a:r>
              <a:rPr lang="en-US" sz="3600" dirty="0"/>
              <a:t> </a:t>
            </a:r>
            <a:r>
              <a:rPr lang="en-US" sz="3600" dirty="0" err="1"/>
              <a:t>มีทั้งที่ติดอยู่ภายในตัวเครื่อง</a:t>
            </a:r>
            <a:r>
              <a:rPr lang="en-US" sz="3600" dirty="0"/>
              <a:t> </a:t>
            </a:r>
            <a:r>
              <a:rPr lang="en-US" sz="3600" dirty="0" err="1"/>
              <a:t>และติดตั้งอยู่ภายนอก</a:t>
            </a:r>
            <a:r>
              <a:rPr lang="en-US" sz="3600" dirty="0"/>
              <a:t> </a:t>
            </a:r>
            <a:endParaRPr dirty="0"/>
          </a:p>
          <a:p>
            <a:pPr marL="17463" indent="0">
              <a:spcBef>
                <a:spcPts val="666"/>
              </a:spcBef>
              <a:buSzPct val="95000"/>
              <a:buNone/>
            </a:pPr>
            <a:r>
              <a:rPr lang="en-US" sz="3600" dirty="0" err="1">
                <a:solidFill>
                  <a:srgbClr val="7030A0"/>
                </a:solidFill>
              </a:rPr>
              <a:t>ฮาร์ดแวร์ประกอบด้วย</a:t>
            </a:r>
            <a:endParaRPr dirty="0">
              <a:solidFill>
                <a:srgbClr val="7030A0"/>
              </a:solidFill>
            </a:endParaRPr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 dirty="0" err="1"/>
              <a:t>หน่วยรับข้อมูล</a:t>
            </a:r>
            <a:r>
              <a:rPr lang="en-US" dirty="0"/>
              <a:t> (Input Unit)</a:t>
            </a:r>
            <a:endParaRPr dirty="0"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 dirty="0" err="1"/>
              <a:t>หน่วยแสดงผล</a:t>
            </a:r>
            <a:r>
              <a:rPr lang="en-US" dirty="0"/>
              <a:t> (Output Unit) </a:t>
            </a:r>
            <a:endParaRPr dirty="0"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 dirty="0" err="1"/>
              <a:t>หน่วยประมวลผลกลาง</a:t>
            </a:r>
            <a:r>
              <a:rPr lang="en-US" dirty="0"/>
              <a:t> (CPU: Central Processing Unit)</a:t>
            </a:r>
            <a:endParaRPr dirty="0"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 dirty="0" err="1"/>
              <a:t>หน่วยความจำหลัก</a:t>
            </a:r>
            <a:r>
              <a:rPr lang="en-US" dirty="0"/>
              <a:t> (Memory Unit)</a:t>
            </a:r>
            <a:endParaRPr dirty="0"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 dirty="0" err="1"/>
              <a:t>หน่วยเก็บข้อมูลสำรอง</a:t>
            </a:r>
            <a:r>
              <a:rPr lang="en-US" dirty="0"/>
              <a:t> (Secondary Storage Unit) </a:t>
            </a:r>
            <a:endParaRPr dirty="0"/>
          </a:p>
          <a:p>
            <a:pPr marL="290513" lvl="0" indent="-72167" algn="just" rtl="0">
              <a:spcBef>
                <a:spcPts val="666"/>
              </a:spcBef>
              <a:spcAft>
                <a:spcPts val="0"/>
              </a:spcAft>
              <a:buSzPct val="95000"/>
              <a:buNone/>
            </a:pPr>
            <a:endParaRPr dirty="0"/>
          </a:p>
        </p:txBody>
      </p:sp>
      <p:sp>
        <p:nvSpPr>
          <p:cNvPr id="131" name="Google Shape;131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อุปกรณ์เสียง(Audio Output)</a:t>
            </a:r>
            <a:endParaRPr/>
          </a:p>
        </p:txBody>
      </p:sp>
      <p:sp>
        <p:nvSpPr>
          <p:cNvPr id="429" name="Google Shape;429;p3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30" name="Google Shape;430;p3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363272" cy="307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 b="1"/>
              <a:t>ประกอบขึ้นจากลำโพง (Speaker) </a:t>
            </a:r>
            <a:r>
              <a:rPr lang="en-US"/>
              <a:t>ซึ่งมีหน้าที่ในการแปลงสัญญานจากคอมพิวเตอร์ให้เป็นเสียง 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en-US" b="1"/>
              <a:t>การ์ดเสียง (Sound card) </a:t>
            </a:r>
            <a:r>
              <a:rPr lang="en-US"/>
              <a:t>ซึ่งเป็นแผงวงจรเพิ่มเติมที่นำมาเสียบกับช่องเสียบขยายในเมนบอร์ดหรือพอร์ต USB เพื่อช่วยให้คอมพิวเตอร์สามารถส่งสัญญาณเสียงผ่านลำโพง รวมทั้งสามารถต่อไมโครโฟนเข้ามาที่การ์ดเพื่อบันทึกเสียง</a:t>
            </a:r>
            <a:endParaRPr/>
          </a:p>
        </p:txBody>
      </p:sp>
      <p:pic>
        <p:nvPicPr>
          <p:cNvPr id="431" name="Google Shape;43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6507" y="4973935"/>
            <a:ext cx="2077403" cy="156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เครื่องพิมพ์ (Printer)</a:t>
            </a:r>
            <a:endParaRPr/>
          </a:p>
        </p:txBody>
      </p:sp>
      <p:sp>
        <p:nvSpPr>
          <p:cNvPr id="438" name="Google Shape;438;p3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39" name="Google Shape;439;p3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363272" cy="46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 b="1">
                <a:solidFill>
                  <a:srgbClr val="C00000"/>
                </a:solidFill>
              </a:rPr>
              <a:t>Dot matrix Printer (เครื่องพิมพ์</a:t>
            </a:r>
            <a:r>
              <a:rPr lang="en-US">
                <a:solidFill>
                  <a:srgbClr val="C00000"/>
                </a:solidFill>
              </a:rPr>
              <a:t>หัวเข็ม</a:t>
            </a:r>
            <a:r>
              <a:rPr lang="en-US" b="1">
                <a:solidFill>
                  <a:srgbClr val="C00000"/>
                </a:solidFill>
              </a:rPr>
              <a:t>) 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 b="1"/>
              <a:t>เครื่องพิมพ์ชนิดหัวเข็ม ใช้กลไกของการกระแทกหัวเข็มผ่านผ้าหมึกลงไปในกระดาษ 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 b="1"/>
              <a:t>การทำงานคล้ายกับเครื่องพิมพ์ดีด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เหมาะกับงานที่ต้องการทำสำเนาหลาย ๆ แผ่นในเวลาเดียวกัน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 b="1"/>
              <a:t>ข้อดี : มีความทนทาน ผ้าหมึกราคาถูก  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 b="1"/>
              <a:t>ข้อเสีย </a:t>
            </a:r>
            <a:r>
              <a:rPr lang="en-US"/>
              <a:t>: </a:t>
            </a:r>
            <a:r>
              <a:rPr lang="en-US" b="1"/>
              <a:t>พิมพ์ได้สีเดียว มีเสียงดัง</a:t>
            </a:r>
            <a:endParaRPr b="1"/>
          </a:p>
        </p:txBody>
      </p:sp>
      <p:pic>
        <p:nvPicPr>
          <p:cNvPr id="440" name="Google Shape;440;p33" descr="การ ทำงาน เครื่องปริ้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8524" y="115250"/>
            <a:ext cx="2875963" cy="1820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4" descr="อิงค์เจ็ท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7234" y="122433"/>
            <a:ext cx="4047254" cy="1813047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เครื่องพิมพ์ (Printer)</a:t>
            </a:r>
            <a:endParaRPr/>
          </a:p>
        </p:txBody>
      </p:sp>
      <p:sp>
        <p:nvSpPr>
          <p:cNvPr id="448" name="Google Shape;448;p3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49" name="Google Shape;449;p34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507288" cy="46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 b="1">
                <a:solidFill>
                  <a:srgbClr val="C00000"/>
                </a:solidFill>
              </a:rPr>
              <a:t>Inkjet Printe</a:t>
            </a:r>
            <a:r>
              <a:rPr lang="en-US">
                <a:solidFill>
                  <a:srgbClr val="C00000"/>
                </a:solidFill>
              </a:rPr>
              <a:t>r</a:t>
            </a:r>
            <a:r>
              <a:rPr lang="en-US" b="1">
                <a:solidFill>
                  <a:srgbClr val="C00000"/>
                </a:solidFill>
              </a:rPr>
              <a:t> (เครื่องพิมพ์แบบพ่นหมึก) 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 b="1"/>
              <a:t>ทำงานโดยการหยดหรือพ่นหมึกลงบนกระดาษ 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 b="1"/>
              <a:t>สามารถพิมพ์ได้ทั้งสีและขาวดำ และเติมหมึกเข้าไปเพื่อใช้งานใหม่ได้หากหมด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มีหมึกและกระดาษหลายแบบให้เลือกตามลักษณะงาน 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ข้อดี : ใช้งานได้หลากหลายแบบ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ข้อเสีย : หมึกมีราคาแพง, แห้งได้ถ้าไม่ได้ใช้นานๆ, หมึกซีดจางเมื่อเวลาผ่านไป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เครื่องพิมพ์ (Printer)</a:t>
            </a:r>
            <a:endParaRPr/>
          </a:p>
        </p:txBody>
      </p:sp>
      <p:sp>
        <p:nvSpPr>
          <p:cNvPr id="456" name="Google Shape;456;p3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57" name="Google Shape;457;p3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91264" cy="46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 b="1" dirty="0">
                <a:solidFill>
                  <a:srgbClr val="C00000"/>
                </a:solidFill>
              </a:rPr>
              <a:t>Laser Printer (</a:t>
            </a:r>
            <a:r>
              <a:rPr lang="en-US" b="1" dirty="0" err="1">
                <a:solidFill>
                  <a:srgbClr val="C00000"/>
                </a:solidFill>
              </a:rPr>
              <a:t>เครื่องพิมพ์</a:t>
            </a:r>
            <a:r>
              <a:rPr lang="en-US" dirty="0" err="1">
                <a:solidFill>
                  <a:srgbClr val="C00000"/>
                </a:solidFill>
              </a:rPr>
              <a:t>เลเซอร์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  <a:endParaRPr dirty="0"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 b="1" dirty="0" err="1"/>
              <a:t>ทำงานคล้ายเครื่องถ่ายเอกสาร</a:t>
            </a:r>
            <a:r>
              <a:rPr lang="en-US" b="1" dirty="0"/>
              <a:t> </a:t>
            </a:r>
            <a:r>
              <a:rPr lang="en-US" b="1" dirty="0" err="1"/>
              <a:t>คือ</a:t>
            </a:r>
            <a:r>
              <a:rPr lang="en-US" b="1" dirty="0"/>
              <a:t> </a:t>
            </a:r>
            <a:r>
              <a:rPr lang="en-US" b="1" dirty="0" err="1"/>
              <a:t>ใช้แสงเลเซอร์สร้างประจุไฟฟ้าซึ่งจะมีผลให้ผงหมึก</a:t>
            </a:r>
            <a:r>
              <a:rPr lang="en-US" b="1" dirty="0"/>
              <a:t>(Toner) </a:t>
            </a:r>
            <a:r>
              <a:rPr lang="en-US" b="1" dirty="0" err="1"/>
              <a:t>สร้างภาพที่ต้องการอัดภาพนั้นลงบนกระดาษด้วยความร้อน</a:t>
            </a:r>
            <a:r>
              <a:rPr lang="en-US" b="1" dirty="0"/>
              <a:t> </a:t>
            </a:r>
            <a:endParaRPr dirty="0"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 b="1" dirty="0" err="1"/>
              <a:t>มีทั้งงแบบขาวดำ</a:t>
            </a:r>
            <a:r>
              <a:rPr lang="en-US" b="1" dirty="0"/>
              <a:t> (Mono) </a:t>
            </a:r>
            <a:r>
              <a:rPr lang="en-US" b="1" dirty="0" err="1"/>
              <a:t>และสี</a:t>
            </a:r>
            <a:r>
              <a:rPr lang="en-US" b="1" dirty="0"/>
              <a:t> (Color) </a:t>
            </a:r>
            <a:endParaRPr b="1" dirty="0"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 dirty="0" err="1"/>
              <a:t>ข้อดี</a:t>
            </a:r>
            <a:r>
              <a:rPr lang="en-US" dirty="0"/>
              <a:t> : </a:t>
            </a:r>
            <a:r>
              <a:rPr lang="en-US" b="1" dirty="0" err="1"/>
              <a:t>มีความเร็วในการพิมพ์สูง</a:t>
            </a:r>
            <a:r>
              <a:rPr lang="en-US" b="1" dirty="0"/>
              <a:t> </a:t>
            </a:r>
            <a:r>
              <a:rPr lang="en-US" b="1" dirty="0" err="1"/>
              <a:t>มีความละเอียดสูง</a:t>
            </a:r>
            <a:r>
              <a:rPr lang="en-US" b="1" dirty="0"/>
              <a:t> </a:t>
            </a:r>
            <a:r>
              <a:rPr lang="en-US" b="1" dirty="0" err="1"/>
              <a:t>หมึกไม่ซีดจาง</a:t>
            </a:r>
            <a:endParaRPr dirty="0"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 dirty="0" err="1"/>
              <a:t>ข้อเสีย</a:t>
            </a:r>
            <a:r>
              <a:rPr lang="en-US" dirty="0"/>
              <a:t> : </a:t>
            </a:r>
            <a:r>
              <a:rPr lang="en-US" dirty="0" err="1"/>
              <a:t>แบบสีราคาแพง</a:t>
            </a:r>
            <a:r>
              <a:rPr lang="en-US" dirty="0"/>
              <a:t> </a:t>
            </a:r>
            <a:r>
              <a:rPr lang="en-US" dirty="0" err="1"/>
              <a:t>หมึกมีให้เลือกน้อยกว่าแบบ</a:t>
            </a:r>
            <a:r>
              <a:rPr lang="en-US" dirty="0"/>
              <a:t> inkjet</a:t>
            </a:r>
            <a:endParaRPr dirty="0"/>
          </a:p>
        </p:txBody>
      </p:sp>
      <p:pic>
        <p:nvPicPr>
          <p:cNvPr id="458" name="Google Shape;458;p35" descr="เลเซอร์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0682" y="315073"/>
            <a:ext cx="2848914" cy="185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เครื่องพิมพ์ 3 มิติ (3D Printer)</a:t>
            </a:r>
            <a:endParaRPr/>
          </a:p>
        </p:txBody>
      </p:sp>
      <p:sp>
        <p:nvSpPr>
          <p:cNvPr id="465" name="Google Shape;465;p3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66" name="Google Shape;466;p3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91264" cy="46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 b="1"/>
              <a:t>คือการสร้างชิ้นงานจริงจากแบบ 3 มิติที่วาดขึ้นในโปรแกรมเขียนแบบในคอมพิวเตอร์  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ส่วนใหญ่ใช้</a:t>
            </a:r>
            <a:r>
              <a:rPr lang="en-US" b="1"/>
              <a:t>การเติมเนื้อของวัสดุทีละชั้น จนได้รูปร่างที่ตามเราออกแบบไว้ 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มีทั้งแบบใช้พลาสติก(ราคาถูก) ไปจนถึงผงโลหะ(ราคาแพง) ในการสร้างชิ้นงาน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สามารถสร้างชิ้นงานได้หลากหลายในเวลารวดเร็ว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ราคาถูก มีความคงทนในระดับหนึ่ง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เครื่องพิมพ์ 3 มิติ (3D Printer)</a:t>
            </a:r>
            <a:endParaRPr/>
          </a:p>
        </p:txBody>
      </p:sp>
      <p:sp>
        <p:nvSpPr>
          <p:cNvPr id="473" name="Google Shape;473;p3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474" name="Google Shape;474;p37" descr="3d pri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0256" y="2852936"/>
            <a:ext cx="4283968" cy="2890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7" descr="Geeetech 3D เครื่องพิมพ์ A10M 2 Extruders,ฟังก์ชั่น Auto Leveling,Filament  Sensor,Break Resuming ฟังก์ชั่น,ประกอบได้อย่างรวดเร็ว|3D Printers| -  AliExpr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20" y="2204864"/>
            <a:ext cx="4320480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หน่วยประมวลผลกลาง (CPU: Central Processing Unit)</a:t>
            </a:r>
            <a:endParaRPr/>
          </a:p>
        </p:txBody>
      </p:sp>
      <p:sp>
        <p:nvSpPr>
          <p:cNvPr id="490" name="Google Shape;490;p3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91" name="Google Shape;491;p39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91264" cy="46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 sz="3600"/>
              <a:t>เปรียบเสมือนสมองของคอมพิวเตอร์ ทำหน้าที่ประมวลผลข้อมูล ได้แก่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CPU – ตัวประมวลผลหลักของเครื่อง งานเกือบทั้งหมดของคอมพิวเตอร์จะถูกประมวลผลโดย CPU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Coprocessor – ตัวประมวลผลร่วม ทำหน้าที่แบ่งเบาภาระของ CPU เช่น</a:t>
            </a:r>
            <a:endParaRPr/>
          </a:p>
          <a:p>
            <a:pPr marL="914400" lvl="2" indent="-246887" algn="just" rtl="0">
              <a:spcBef>
                <a:spcPts val="666"/>
              </a:spcBef>
              <a:spcAft>
                <a:spcPts val="0"/>
              </a:spcAft>
              <a:buSzPct val="70000"/>
              <a:buChar char="⚫"/>
            </a:pPr>
            <a:r>
              <a:rPr lang="en-US"/>
              <a:t>GPU (Graphics Processing Unit) – ประมวลผลภาพ 2 มิติ,3 มิติ, ภาพเคลื่อนไหว, วีดีโอ</a:t>
            </a:r>
            <a:endParaRPr/>
          </a:p>
          <a:p>
            <a:pPr marL="914400" lvl="2" indent="-246887" algn="just" rtl="0">
              <a:spcBef>
                <a:spcPts val="666"/>
              </a:spcBef>
              <a:spcAft>
                <a:spcPts val="0"/>
              </a:spcAft>
              <a:buSzPct val="70000"/>
              <a:buChar char="⚫"/>
            </a:pPr>
            <a:r>
              <a:rPr lang="en-US"/>
              <a:t>หน่วยประมวลผลเสียง - สร้างและแปลงสัญญาณเสียง</a:t>
            </a:r>
            <a:endParaRPr/>
          </a:p>
          <a:p>
            <a:pPr marL="914400" lvl="2" indent="-246887" algn="just" rtl="0">
              <a:spcBef>
                <a:spcPts val="666"/>
              </a:spcBef>
              <a:spcAft>
                <a:spcPts val="0"/>
              </a:spcAft>
              <a:buSzPct val="70000"/>
              <a:buChar char="⚫"/>
            </a:pPr>
            <a:r>
              <a:rPr lang="en-US"/>
              <a:t>chipset – จัดการการรับ/ส่งข้อมูลระหว่างอุปกรณ์ต่างๆ</a:t>
            </a:r>
            <a:endParaRPr/>
          </a:p>
          <a:p>
            <a:pPr marL="290513" lvl="0" indent="-72167" algn="just" rtl="0">
              <a:spcBef>
                <a:spcPts val="666"/>
              </a:spcBef>
              <a:spcAft>
                <a:spcPts val="0"/>
              </a:spcAft>
              <a:buSzPct val="95000"/>
              <a:buNone/>
            </a:pP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CPU</a:t>
            </a:r>
            <a:endParaRPr/>
          </a:p>
        </p:txBody>
      </p:sp>
      <p:sp>
        <p:nvSpPr>
          <p:cNvPr id="498" name="Google Shape;498;p4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graphicFrame>
        <p:nvGraphicFramePr>
          <p:cNvPr id="499" name="Google Shape;499;p40"/>
          <p:cNvGraphicFramePr/>
          <p:nvPr/>
        </p:nvGraphicFramePr>
        <p:xfrm>
          <a:off x="149661" y="1844824"/>
          <a:ext cx="8844675" cy="4572050"/>
        </p:xfrm>
        <a:graphic>
          <a:graphicData uri="http://schemas.openxmlformats.org/drawingml/2006/table">
            <a:tbl>
              <a:tblPr firstRow="1" bandRow="1">
                <a:noFill/>
                <a:tableStyleId>{0BDB89D8-D95A-4213-BC5D-7A2B400C95CC}</a:tableStyleId>
              </a:tblPr>
              <a:tblGrid>
                <a:gridCol w="2213050"/>
                <a:gridCol w="2952325"/>
                <a:gridCol w="3679300"/>
              </a:tblGrid>
              <a:tr h="48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INTEL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AMD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Series (ความแรงจากซ้าย-&gt;ขวา)</a:t>
                      </a:r>
                      <a:endParaRPr sz="30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Core i3 , i5, i7, i9, และ Core X(PC)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ordia New"/>
                        <a:buNone/>
                      </a:pPr>
                      <a:r>
                        <a:rPr lang="en-US" sz="3000" b="1" i="0">
                          <a:solidFill>
                            <a:schemeClr val="dk1"/>
                          </a:solidFill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Ryzen 3, 5, 7, 9 และ Ryzen Threadripper(PC)</a:t>
                      </a:r>
                      <a:endParaRPr sz="30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</a:tr>
              <a:tr h="248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Generation ล่าสุด</a:t>
                      </a:r>
                      <a:endParaRPr sz="30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Gen 11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ordia New"/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Series 5000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248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รหัส CPU สำหรับ Notebook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ordia New"/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H – ประสิทธิภาพสูง</a:t>
                      </a:r>
                      <a:b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</a:b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U,G,Y – ประหยัดพลังงาน</a:t>
                      </a:r>
                      <a:endParaRPr sz="30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ordia New"/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H,HS,HX – ประสิทธิภาพสูง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ordia New"/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U - ประหยัดพลังงาน</a:t>
                      </a:r>
                      <a:endParaRPr sz="30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</a:tr>
              <a:tr h="248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ตัวอย่าง</a:t>
                      </a:r>
                      <a:endParaRPr sz="3000" b="1">
                        <a:latin typeface="Cordia New"/>
                        <a:ea typeface="Cordia New"/>
                        <a:cs typeface="Cordia New"/>
                        <a:sym typeface="Cordia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Core i7-1165G7,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Core i9-11950H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ordia New"/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Ryzen 5 5800U,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ordia New"/>
                        <a:buNone/>
                      </a:pPr>
                      <a:r>
                        <a:rPr lang="en-US" sz="3000" b="1">
                          <a:latin typeface="Cordia New"/>
                          <a:ea typeface="Cordia New"/>
                          <a:cs typeface="Cordia New"/>
                          <a:sym typeface="Cordia New"/>
                        </a:rPr>
                        <a:t>Ryzen 7 5600H</a:t>
                      </a:r>
                      <a:endParaRPr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CPU</a:t>
            </a:r>
            <a:endParaRPr/>
          </a:p>
        </p:txBody>
      </p:sp>
      <p:sp>
        <p:nvSpPr>
          <p:cNvPr id="506" name="Google Shape;506;p4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pic>
        <p:nvPicPr>
          <p:cNvPr id="507" name="Google Shape;507;p41" descr="Intel เปิดตัวซีพียู Tiger Lake (Gen 11) บนโน้ตบุ๊ค พร้อมการ์ดจอ Xe Graphics  แรงกว่าเดิม 2 เท่า | DroidSa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5193458"/>
            <a:ext cx="396044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1" descr="AMD Ryzen™ 3 Mobile Processo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747" y="5443439"/>
            <a:ext cx="28575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1" descr="AMD Ryzen™ 5 Mobile Processo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950" y="5163493"/>
            <a:ext cx="28575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41" descr="AMD Ryzen™ 7 Mobile Processor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857" y="4862226"/>
            <a:ext cx="28575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1" descr="AMD Ryzen™ 9 Mobile Processor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047" y="4609914"/>
            <a:ext cx="28575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30448" y="1828624"/>
            <a:ext cx="3243543" cy="318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1" descr="AMD Ryzen 5 5600X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5950" y="1862510"/>
            <a:ext cx="2971715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GPU</a:t>
            </a:r>
            <a:endParaRPr/>
          </a:p>
        </p:txBody>
      </p:sp>
      <p:sp>
        <p:nvSpPr>
          <p:cNvPr id="520" name="Google Shape;520;p4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521" name="Google Shape;521;p4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91264" cy="492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ทำหน้าที่ประมวลผลงานกราฟิกเป็นหลัก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ปัจจุบันมีความเร็วมากกว่า CPU ในงานบางประเภท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ส่งผลให้มีการประยุกต์ใช้งานด้านอื่น เช่น ขุดเหมืองเงินดิจิตอล, ประมวลผลงานทางด้าน AI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มีผู้ผลิตที่เป็นที่นิยม 2 ราย คือ Nvidia และ AMD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สำหรับ CPU บางรุ่น มีการรวม GPU ไว้ในตัวเลยทำให้ไม่ต้องซื้อการ์ดจอแยก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มักพบใน notebook หรือ PC ที่ทำงานทั่วไป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แต่จะมีการแชร์ memory (ram) ไปจากคอมพิวเตอร์ ทำให้คอมพิวเตอร์เหลือพื้นที่ ram สำหรับงานอื่นๆ น้อยลง</a:t>
            </a:r>
            <a:endParaRPr/>
          </a:p>
          <a:p>
            <a:pPr marL="290513" lvl="0" indent="-72167" algn="just" rtl="0">
              <a:spcBef>
                <a:spcPts val="666"/>
              </a:spcBef>
              <a:spcAft>
                <a:spcPts val="0"/>
              </a:spcAft>
              <a:buSzPct val="95000"/>
              <a:buNone/>
            </a:pP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2286000"/>
            <a:ext cx="3819525" cy="433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4"/>
          <p:cNvGrpSpPr/>
          <p:nvPr/>
        </p:nvGrpSpPr>
        <p:grpSpPr>
          <a:xfrm>
            <a:off x="3124200" y="3352800"/>
            <a:ext cx="2438400" cy="2667000"/>
            <a:chOff x="1968" y="2112"/>
            <a:chExt cx="1536" cy="1680"/>
          </a:xfrm>
        </p:grpSpPr>
        <p:sp>
          <p:nvSpPr>
            <p:cNvPr id="140" name="Google Shape;140;p4"/>
            <p:cNvSpPr/>
            <p:nvPr/>
          </p:nvSpPr>
          <p:spPr>
            <a:xfrm>
              <a:off x="1968" y="2112"/>
              <a:ext cx="1536" cy="168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064" y="3216"/>
              <a:ext cx="816" cy="52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Memory</a:t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064" y="2256"/>
              <a:ext cx="672" cy="576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CPU</a:t>
              </a:r>
              <a:endParaRPr/>
            </a:p>
          </p:txBody>
        </p:sp>
        <p:cxnSp>
          <p:nvCxnSpPr>
            <p:cNvPr id="143" name="Google Shape;143;p4"/>
            <p:cNvCxnSpPr/>
            <p:nvPr/>
          </p:nvCxnSpPr>
          <p:spPr>
            <a:xfrm>
              <a:off x="2400" y="2832"/>
              <a:ext cx="0" cy="384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44" name="Google Shape;144;p4"/>
          <p:cNvSpPr/>
          <p:nvPr/>
        </p:nvSpPr>
        <p:spPr>
          <a:xfrm>
            <a:off x="152400" y="4495800"/>
            <a:ext cx="2286000" cy="175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5" name="Google Shape;145;p4"/>
          <p:cNvGraphicFramePr/>
          <p:nvPr/>
        </p:nvGraphicFramePr>
        <p:xfrm>
          <a:off x="4800600" y="4114800"/>
          <a:ext cx="7207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5" imgW="720725" imgH="1035050" progId="Visio.Drawing.6">
                  <p:embed/>
                </p:oleObj>
              </mc:Choice>
              <mc:Fallback>
                <p:oleObj r:id="rId5" imgW="720725" imgH="1035050" progId="Visio.Drawing.6">
                  <p:embed/>
                  <p:pic>
                    <p:nvPicPr>
                      <p:cNvPr id="145" name="Google Shape;145;p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4800600" y="4114800"/>
                        <a:ext cx="72072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Google Shape;146;p4"/>
          <p:cNvSpPr txBox="1"/>
          <p:nvPr/>
        </p:nvSpPr>
        <p:spPr>
          <a:xfrm>
            <a:off x="4800600" y="4343400"/>
            <a:ext cx="698500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HD</a:t>
            </a:r>
            <a:endParaRPr/>
          </a:p>
        </p:txBody>
      </p:sp>
      <p:cxnSp>
        <p:nvCxnSpPr>
          <p:cNvPr id="147" name="Google Shape;147;p4"/>
          <p:cNvCxnSpPr/>
          <p:nvPr/>
        </p:nvCxnSpPr>
        <p:spPr>
          <a:xfrm>
            <a:off x="4343400" y="4343400"/>
            <a:ext cx="457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8" name="Google Shape;148;p4"/>
          <p:cNvSpPr/>
          <p:nvPr/>
        </p:nvSpPr>
        <p:spPr>
          <a:xfrm>
            <a:off x="990599" y="2133600"/>
            <a:ext cx="862011" cy="83819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4"/>
          <p:cNvCxnSpPr/>
          <p:nvPr/>
        </p:nvCxnSpPr>
        <p:spPr>
          <a:xfrm>
            <a:off x="1219200" y="2971800"/>
            <a:ext cx="0" cy="6858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50" name="Google Shape;150;p4"/>
          <p:cNvCxnSpPr/>
          <p:nvPr/>
        </p:nvCxnSpPr>
        <p:spPr>
          <a:xfrm>
            <a:off x="1219200" y="3657600"/>
            <a:ext cx="205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" name="Google Shape;151;p4"/>
          <p:cNvSpPr txBox="1"/>
          <p:nvPr/>
        </p:nvSpPr>
        <p:spPr>
          <a:xfrm>
            <a:off x="1828800" y="1828800"/>
            <a:ext cx="1295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Storage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2" name="Google Shape;152;p4"/>
          <p:cNvGrpSpPr/>
          <p:nvPr/>
        </p:nvGrpSpPr>
        <p:grpSpPr>
          <a:xfrm>
            <a:off x="228600" y="4038600"/>
            <a:ext cx="3048000" cy="2652713"/>
            <a:chOff x="144" y="2544"/>
            <a:chExt cx="1920" cy="1671"/>
          </a:xfrm>
        </p:grpSpPr>
        <p:cxnSp>
          <p:nvCxnSpPr>
            <p:cNvPr id="153" name="Google Shape;153;p4"/>
            <p:cNvCxnSpPr/>
            <p:nvPr/>
          </p:nvCxnSpPr>
          <p:spPr>
            <a:xfrm rot="10800000">
              <a:off x="768" y="2544"/>
              <a:ext cx="0" cy="288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768" y="2544"/>
              <a:ext cx="1296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5" name="Google Shape;155;p4"/>
            <p:cNvSpPr txBox="1"/>
            <p:nvPr/>
          </p:nvSpPr>
          <p:spPr>
            <a:xfrm>
              <a:off x="144" y="3888"/>
              <a:ext cx="1365" cy="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Input Devices</a:t>
              </a:r>
              <a:endParaRPr/>
            </a:p>
          </p:txBody>
        </p:sp>
        <p:pic>
          <p:nvPicPr>
            <p:cNvPr id="156" name="Google Shape;156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2" y="2928"/>
              <a:ext cx="1248" cy="8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>
            <a:off x="4343400" y="1676400"/>
            <a:ext cx="4689475" cy="4405313"/>
            <a:chOff x="2736" y="1056"/>
            <a:chExt cx="2954" cy="2775"/>
          </a:xfrm>
        </p:grpSpPr>
        <p:cxnSp>
          <p:nvCxnSpPr>
            <p:cNvPr id="158" name="Google Shape;158;p4"/>
            <p:cNvCxnSpPr/>
            <p:nvPr/>
          </p:nvCxnSpPr>
          <p:spPr>
            <a:xfrm>
              <a:off x="2736" y="2400"/>
              <a:ext cx="1392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9" name="Google Shape;159;p4"/>
            <p:cNvSpPr/>
            <p:nvPr/>
          </p:nvSpPr>
          <p:spPr>
            <a:xfrm>
              <a:off x="4128" y="1056"/>
              <a:ext cx="1392" cy="249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4176" y="3504"/>
              <a:ext cx="1514" cy="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Output Devices</a:t>
              </a:r>
              <a:endParaRPr/>
            </a:p>
          </p:txBody>
        </p:sp>
        <p:pic>
          <p:nvPicPr>
            <p:cNvPr id="161" name="Google Shape;161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72" y="1248"/>
              <a:ext cx="1104" cy="21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2" name="Google Shape;162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71799" y="4730750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08400" y="2492375"/>
            <a:ext cx="963613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 descr="USB Flash Drive, ThumbDrive FAQ | Everything USB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4928" y="2348880"/>
            <a:ext cx="761009" cy="46831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4851400" y="4778376"/>
            <a:ext cx="1295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Storage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ฮาร์ดแวร์ (Hardware)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GPU</a:t>
            </a:r>
            <a:endParaRPr/>
          </a:p>
        </p:txBody>
      </p:sp>
      <p:sp>
        <p:nvSpPr>
          <p:cNvPr id="528" name="Google Shape;528;p4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pic>
        <p:nvPicPr>
          <p:cNvPr id="529" name="Google Shape;529;p43" descr="กราฟิกการ์ด'ระบายความร้อนด้วยของเหลว'ของ AMD Radeon RX 6900 XT LC  พร้อมภาพและทดสอบ พร้อมเผยมาตรฐาน 5% เร็วกว่ารุ่นอ้างอิง - TH Ats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3589205"/>
            <a:ext cx="4985934" cy="279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3" descr="Gaming Notebook – Lenovo Legion Y530 รุ่นใหม่ปลายปี จะมาพร้อมการ์ดจอ NVIDIA  GeForce GTX 1160 แน่นอน | techfeedtha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8" y="3629524"/>
            <a:ext cx="3556730" cy="272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3" descr="Nvidia RTX 3090 เทียบกับ 2080 Ti: GPU สำหรับเล่นเกมที่ทรงพลังที่สุด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3728" y="465789"/>
            <a:ext cx="5688632" cy="296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dia New"/>
              <a:buNone/>
            </a:pPr>
            <a:r>
              <a:rPr lang="en-US" sz="4000"/>
              <a:t>GPU</a:t>
            </a:r>
            <a:endParaRPr/>
          </a:p>
        </p:txBody>
      </p:sp>
      <p:sp>
        <p:nvSpPr>
          <p:cNvPr id="538" name="Google Shape;538;p4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44" descr="Archive: Full New mining Rig 3x 3080 + 3x 3090 Gaming X Trio Other  International - OLX Leban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3552842"/>
            <a:ext cx="3712447" cy="278282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4"/>
          <p:cNvSpPr txBox="1"/>
          <p:nvPr/>
        </p:nvSpPr>
        <p:spPr>
          <a:xfrm>
            <a:off x="4427984" y="5010913"/>
            <a:ext cx="42588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Mining rig (เครื่องขุดเงินดิจิตอล)</a:t>
            </a:r>
            <a:endParaRPr sz="32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pic>
        <p:nvPicPr>
          <p:cNvPr id="541" name="Google Shape;541;p44" descr="วิธีการขุด Ethereum - อัปเดตบน Ethereum Mining Rig Build $ 1,000 ของฉัน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936" y="1462219"/>
            <a:ext cx="5037694" cy="278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หน่วยความจำหลัก (Memory Unit)</a:t>
            </a:r>
            <a:endParaRPr/>
          </a:p>
        </p:txBody>
      </p:sp>
      <p:sp>
        <p:nvSpPr>
          <p:cNvPr id="555" name="Google Shape;555;p46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 sz="3600"/>
              <a:t>เป็นอุปกรณ์ที่ใช้ในการจดจำข้อมูลและโปรแกรมต่าง ๆ ที่อยู่</a:t>
            </a:r>
            <a:r>
              <a:rPr lang="en-US" sz="3600" u="sng">
                <a:solidFill>
                  <a:srgbClr val="FF0000"/>
                </a:solidFill>
              </a:rPr>
              <a:t>ระหว่าง</a:t>
            </a:r>
            <a:r>
              <a:rPr lang="en-US" sz="3600"/>
              <a:t>การประมวลของคอมพิวเตอร์ แบ่งออกเป็น 2 ประเภท </a:t>
            </a:r>
            <a:endParaRPr/>
          </a:p>
          <a:p>
            <a:pPr marL="717233" lvl="2" indent="-263525" algn="just" rtl="0">
              <a:lnSpc>
                <a:spcPct val="105000"/>
              </a:lnSpc>
              <a:spcBef>
                <a:spcPts val="333"/>
              </a:spcBef>
              <a:spcAft>
                <a:spcPts val="0"/>
              </a:spcAft>
              <a:buSzPct val="70000"/>
              <a:buChar char="⚫"/>
            </a:pPr>
            <a:r>
              <a:rPr lang="en-US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Read Only Memory (ROM)</a:t>
            </a:r>
            <a:r>
              <a:rPr lang="en-US" b="1">
                <a:latin typeface="Cordia New"/>
                <a:ea typeface="Cordia New"/>
                <a:cs typeface="Cordia New"/>
                <a:sym typeface="Cordia New"/>
              </a:rPr>
              <a:t> เก็บข้อมูลหรือชุดคำสั่งได้ถึงแม้จะไม่มีกระแสไฟฟ้าหล่อเลี้ยง นิยมใช้เก็บชุดคำสั่งเริ่มต้นของระบบที่เรียกว่า BIOS / UEFI</a:t>
            </a:r>
            <a:endParaRPr/>
          </a:p>
          <a:p>
            <a:pPr marL="717233" lvl="2" indent="-263525" algn="just" rtl="0">
              <a:lnSpc>
                <a:spcPct val="105000"/>
              </a:lnSpc>
              <a:spcBef>
                <a:spcPts val="333"/>
              </a:spcBef>
              <a:spcAft>
                <a:spcPts val="0"/>
              </a:spcAft>
              <a:buSzPct val="70000"/>
              <a:buChar char="⚫"/>
            </a:pPr>
            <a:r>
              <a:rPr lang="en-US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Random Access Memory (RAM)</a:t>
            </a:r>
            <a:r>
              <a:rPr lang="en-US" b="1">
                <a:latin typeface="Cordia New"/>
                <a:ea typeface="Cordia New"/>
                <a:cs typeface="Cordia New"/>
                <a:sym typeface="Cordia New"/>
              </a:rPr>
              <a:t> เก็บข้อมูลหรือชุดคำสั่งซึ่งจะสูญหายถ้าไม่มีกระแสไฟฟ้าหล่อเลี้ยง ใช้ในการเก็บโปรแกรมที่ทำงานในขณะนั้นไว้</a:t>
            </a:r>
            <a:endParaRPr/>
          </a:p>
          <a:p>
            <a:pPr marL="991553" lvl="3" indent="-263525" algn="just" rtl="0">
              <a:lnSpc>
                <a:spcPct val="105000"/>
              </a:lnSpc>
              <a:spcBef>
                <a:spcPts val="333"/>
              </a:spcBef>
              <a:spcAft>
                <a:spcPts val="0"/>
              </a:spcAft>
              <a:buSzPct val="64999"/>
              <a:buChar char="⚫"/>
            </a:pPr>
            <a:r>
              <a:rPr lang="en-US"/>
              <a:t>ยิ่งมีจำนวน ram มาก ยิ่งเปิดโปรแกรมพร้อมกันได้มาก</a:t>
            </a:r>
            <a:endParaRPr b="1">
              <a:latin typeface="Cordia New"/>
              <a:ea typeface="Cordia New"/>
              <a:cs typeface="Cordia New"/>
              <a:sym typeface="Cordia New"/>
            </a:endParaRPr>
          </a:p>
          <a:p>
            <a:pPr marL="290513" lvl="0" indent="-72167" algn="just" rtl="0">
              <a:spcBef>
                <a:spcPts val="666"/>
              </a:spcBef>
              <a:spcAft>
                <a:spcPts val="0"/>
              </a:spcAft>
              <a:buSzPct val="95000"/>
              <a:buNone/>
            </a:pPr>
            <a:endParaRPr/>
          </a:p>
        </p:txBody>
      </p:sp>
      <p:sp>
        <p:nvSpPr>
          <p:cNvPr id="556" name="Google Shape;556;p4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Random Access Memory (RAM) </a:t>
            </a:r>
            <a:endParaRPr/>
          </a:p>
        </p:txBody>
      </p:sp>
      <p:sp>
        <p:nvSpPr>
          <p:cNvPr id="562" name="Google Shape;562;p47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RAM ที่นิยมใช้ในปัจจุบัน เรียกว่า DDR RAM โดยมีตั้งแต่ DDR , DDR2 , DDR3 ถึง DDR4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มีลักษณะเป็นแผงวงจรที่มีหน่วยความจุเป็น GB.(Giga Bytes)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1 GB. , 2 GB. , 4 GB. , 8 GB. , 16 GB. , …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นิยมใส่เป็นคู่ จะช่วยเพิ่มความเร็วในการเข้าถึงได้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แต่ควรเป็นยี่ห้อเดียวกัน, ขนาดเท่ากัน, รุ่นเดียวกัน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สำหรับ windows10 ควรมี ram ขนาดอย่างน้อย 4 GB. (แนะนำ 8 GB.)  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RAM ใน PC กับ Notebook ใช้ร่วมกันไม่ได้ เนื่องจาก package ต่างกัน (แต่เป็น DDR RAM เหมือนกัน)</a:t>
            </a:r>
            <a:endParaRPr/>
          </a:p>
        </p:txBody>
      </p:sp>
      <p:sp>
        <p:nvSpPr>
          <p:cNvPr id="563" name="Google Shape;563;p4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Random Access Memory (RAM) </a:t>
            </a:r>
            <a:endParaRPr/>
          </a:p>
        </p:txBody>
      </p:sp>
      <p:sp>
        <p:nvSpPr>
          <p:cNvPr id="569" name="Google Shape;569;p48"/>
          <p:cNvSpPr txBox="1">
            <a:spLocks noGrp="1"/>
          </p:cNvSpPr>
          <p:nvPr>
            <p:ph type="body" idx="1"/>
          </p:nvPr>
        </p:nvSpPr>
        <p:spPr>
          <a:xfrm>
            <a:off x="5508103" y="1790189"/>
            <a:ext cx="2520279" cy="57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463" lvl="0" indent="0" algn="ctr" rtl="0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 sz="3600"/>
              <a:t>RAM for Notebook</a:t>
            </a:r>
            <a:endParaRPr sz="3600"/>
          </a:p>
        </p:txBody>
      </p:sp>
      <p:sp>
        <p:nvSpPr>
          <p:cNvPr id="570" name="Google Shape;570;p4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pic>
        <p:nvPicPr>
          <p:cNvPr id="571" name="Google Shape;57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2243976"/>
            <a:ext cx="4286109" cy="440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8" descr="32GB (16GBx2) DDR4/2666 RAM NOTEBOOK (แรมโน้ตบุ๊ค) KINGSTON HyperX IMPACT  (HX426S15IB2K2/32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5" y="2348880"/>
            <a:ext cx="2664296" cy="2512269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8"/>
          <p:cNvSpPr txBox="1"/>
          <p:nvPr/>
        </p:nvSpPr>
        <p:spPr>
          <a:xfrm>
            <a:off x="1763688" y="1847088"/>
            <a:ext cx="1791816" cy="57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463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en-US" sz="3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RAM for PC</a:t>
            </a:r>
            <a:endParaRPr sz="3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574" name="Google Shape;574;p48"/>
          <p:cNvSpPr txBox="1"/>
          <p:nvPr/>
        </p:nvSpPr>
        <p:spPr>
          <a:xfrm>
            <a:off x="4896034" y="5188727"/>
            <a:ext cx="3744416" cy="148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463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en-US" sz="3600" b="1">
                <a:solidFill>
                  <a:srgbClr val="FF0000"/>
                </a:solidFill>
                <a:latin typeface="Cordia New"/>
                <a:ea typeface="Cordia New"/>
                <a:cs typeface="Cordia New"/>
                <a:sym typeface="Cordia New"/>
              </a:rPr>
              <a:t>Warning!!!</a:t>
            </a:r>
            <a:r>
              <a:rPr lang="en-US" sz="3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 : ถ้าจะเพิ่มแรม ต้องดูก่อนว่าคอมพิวเตอร์มีช่องเสียบแรมเหลือหรือไม่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Random Access Memory (RAM) </a:t>
            </a:r>
            <a:endParaRPr/>
          </a:p>
        </p:txBody>
      </p:sp>
      <p:sp>
        <p:nvSpPr>
          <p:cNvPr id="580" name="Google Shape;580;p49"/>
          <p:cNvSpPr txBox="1">
            <a:spLocks noGrp="1"/>
          </p:cNvSpPr>
          <p:nvPr>
            <p:ph type="body" idx="1"/>
          </p:nvPr>
        </p:nvSpPr>
        <p:spPr>
          <a:xfrm>
            <a:off x="5193016" y="5121378"/>
            <a:ext cx="3132347" cy="57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463" lvl="0" indent="0" algn="ctr" rtl="0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 sz="3600"/>
              <a:t>RAM slot (Notebook)</a:t>
            </a:r>
            <a:endParaRPr sz="3600"/>
          </a:p>
        </p:txBody>
      </p:sp>
      <p:sp>
        <p:nvSpPr>
          <p:cNvPr id="581" name="Google Shape;581;p4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582" name="Google Shape;582;p49"/>
          <p:cNvSpPr txBox="1"/>
          <p:nvPr/>
        </p:nvSpPr>
        <p:spPr>
          <a:xfrm>
            <a:off x="827584" y="3067814"/>
            <a:ext cx="2439888" cy="57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463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en-US" sz="36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RAM slot (PC) </a:t>
            </a:r>
            <a:endParaRPr sz="36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pic>
        <p:nvPicPr>
          <p:cNvPr id="583" name="Google Shape;583;p49" descr="เพิ่มแรมเอง ง่ายมากครับ กดเลยครับ - Overclockzone.com ชุมชนคนไอที  ที่ใหญ่ที่สุดในเมืองไทย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158" y="3648939"/>
            <a:ext cx="3931564" cy="294487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84" name="Google Shape;584;p49" descr="เช็คแรมโน๊ตบุ๊ค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9992" y="2476413"/>
            <a:ext cx="4415063" cy="253449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en-US"/>
              <a:t>หน่วยเก็บข้อมูลสำรอง (Secondary Storage Unit) </a:t>
            </a:r>
            <a:endParaRPr/>
          </a:p>
        </p:txBody>
      </p:sp>
      <p:sp>
        <p:nvSpPr>
          <p:cNvPr id="598" name="Google Shape;598;p51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มีหน้าที่ในการเก็บข้อมูลหรือโปรแกรม  เหมือนกับ หน่วยความจำหลัก 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แต่เป็นการจัดเก็บข้อมูลและโปรแกรมไว้ใช้ในภายหลังได้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แม้จะปิดเครื่องคอมพิวเตอร์  ข้อมูลและโปรแกรมที่เก็บไว้  ไม่สูญหายหรือถูกลบทิ้ง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ที่ใช้ในปัจจุบัน เช่น Hard Drive &amp; External Hard Drive, USB Mass Storage device, Flash Memory card, รวมไปถึง Optical Disk Drive (ไม่พบในเครื่องรุ่นใหม่ๆ แล้ว)</a:t>
            </a:r>
            <a:endParaRPr/>
          </a:p>
        </p:txBody>
      </p:sp>
      <p:sp>
        <p:nvSpPr>
          <p:cNvPr id="599" name="Google Shape;599;p5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Hard Drive &amp; External Hard Drive</a:t>
            </a:r>
            <a:endParaRPr/>
          </a:p>
        </p:txBody>
      </p:sp>
      <p:sp>
        <p:nvSpPr>
          <p:cNvPr id="605" name="Google Shape;605;p52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92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Hard Drive </a:t>
            </a:r>
            <a:r>
              <a:rPr lang="en-US"/>
              <a:t>อุปกรณ์หลักในการจัดเก็บข้อมูลของเครื่องคอมพิวเตอร์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ทำหน้าที่จัดเก็บระบบปฏิบัติการรวมถึงโปรแกรมต่างๆ ที่ใช้ในเครื่องไว้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External Hard Drive </a:t>
            </a:r>
            <a:r>
              <a:rPr lang="en-US"/>
              <a:t>ฮาร์ดไดรฟ์ภายนอกที่ไม่ได้ติดตั้งไว้ในเครื่องคอมพิวเตอร์ เป็นอุปกรณ์จัดเก็บข้อมูลซึ่งมักใช้ในการจัดเก็บข้อมูลขนาดใหญ่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แบ่งได้ 2 แบบ คือ </a:t>
            </a:r>
            <a:r>
              <a:rPr lang="en-US">
                <a:solidFill>
                  <a:srgbClr val="C00000"/>
                </a:solidFill>
              </a:rPr>
              <a:t>Hard Disk Drive (HDD) </a:t>
            </a:r>
            <a:r>
              <a:rPr lang="en-US"/>
              <a:t>และ </a:t>
            </a:r>
            <a:r>
              <a:rPr lang="en-US">
                <a:solidFill>
                  <a:srgbClr val="C00000"/>
                </a:solidFill>
              </a:rPr>
              <a:t>Solid State Drive (SSD)</a:t>
            </a:r>
            <a:endParaRPr>
              <a:solidFill>
                <a:srgbClr val="C00000"/>
              </a:solidFill>
            </a:endParaRPr>
          </a:p>
          <a:p>
            <a:pPr marL="290513" lvl="0" indent="-55879" algn="just" rtl="0">
              <a:spcBef>
                <a:spcPts val="720"/>
              </a:spcBef>
              <a:spcAft>
                <a:spcPts val="0"/>
              </a:spcAft>
              <a:buSzPts val="3420"/>
              <a:buNone/>
            </a:pPr>
            <a:endParaRPr/>
          </a:p>
        </p:txBody>
      </p:sp>
      <p:sp>
        <p:nvSpPr>
          <p:cNvPr id="606" name="Google Shape;606;p5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Hard Drive &amp; External Hard Drive</a:t>
            </a:r>
            <a:endParaRPr/>
          </a:p>
        </p:txBody>
      </p:sp>
      <p:sp>
        <p:nvSpPr>
          <p:cNvPr id="612" name="Google Shape;612;p53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>
                <a:solidFill>
                  <a:srgbClr val="C00000"/>
                </a:solidFill>
              </a:rPr>
              <a:t>Hard Disk Drive (HDD) 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ฮาร์ดไดรฟ์ที่มีมาตั้งแต่ยุคแรกๆ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ใช้แผ่นดิสก์แม่เหล็กในการจัดเก็บข้อมูล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การอ่าน/เขียน จะใช้หัวอ่านเคลื่อนไปยังดิสก์ที่หมุนอย่างรวดเร็ว ลักษณะคล้ายเครื่องเล่นแผ่นเสียง</a:t>
            </a:r>
            <a:endParaRPr/>
          </a:p>
          <a:p>
            <a:pPr marL="914400" lvl="2" indent="-246887" algn="just" rtl="0">
              <a:spcBef>
                <a:spcPts val="666"/>
              </a:spcBef>
              <a:spcAft>
                <a:spcPts val="0"/>
              </a:spcAft>
              <a:buSzPct val="70000"/>
              <a:buChar char="⚫"/>
            </a:pPr>
            <a:r>
              <a:rPr lang="en-US"/>
              <a:t>ดิสก์จะหมุนระหว่าง 5,400 ถึง 15,000 รอบต่อนาที (RPM : revolutions per minute) ยิ่งหมุนเร็ว ยิ่งเข้าถึงข้อมูลได้เร็ว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ข้อดี : มีความจุสูง ราคาถูก 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ข้อเสีย : ช้ากว่า SSD พอสมควร ไม่ทนต่อการกระแทก</a:t>
            </a:r>
            <a:endParaRPr/>
          </a:p>
          <a:p>
            <a:pPr marL="640080" lvl="1" indent="-67151" algn="just" rtl="0">
              <a:spcBef>
                <a:spcPts val="666"/>
              </a:spcBef>
              <a:spcAft>
                <a:spcPts val="0"/>
              </a:spcAft>
              <a:buSzPct val="85000"/>
              <a:buNone/>
            </a:pPr>
            <a:endParaRPr/>
          </a:p>
        </p:txBody>
      </p:sp>
      <p:sp>
        <p:nvSpPr>
          <p:cNvPr id="613" name="Google Shape;613;p5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Hard Drive &amp; External Hard Drive</a:t>
            </a:r>
            <a:endParaRPr/>
          </a:p>
        </p:txBody>
      </p:sp>
      <p:sp>
        <p:nvSpPr>
          <p:cNvPr id="619" name="Google Shape;619;p5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pic>
        <p:nvPicPr>
          <p:cNvPr id="620" name="Google Shape;620;p54" descr="HDD หรือ SSD : ใครกันแน่ที่ดีกว่า? รู้ไหม SSD ไม่เสียบไฟนานๆ  แล้วข้อมูลจะหาย! | #bearta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690" y="2531677"/>
            <a:ext cx="242887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54" descr="RAM คืออะไร ? Harddisk คืออะไร ? SSD คืออะไร ? และแตกต่างกันอย่างไร 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1882" y="4220763"/>
            <a:ext cx="2750118" cy="24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4" descr="อยากทราบว่าจะนำharddiskจากเครื่องเก่าที่มีวินโดว์มาใส่คอมเครื่องใหม่ที่มีssdอยู่แล้วได้ไหมครับ  - Panti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9849" y="4488971"/>
            <a:ext cx="3216055" cy="223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4" descr="500 GB (NB-SATA-3) SEAGATE (5400RPM, 16MB)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6315" y="2117349"/>
            <a:ext cx="2851518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4"/>
          <p:cNvSpPr txBox="1"/>
          <p:nvPr/>
        </p:nvSpPr>
        <p:spPr>
          <a:xfrm>
            <a:off x="4791267" y="3832852"/>
            <a:ext cx="41732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เชื่อมต่อด้วยมาตรฐาน SATA 3.0</a:t>
            </a:r>
            <a:endParaRPr/>
          </a:p>
        </p:txBody>
      </p:sp>
      <p:sp>
        <p:nvSpPr>
          <p:cNvPr id="625" name="Google Shape;625;p54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919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Hard Disk Drive (HDD)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หน่วยรับข้อมูล</a:t>
            </a:r>
            <a:endParaRPr/>
          </a:p>
        </p:txBody>
      </p:sp>
      <p:sp>
        <p:nvSpPr>
          <p:cNvPr id="180" name="Google Shape;180;p6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ทำหน้าที่รับข้อมูลจากผู้ใช้เพื่อนำมาจัดเก็บหรือประมวลผล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มีหลากหลายรูปแบบ ตามแต่ลักษณะข้อมูลนำเข้า และวิธีการนำข้อมูลเข้า แต่อาจแบ่งได้เป็น 3 กลุ่มหลัก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อุปกรณ์นำข้อมูลเข้าแบบกด (Keying Devices)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อุปกรณ์นำข้อมูลเข้าแบบชี้ตำแหน่ง (Pointing Devices)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อุปกรณ์นำข้อมูลเข้าแบบสแกน (Data Scanning Devices)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en-US">
                <a:solidFill>
                  <a:srgbClr val="FF0000"/>
                </a:solidFill>
              </a:rPr>
              <a:t>Usb drive, SD card ฯลฯ สามารถนำข้อมูลเข้าได้ แต่จัดอยู่ในกลุ่ม หน่วยเก็บข้อมูลสำรอง (Secondary Storage Unit) </a:t>
            </a:r>
            <a:endParaRPr>
              <a:solidFill>
                <a:srgbClr val="FF0000"/>
              </a:solidFill>
            </a:endParaRPr>
          </a:p>
          <a:p>
            <a:pPr marL="290513" lvl="0" indent="-72167" algn="just" rtl="0">
              <a:spcBef>
                <a:spcPts val="666"/>
              </a:spcBef>
              <a:spcAft>
                <a:spcPts val="0"/>
              </a:spcAft>
              <a:buSzPct val="95000"/>
              <a:buNone/>
            </a:pPr>
            <a:endParaRPr/>
          </a:p>
        </p:txBody>
      </p:sp>
      <p:sp>
        <p:nvSpPr>
          <p:cNvPr id="181" name="Google Shape;181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Hard Drive &amp; External Hard Drive</a:t>
            </a:r>
            <a:endParaRPr/>
          </a:p>
        </p:txBody>
      </p:sp>
      <p:sp>
        <p:nvSpPr>
          <p:cNvPr id="631" name="Google Shape;631;p55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Solid State Drive (SSD) </a:t>
            </a:r>
            <a:endParaRPr>
              <a:solidFill>
                <a:srgbClr val="C00000"/>
              </a:solidFill>
            </a:endParaRPr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ฮาร์ดไดรฟ์ยุคใหม่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ใช้หน่วยความจำแฟลชในการจัดเก็บข้อมูล (เช่นเดียวกับ Flash Drive)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ไม่มีส่วนที่ต้องเคลื่อนไหว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ข้อดี : มีความเร็วสูงกว่า HDD มาก ทนต่อการกระแทก 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ข้อเสีย : มีความจุน้อยกว่า HDD ราคาแพง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นิยมใช้ SSD ทำ External Hard Drive</a:t>
            </a:r>
            <a:endParaRPr/>
          </a:p>
          <a:p>
            <a:pPr marL="640080" lvl="1" indent="-52578" algn="just" rtl="0">
              <a:spcBef>
                <a:spcPts val="720"/>
              </a:spcBef>
              <a:spcAft>
                <a:spcPts val="0"/>
              </a:spcAft>
              <a:buSzPts val="3060"/>
              <a:buNone/>
            </a:pPr>
            <a:endParaRPr/>
          </a:p>
        </p:txBody>
      </p:sp>
      <p:sp>
        <p:nvSpPr>
          <p:cNvPr id="632" name="Google Shape;632;p5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Hard Drive &amp; External Hard Drive</a:t>
            </a:r>
            <a:endParaRPr/>
          </a:p>
        </p:txBody>
      </p:sp>
      <p:sp>
        <p:nvSpPr>
          <p:cNvPr id="638" name="Google Shape;638;p56"/>
          <p:cNvSpPr txBox="1">
            <a:spLocks noGrp="1"/>
          </p:cNvSpPr>
          <p:nvPr>
            <p:ph type="body" idx="1"/>
          </p:nvPr>
        </p:nvSpPr>
        <p:spPr>
          <a:xfrm>
            <a:off x="179512" y="1844824"/>
            <a:ext cx="8712968" cy="509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รูปแบบการเชื่อมต่อ </a:t>
            </a:r>
            <a:r>
              <a:rPr lang="en-US">
                <a:solidFill>
                  <a:srgbClr val="C00000"/>
                </a:solidFill>
              </a:rPr>
              <a:t>Solid State Drive (SSD) </a:t>
            </a:r>
            <a:endParaRPr>
              <a:solidFill>
                <a:srgbClr val="C00000"/>
              </a:solidFill>
            </a:endParaRPr>
          </a:p>
          <a:p>
            <a:pPr marL="640080" lvl="1" indent="-246888" algn="just" rtl="0">
              <a:spcBef>
                <a:spcPts val="612"/>
              </a:spcBef>
              <a:spcAft>
                <a:spcPts val="0"/>
              </a:spcAft>
              <a:buSzPct val="85000"/>
              <a:buChar char="⚫"/>
            </a:pPr>
            <a:r>
              <a:rPr lang="en-US">
                <a:solidFill>
                  <a:srgbClr val="0000FF"/>
                </a:solidFill>
              </a:rPr>
              <a:t>2.5-inch SATA </a:t>
            </a:r>
            <a:r>
              <a:rPr lang="en-US"/>
              <a:t>: เชื่อมต่อด้วยมาตรฐาน SATA (มาตรฐานการเชื่อมต่อ HDD) เพื่อให้สามารถเปลี่ยนแทน HDD ได้</a:t>
            </a:r>
            <a:endParaRPr/>
          </a:p>
          <a:p>
            <a:pPr marL="640080" lvl="1" indent="-246888" algn="just" rtl="0">
              <a:spcBef>
                <a:spcPts val="612"/>
              </a:spcBef>
              <a:spcAft>
                <a:spcPts val="0"/>
              </a:spcAft>
              <a:buSzPct val="85000"/>
              <a:buChar char="⚫"/>
            </a:pPr>
            <a:r>
              <a:rPr lang="en-US">
                <a:solidFill>
                  <a:srgbClr val="0000FF"/>
                </a:solidFill>
              </a:rPr>
              <a:t>SSD Add-in Card (AIC) </a:t>
            </a:r>
            <a:r>
              <a:rPr lang="en-US"/>
              <a:t>: มีลักษณะเป็นการ์ดเสียบลงเมนบอร์ดผ่าน PCIe bus ซึ่งให้ความเร็วสูงกว่า SATA ถึง 4.5 เท่า</a:t>
            </a:r>
            <a:endParaRPr/>
          </a:p>
          <a:p>
            <a:pPr marL="914400" lvl="2" indent="-246887" algn="just" rtl="0">
              <a:spcBef>
                <a:spcPts val="612"/>
              </a:spcBef>
              <a:spcAft>
                <a:spcPts val="0"/>
              </a:spcAft>
              <a:buSzPct val="70000"/>
              <a:buChar char="⚫"/>
            </a:pPr>
            <a:r>
              <a:rPr lang="en-US"/>
              <a:t>มีในเครื่อง PC เท่านั้น และต้องดูด้วยว่ามีช่อง PCIe เหลือหรือไม่</a:t>
            </a:r>
            <a:endParaRPr/>
          </a:p>
          <a:p>
            <a:pPr marL="640080" lvl="1" indent="-246888" algn="just" rtl="0">
              <a:spcBef>
                <a:spcPts val="612"/>
              </a:spcBef>
              <a:spcAft>
                <a:spcPts val="0"/>
              </a:spcAft>
              <a:buSzPct val="85000"/>
              <a:buChar char="⚫"/>
            </a:pPr>
            <a:r>
              <a:rPr lang="en-US">
                <a:solidFill>
                  <a:srgbClr val="0000FF"/>
                </a:solidFill>
              </a:rPr>
              <a:t>mSATA</a:t>
            </a:r>
            <a:r>
              <a:rPr lang="en-US"/>
              <a:t> เป็นมาตรฐาน SATA เช่นเดียวกัน แต่มีขนาดเล็กลงเพื่อใช้ใน Notebook ปัจจุบันไม่ค่อยพบแล้ว</a:t>
            </a:r>
            <a:endParaRPr/>
          </a:p>
          <a:p>
            <a:pPr marL="640080" lvl="1" indent="-246888" algn="just" rtl="0">
              <a:spcBef>
                <a:spcPts val="612"/>
              </a:spcBef>
              <a:spcAft>
                <a:spcPts val="0"/>
              </a:spcAft>
              <a:buSzPct val="85000"/>
              <a:buChar char="⚫"/>
            </a:pPr>
            <a:r>
              <a:rPr lang="en-US">
                <a:solidFill>
                  <a:srgbClr val="0000FF"/>
                </a:solidFill>
              </a:rPr>
              <a:t>M.2 </a:t>
            </a:r>
            <a:r>
              <a:rPr lang="en-US"/>
              <a:t>เป็นการเชื่อมต่อแบบล่าสุด โดยลดขนาดให้เล็กลง มีทั้ง </a:t>
            </a:r>
            <a:endParaRPr/>
          </a:p>
          <a:p>
            <a:pPr marL="914400" lvl="2" indent="-246887" algn="just" rtl="0">
              <a:spcBef>
                <a:spcPts val="612"/>
              </a:spcBef>
              <a:spcAft>
                <a:spcPts val="0"/>
              </a:spcAft>
              <a:buSzPct val="70000"/>
              <a:buChar char="⚫"/>
            </a:pPr>
            <a:r>
              <a:rPr lang="en-US">
                <a:solidFill>
                  <a:srgbClr val="0000FF"/>
                </a:solidFill>
              </a:rPr>
              <a:t>M.2 SATA </a:t>
            </a:r>
            <a:r>
              <a:rPr lang="en-US"/>
              <a:t>ความเร็วเท่า SATA </a:t>
            </a:r>
            <a:endParaRPr/>
          </a:p>
          <a:p>
            <a:pPr marL="914400" lvl="2" indent="-246887" algn="just" rtl="0">
              <a:spcBef>
                <a:spcPts val="612"/>
              </a:spcBef>
              <a:spcAft>
                <a:spcPts val="0"/>
              </a:spcAft>
              <a:buSzPct val="70000"/>
              <a:buChar char="⚫"/>
            </a:pPr>
            <a:r>
              <a:rPr lang="en-US">
                <a:solidFill>
                  <a:srgbClr val="0000FF"/>
                </a:solidFill>
              </a:rPr>
              <a:t>M.2 PCIe (NVMe) </a:t>
            </a:r>
            <a:r>
              <a:rPr lang="en-US"/>
              <a:t>ความเร็วเท่า AIC (เร็วกว่า SATA 4.5 เท่า)</a:t>
            </a:r>
            <a:endParaRPr/>
          </a:p>
        </p:txBody>
      </p:sp>
      <p:sp>
        <p:nvSpPr>
          <p:cNvPr id="639" name="Google Shape;639;p5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pic>
        <p:nvPicPr>
          <p:cNvPr id="645" name="Google Shape;645;p57" descr="Explaining the Difference Between SSD NVMe and M2 SATA and mSATA - YouTu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643" y="555329"/>
            <a:ext cx="8496714" cy="323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57" descr="What Is a PCIe SSD, and Do You Need One in Your PC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5656" y="4154593"/>
            <a:ext cx="5705922" cy="2384319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57"/>
          <p:cNvSpPr txBox="1"/>
          <p:nvPr/>
        </p:nvSpPr>
        <p:spPr>
          <a:xfrm>
            <a:off x="7085835" y="5327708"/>
            <a:ext cx="8993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AIC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pic>
        <p:nvPicPr>
          <p:cNvPr id="653" name="Google Shape;653;p58" descr="แนะนำ 10 รุ่นเด็ด External Harddisk จากแบรนด์ชั้นนำ  เอาไว้ให้คุณใช้เก็บข้อมูล | Priceprice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129" y="858865"/>
            <a:ext cx="3552590" cy="23640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654" name="Google Shape;654;p58"/>
          <p:cNvSpPr txBox="1"/>
          <p:nvPr/>
        </p:nvSpPr>
        <p:spPr>
          <a:xfrm>
            <a:off x="490610" y="5954137"/>
            <a:ext cx="81961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External Hard Drive (SSD) เชื่อมต่อผ่าน USB 2.0 หรือ 3.0</a:t>
            </a:r>
            <a:endParaRPr sz="32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pic>
        <p:nvPicPr>
          <p:cNvPr id="655" name="Google Shape;655;p58" descr="BackupDrive - Software Encrypted - External Portable Hard Dri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5959" y="1810793"/>
            <a:ext cx="3483831" cy="34838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656" name="Google Shape;656;p58" descr="Samsung Portable SSD T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365" y="3429000"/>
            <a:ext cx="3144454" cy="23640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USB Mass Storage device</a:t>
            </a:r>
            <a:endParaRPr/>
          </a:p>
        </p:txBody>
      </p:sp>
      <p:sp>
        <p:nvSpPr>
          <p:cNvPr id="662" name="Google Shape;662;p59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92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มีหลายชื่อเรียก เช่น Flash Drive, Thumb Drive, USB Drive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เก็บข้อมูลโดยใช้หน่วยความจำแบบ Flash เช่นเดียวกับ SSD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ส่วนใหญ่ความจุ 8 GB. – 2 TB.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ถ้าเทียบกับ Exernal Hard Drive, Flash drive จะทนทานกว่า (ด้วยขนาดที่เล็กกว่า) แต่ราคาแพงมากกว่าถ้าความจุเท่ากัน</a:t>
            </a:r>
            <a:endParaRPr/>
          </a:p>
        </p:txBody>
      </p:sp>
      <p:sp>
        <p:nvSpPr>
          <p:cNvPr id="663" name="Google Shape;663;p5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USB Mass Storage device</a:t>
            </a:r>
            <a:endParaRPr/>
          </a:p>
        </p:txBody>
      </p:sp>
      <p:sp>
        <p:nvSpPr>
          <p:cNvPr id="669" name="Google Shape;669;p6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pic>
        <p:nvPicPr>
          <p:cNvPr id="670" name="Google Shape;670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985" y="1976341"/>
            <a:ext cx="8229599" cy="1827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671" name="Google Shape;671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985" y="4077072"/>
            <a:ext cx="8229599" cy="19442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672" name="Google Shape;672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680" y="2564904"/>
            <a:ext cx="3415471" cy="1205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61" descr="การ์ดรีดเดอร์ OTG Card Reader Micro SD / SD Card / USB | Shopee Thail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080" y="4627428"/>
            <a:ext cx="2952328" cy="2033957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6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Flash Memory card</a:t>
            </a:r>
            <a:endParaRPr/>
          </a:p>
        </p:txBody>
      </p:sp>
      <p:sp>
        <p:nvSpPr>
          <p:cNvPr id="679" name="Google Shape;679;p6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pic>
        <p:nvPicPr>
          <p:cNvPr id="680" name="Google Shape;680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954254"/>
            <a:ext cx="4392488" cy="4584658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61"/>
          <p:cNvSpPr txBox="1">
            <a:spLocks noGrp="1"/>
          </p:cNvSpPr>
          <p:nvPr>
            <p:ph type="body" idx="1"/>
          </p:nvPr>
        </p:nvSpPr>
        <p:spPr>
          <a:xfrm>
            <a:off x="5004048" y="1767367"/>
            <a:ext cx="3960440" cy="281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/>
              <a:t>ใช้ได้ในหลายอุปกรณ์</a:t>
            </a:r>
            <a:endParaRPr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/>
              <a:t>คอมพิวเตอร์บางเครื่องมีช่องอ่าน card เหล่านี้เลย </a:t>
            </a:r>
            <a:endParaRPr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/>
              <a:t>หรือซื้ออุปกรณ์ประเภท card reader มาเชื่อมต่อแทนได้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Optical Disk Drive</a:t>
            </a:r>
            <a:endParaRPr/>
          </a:p>
        </p:txBody>
      </p:sp>
      <p:sp>
        <p:nvSpPr>
          <p:cNvPr id="687" name="Google Shape;687;p6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688" name="Google Shape;688;p62"/>
          <p:cNvSpPr txBox="1">
            <a:spLocks noGrp="1"/>
          </p:cNvSpPr>
          <p:nvPr>
            <p:ph type="body" idx="1"/>
          </p:nvPr>
        </p:nvSpPr>
        <p:spPr>
          <a:xfrm>
            <a:off x="5004048" y="2022119"/>
            <a:ext cx="3960440" cy="241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040"/>
              <a:buChar char="⚫"/>
            </a:pPr>
            <a:r>
              <a:rPr lang="en-US" sz="3200"/>
              <a:t>ใช้ในการอ่าน/เขียนแผ่น CD, DVD</a:t>
            </a:r>
            <a:endParaRPr/>
          </a:p>
          <a:p>
            <a:pPr marL="290513" lvl="0" indent="-273050" algn="just" rtl="0">
              <a:spcBef>
                <a:spcPts val="640"/>
              </a:spcBef>
              <a:spcAft>
                <a:spcPts val="0"/>
              </a:spcAft>
              <a:buSzPts val="3040"/>
              <a:buChar char="⚫"/>
            </a:pPr>
            <a:r>
              <a:rPr lang="en-US" sz="3200"/>
              <a:t>แต่เนื่องจากช้า, ความจุต่ำ จึงถูกแทนที่ด้วย Flash Drive</a:t>
            </a:r>
            <a:endParaRPr/>
          </a:p>
        </p:txBody>
      </p:sp>
      <p:pic>
        <p:nvPicPr>
          <p:cNvPr id="689" name="Google Shape;689;p62" descr="Usb 2.0 external cd burner cd/dvd player optical drive for pc laptop  windows Sale - Banggood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78" y="2222750"/>
            <a:ext cx="4208422" cy="420842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en-US"/>
              <a:t>การเชื่อมต่อคอมพิวเตอร์กับอุปกรณ์ภายนอก</a:t>
            </a:r>
            <a:endParaRPr/>
          </a:p>
        </p:txBody>
      </p:sp>
      <p:sp>
        <p:nvSpPr>
          <p:cNvPr id="703" name="Google Shape;703;p64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ในการเลือกใช้คอมพิวเตอร์ นอกจากอุปกรณ์ต่างๆ ที่ต้องพิจารณาแล้ว ช่องทางการเชื่อมต่อ (port) ที่มีให้ ก็เป็นอีกปัจจัยสำคัญ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ต้องมีการเชื่อมต่อตัวเครื่องกับอุปกรณ์ต่างๆ เช่น จอภาพ, ลำโพง, keyboard, mouse, printer ฯลฯ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โดยเฉพาะ Notebook ซึ่งมักจะให้ port มาจำกัด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ดังนั้นต้องเลือกทั้งคอมพิวเตอร์และอุปกรณ์ที่เชื่อมต่อกันได้</a:t>
            </a:r>
            <a:endParaRPr/>
          </a:p>
          <a:p>
            <a:pPr marL="290513" lvl="0" indent="-273050" algn="just" rtl="0">
              <a:spcBef>
                <a:spcPts val="666"/>
              </a:spcBef>
              <a:spcAft>
                <a:spcPts val="0"/>
              </a:spcAft>
              <a:buSzPct val="95000"/>
              <a:buChar char="⚫"/>
            </a:pPr>
            <a:r>
              <a:rPr lang="en-US"/>
              <a:t>มี port หลายแบบ สำหรับอุปกรณ์หลายประเภท ดังนี้</a:t>
            </a:r>
            <a:endParaRPr/>
          </a:p>
        </p:txBody>
      </p:sp>
      <p:sp>
        <p:nvSpPr>
          <p:cNvPr id="704" name="Google Shape;704;p6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en-US"/>
              <a:t>การเชื่อมต่อคอมพิวเตอร์กับอุปกรณ์ภายนอก</a:t>
            </a:r>
            <a:endParaRPr/>
          </a:p>
        </p:txBody>
      </p:sp>
      <p:sp>
        <p:nvSpPr>
          <p:cNvPr id="710" name="Google Shape;710;p65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78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>
                <a:solidFill>
                  <a:srgbClr val="C00000"/>
                </a:solidFill>
              </a:rPr>
              <a:t>USB port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เชื่อมต่อกับ keyboard, mouse, flash drive, printer, ฯลฯ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มีหลายเวอร์ชั่น (เวอร์ชั่นหลัง ความเร็วสูงกว่า) 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มีหน้าตา 2 แบบ คือ Type A และ Type C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บาง port สามารถชาร์จไฟให้อุปกรณ์อื่นได้โดยไม่ต้องเปิดคอมพิวเตอร์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Notebook บางเครื่องมี port type C ที่รองรับการชาร์จไฟให้โน้ตบุ้คโดยใช้อุปกรณ์ชาร์จที่รองรับ รวมถึงสามารถต่อจอภาพภายนอกผ่าน port นี้ด้วย </a:t>
            </a:r>
            <a:endParaRPr/>
          </a:p>
        </p:txBody>
      </p:sp>
      <p:sp>
        <p:nvSpPr>
          <p:cNvPr id="711" name="Google Shape;711;p6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en-US"/>
              <a:t>อุปกรณ์นำข้อมูลเข้าแบบกด (Keyed Devices)</a:t>
            </a:r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42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แป้นพิมพ์ (Keyboard) แบบต่างๆ เช่น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Full size (104-key) Keyboard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Mini Keyboard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Ergonomic Keyboard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Keyboard อื่นๆ</a:t>
            </a:r>
            <a:endParaRPr/>
          </a:p>
          <a:p>
            <a:pPr marL="640080" lvl="1" indent="-52578" algn="just" rtl="0">
              <a:spcBef>
                <a:spcPts val="720"/>
              </a:spcBef>
              <a:spcAft>
                <a:spcPts val="0"/>
              </a:spcAft>
              <a:buSzPts val="3060"/>
              <a:buNone/>
            </a:pPr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6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en-US"/>
              <a:t>การเชื่อมต่อคอมพิวเตอร์กับอุปกรณ์ภายนอก</a:t>
            </a:r>
            <a:endParaRPr/>
          </a:p>
        </p:txBody>
      </p:sp>
      <p:sp>
        <p:nvSpPr>
          <p:cNvPr id="717" name="Google Shape;717;p6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pic>
        <p:nvPicPr>
          <p:cNvPr id="718" name="Google Shape;718;p66" descr="How do I know if my computer has USB 3.0 ports? | Sweetwa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932" y="2592443"/>
            <a:ext cx="4962164" cy="17281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719" name="Google Shape;719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932" y="4678114"/>
            <a:ext cx="4104956" cy="18472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720" name="Google Shape;720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8154" y="4908257"/>
            <a:ext cx="4032448" cy="15563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721" name="Google Shape;721;p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3651" y="2517625"/>
            <a:ext cx="3066951" cy="20456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722" name="Google Shape;722;p66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77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USB port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en-US"/>
              <a:t>การเชื่อมต่อคอมพิวเตอร์กับอุปกรณ์ภายนอก</a:t>
            </a:r>
            <a:endParaRPr/>
          </a:p>
        </p:txBody>
      </p:sp>
      <p:sp>
        <p:nvSpPr>
          <p:cNvPr id="728" name="Google Shape;728;p67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492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ct val="95000"/>
              <a:buChar char="⚫"/>
            </a:pPr>
            <a:r>
              <a:rPr lang="en-US">
                <a:solidFill>
                  <a:srgbClr val="C00000"/>
                </a:solidFill>
              </a:rPr>
              <a:t>Thunderbolt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หน้าตาแบบเดียวกับ USB Type C ผลักดันโดย intel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ความเร็วในการถ่ายข้อมูลสูงเทียบเท่า USB 4.0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รองรับมาตรฐาน USB สามารถนำอุปกรณ์ USB มาเสียบได้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เวอร์ชั่นล่าสุด รองรับการชาร์จไฟให้คอมพิวเตอร์, รองรับการต่อจอนอก, รองรับการต่อการ์ด GPU นอก </a:t>
            </a:r>
            <a:endParaRPr/>
          </a:p>
          <a:p>
            <a:pPr marL="640080" lvl="1" indent="-246888" algn="just" rtl="0">
              <a:spcBef>
                <a:spcPts val="666"/>
              </a:spcBef>
              <a:spcAft>
                <a:spcPts val="0"/>
              </a:spcAft>
              <a:buSzPct val="85000"/>
              <a:buChar char="⚫"/>
            </a:pPr>
            <a:r>
              <a:rPr lang="en-US"/>
              <a:t>มีในเครื่องคอมพิวเตอร์ราคาสูง เช่น macbook รุ่นใหม่ๆ , เครื่องคอมพิวเตอร์ที่ใช้ CPU intel</a:t>
            </a:r>
            <a:endParaRPr/>
          </a:p>
        </p:txBody>
      </p:sp>
      <p:sp>
        <p:nvSpPr>
          <p:cNvPr id="729" name="Google Shape;729;p6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en-US"/>
              <a:t>การเชื่อมต่อคอมพิวเตอร์กับอุปกรณ์ภายนอก</a:t>
            </a:r>
            <a:endParaRPr/>
          </a:p>
        </p:txBody>
      </p:sp>
      <p:sp>
        <p:nvSpPr>
          <p:cNvPr id="735" name="Google Shape;735;p6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  <p:sp>
        <p:nvSpPr>
          <p:cNvPr id="736" name="Google Shape;736;p68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77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Thunderbolt</a:t>
            </a:r>
            <a:endParaRPr/>
          </a:p>
        </p:txBody>
      </p:sp>
      <p:pic>
        <p:nvPicPr>
          <p:cNvPr id="737" name="Google Shape;737;p68" descr="Thunderbolt™ for Develop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152" y="2527789"/>
            <a:ext cx="7249695" cy="40695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738" name="Google Shape;738;p68"/>
          <p:cNvSpPr txBox="1"/>
          <p:nvPr/>
        </p:nvSpPr>
        <p:spPr>
          <a:xfrm>
            <a:off x="947152" y="5279132"/>
            <a:ext cx="288032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บางเครื่องไม่มีสัญลักษณ์บอก</a:t>
            </a:r>
            <a:endParaRPr sz="32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en-US"/>
              <a:t>การเชื่อมต่อคอมพิวเตอร์กับอุปกรณ์ภายนอก</a:t>
            </a:r>
            <a:endParaRPr/>
          </a:p>
        </p:txBody>
      </p:sp>
      <p:sp>
        <p:nvSpPr>
          <p:cNvPr id="744" name="Google Shape;744;p69"/>
          <p:cNvSpPr txBox="1">
            <a:spLocks noGrp="1"/>
          </p:cNvSpPr>
          <p:nvPr>
            <p:ph type="body" idx="1"/>
          </p:nvPr>
        </p:nvSpPr>
        <p:spPr>
          <a:xfrm>
            <a:off x="251520" y="1935479"/>
            <a:ext cx="4114800" cy="4785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เนื่องจากการเชื่อมต่ออุปกรณ์โดยส่วนมากในยุคปัจจุบัน สามารถเชื่อมต่อผ่าน USB Type C หรือ Thunderbolt ที่รองรับ</a:t>
            </a:r>
            <a:endParaRPr/>
          </a:p>
          <a:p>
            <a:pPr marL="290513" lvl="0" indent="-273050" algn="just" rtl="0">
              <a:spcBef>
                <a:spcPts val="720"/>
              </a:spcBef>
              <a:spcAft>
                <a:spcPts val="0"/>
              </a:spcAft>
              <a:buSzPts val="3420"/>
              <a:buChar char="⚫"/>
            </a:pPr>
            <a:r>
              <a:rPr lang="en-US"/>
              <a:t>ดังนั้น ถ้า Notebook มี port ดังกล่าว อาจใช้ USB Hub เพื่อเพิ่มช่องทางได้</a:t>
            </a:r>
            <a:endParaRPr/>
          </a:p>
        </p:txBody>
      </p:sp>
      <p:sp>
        <p:nvSpPr>
          <p:cNvPr id="745" name="Google Shape;745;p6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pic>
        <p:nvPicPr>
          <p:cNvPr id="746" name="Google Shape;746;p69" descr="WIWU 11 In 1 USB 3.0 HubสำหรับMacBook Pro USBอะแดปเตอร์ชาร์จType C Hub HDMI  RJ45 VGA USB 3.0 USB C Hub|USB Hubs| - AliExpr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6853" y="1899702"/>
            <a:ext cx="4521402" cy="452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7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en-US"/>
              <a:t>การเชื่อมต่อคอมพิวเตอร์กับอุปกรณ์ภายนอก</a:t>
            </a:r>
            <a:endParaRPr/>
          </a:p>
        </p:txBody>
      </p:sp>
      <p:sp>
        <p:nvSpPr>
          <p:cNvPr id="752" name="Google Shape;752;p70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62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Port ต่อจอภาพ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753" name="Google Shape;753;p7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pic>
        <p:nvPicPr>
          <p:cNvPr id="754" name="Google Shape;754;p70" descr="Types of Monitor Ports - HDMI, VGA, DVI, USB Type-C, AV, NDI, SDI"/>
          <p:cNvPicPr preferRelativeResize="0"/>
          <p:nvPr/>
        </p:nvPicPr>
        <p:blipFill rotWithShape="1">
          <a:blip r:embed="rId3">
            <a:alphaModFix/>
          </a:blip>
          <a:srcRect l="6687" t="6816" r="13333" b="16538"/>
          <a:stretch/>
        </p:blipFill>
        <p:spPr>
          <a:xfrm>
            <a:off x="611560" y="2451206"/>
            <a:ext cx="7885360" cy="4270269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70"/>
          <p:cNvSpPr txBox="1"/>
          <p:nvPr/>
        </p:nvSpPr>
        <p:spPr>
          <a:xfrm>
            <a:off x="3923928" y="5771575"/>
            <a:ext cx="40008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rPr>
              <a:t>เลือกเครื่องและจอให้ตรงกัน</a:t>
            </a:r>
            <a:endParaRPr sz="3200" b="1">
              <a:solidFill>
                <a:schemeClr val="lt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en-US"/>
              <a:t>การเชื่อมต่อคอมพิวเตอร์กับอุปกรณ์ภายนอก</a:t>
            </a:r>
            <a:endParaRPr/>
          </a:p>
        </p:txBody>
      </p:sp>
      <p:sp>
        <p:nvSpPr>
          <p:cNvPr id="761" name="Google Shape;761;p71"/>
          <p:cNvSpPr txBox="1">
            <a:spLocks noGrp="1"/>
          </p:cNvSpPr>
          <p:nvPr>
            <p:ph type="body" idx="1"/>
          </p:nvPr>
        </p:nvSpPr>
        <p:spPr>
          <a:xfrm>
            <a:off x="457200" y="1935479"/>
            <a:ext cx="8229600" cy="62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Audio port</a:t>
            </a:r>
            <a:endParaRPr/>
          </a:p>
        </p:txBody>
      </p:sp>
      <p:sp>
        <p:nvSpPr>
          <p:cNvPr id="762" name="Google Shape;762;p7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sp>
        <p:nvSpPr>
          <p:cNvPr id="763" name="Google Shape;763;p71"/>
          <p:cNvSpPr txBox="1"/>
          <p:nvPr/>
        </p:nvSpPr>
        <p:spPr>
          <a:xfrm>
            <a:off x="3923928" y="5771575"/>
            <a:ext cx="40008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rPr>
              <a:t>เลือกเครื่องและจอให้ตรงกัน</a:t>
            </a:r>
            <a:endParaRPr sz="3200" b="1">
              <a:solidFill>
                <a:schemeClr val="lt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pic>
        <p:nvPicPr>
          <p:cNvPr id="764" name="Google Shape;764;p71" descr="Closeup Of Audio Input And Output Ports From The Sound Card In.. Stock  Photo, Picture And Royalty Free Image. Image 775851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5648" y="2834064"/>
            <a:ext cx="1686272" cy="33198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765" name="Google Shape;765;p71" descr="1,476 Audio Port Photos - Free &amp; Royalty-Free Stock Photos from Dreamsti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082" y="2747038"/>
            <a:ext cx="2992760" cy="19915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766" name="Google Shape;766;p71"/>
          <p:cNvSpPr txBox="1"/>
          <p:nvPr/>
        </p:nvSpPr>
        <p:spPr>
          <a:xfrm>
            <a:off x="479376" y="5239219"/>
            <a:ext cx="16862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Microphone</a:t>
            </a:r>
            <a:endParaRPr/>
          </a:p>
        </p:txBody>
      </p:sp>
      <p:sp>
        <p:nvSpPr>
          <p:cNvPr id="767" name="Google Shape;767;p71"/>
          <p:cNvSpPr txBox="1"/>
          <p:nvPr/>
        </p:nvSpPr>
        <p:spPr>
          <a:xfrm>
            <a:off x="77416" y="4201600"/>
            <a:ext cx="20882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Line out, หูฟัง</a:t>
            </a:r>
            <a:endParaRPr sz="32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sp>
        <p:nvSpPr>
          <p:cNvPr id="768" name="Google Shape;768;p71"/>
          <p:cNvSpPr txBox="1"/>
          <p:nvPr/>
        </p:nvSpPr>
        <p:spPr>
          <a:xfrm>
            <a:off x="479376" y="3017748"/>
            <a:ext cx="16862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Line in</a:t>
            </a:r>
            <a:endParaRPr/>
          </a:p>
        </p:txBody>
      </p:sp>
      <p:sp>
        <p:nvSpPr>
          <p:cNvPr id="769" name="Google Shape;769;p71"/>
          <p:cNvSpPr txBox="1"/>
          <p:nvPr/>
        </p:nvSpPr>
        <p:spPr>
          <a:xfrm>
            <a:off x="5263054" y="4869086"/>
            <a:ext cx="29927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สำหรับแจ็คไมค์ + หูฟังในตัวเดียวกัน</a:t>
            </a:r>
            <a:endParaRPr sz="32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7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rdia New"/>
              <a:buNone/>
            </a:pPr>
            <a:r>
              <a:rPr lang="en-US"/>
              <a:t>การเชื่อมต่อคอมพิวเตอร์กับอุปกรณ์ภายนอก</a:t>
            </a:r>
            <a:endParaRPr/>
          </a:p>
        </p:txBody>
      </p:sp>
      <p:sp>
        <p:nvSpPr>
          <p:cNvPr id="775" name="Google Shape;775;p72"/>
          <p:cNvSpPr txBox="1">
            <a:spLocks noGrp="1"/>
          </p:cNvSpPr>
          <p:nvPr>
            <p:ph type="body" idx="1"/>
          </p:nvPr>
        </p:nvSpPr>
        <p:spPr>
          <a:xfrm>
            <a:off x="457200" y="1935478"/>
            <a:ext cx="8229600" cy="134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73050" algn="just" rtl="0">
              <a:spcBef>
                <a:spcPts val="0"/>
              </a:spcBef>
              <a:spcAft>
                <a:spcPts val="0"/>
              </a:spcAft>
              <a:buSzPts val="3420"/>
              <a:buChar char="⚫"/>
            </a:pPr>
            <a:r>
              <a:rPr lang="en-US">
                <a:solidFill>
                  <a:srgbClr val="C00000"/>
                </a:solidFill>
              </a:rPr>
              <a:t>Ethernet port (Rj45)</a:t>
            </a:r>
            <a:endParaRPr/>
          </a:p>
          <a:p>
            <a:pPr marL="640080" lvl="1" indent="-246888" algn="just" rtl="0">
              <a:spcBef>
                <a:spcPts val="720"/>
              </a:spcBef>
              <a:spcAft>
                <a:spcPts val="0"/>
              </a:spcAft>
              <a:buSzPts val="3060"/>
              <a:buChar char="⚫"/>
            </a:pPr>
            <a:r>
              <a:rPr lang="en-US"/>
              <a:t>สำหรับการเชื่อมต่อ Lan แบบมีสาย</a:t>
            </a:r>
            <a:endParaRPr/>
          </a:p>
        </p:txBody>
      </p:sp>
      <p:sp>
        <p:nvSpPr>
          <p:cNvPr id="776" name="Google Shape;776;p7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sp>
        <p:nvSpPr>
          <p:cNvPr id="777" name="Google Shape;777;p72"/>
          <p:cNvSpPr txBox="1"/>
          <p:nvPr/>
        </p:nvSpPr>
        <p:spPr>
          <a:xfrm>
            <a:off x="3923928" y="5771575"/>
            <a:ext cx="40008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ordia New"/>
                <a:ea typeface="Cordia New"/>
                <a:cs typeface="Cordia New"/>
                <a:sym typeface="Cordia New"/>
              </a:rPr>
              <a:t>เลือกเครื่องและจอให้ตรงกัน</a:t>
            </a:r>
            <a:endParaRPr sz="3200" b="1">
              <a:solidFill>
                <a:schemeClr val="lt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pic>
        <p:nvPicPr>
          <p:cNvPr id="778" name="Google Shape;778;p72" descr="Difference between Network Interface Card and Ethernet cards. Are they the  same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924" y="3421289"/>
            <a:ext cx="7922151" cy="31842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  <p:pic>
        <p:nvPicPr>
          <p:cNvPr id="784" name="Google Shape;784;p73" descr="1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750" y="1695450"/>
            <a:ext cx="3790950" cy="423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Full size 104-key Keyboard</a:t>
            </a:r>
            <a:endParaRPr/>
          </a:p>
        </p:txBody>
      </p:sp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3975750" y="5800179"/>
            <a:ext cx="468052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463" lvl="0" indent="0" algn="just" rtl="0">
              <a:spcBef>
                <a:spcPts val="0"/>
              </a:spcBef>
              <a:spcAft>
                <a:spcPts val="0"/>
              </a:spcAft>
              <a:buSzPts val="3040"/>
              <a:buNone/>
            </a:pPr>
            <a:r>
              <a:rPr lang="en-US" sz="3200"/>
              <a:t>มีแป้นตัวเลขและคีย์พิเศษต่างๆ ครบ</a:t>
            </a:r>
            <a:endParaRPr sz="3200"/>
          </a:p>
        </p:txBody>
      </p:sp>
      <p:sp>
        <p:nvSpPr>
          <p:cNvPr id="195" name="Google Shape;195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199" y="1951426"/>
            <a:ext cx="8057602" cy="374441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Mini Keyboard</a:t>
            </a:r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xfrm>
            <a:off x="4661065" y="2168324"/>
            <a:ext cx="4025734" cy="77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7463" lvl="0" indent="0" algn="just" rtl="0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en-US" sz="3200"/>
              <a:t>ตัดบางปุ่มทิ้งไปเพื่อขนาดที่เล็กลง</a:t>
            </a:r>
            <a:endParaRPr sz="3200"/>
          </a:p>
        </p:txBody>
      </p:sp>
      <p:sp>
        <p:nvSpPr>
          <p:cNvPr id="203" name="Google Shape;203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04" name="Google Shape;204;p9" descr="RAZER HUNTSMAN MINI (RAZER LINEAR OPTICAL SWITCH RED / RGB / EN-TH)  *คีย์บอร์ดเกมมิ่ง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93" y="1973066"/>
            <a:ext cx="4235838" cy="2176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 descr="Amazon.com: Number Pad, ROTTAY Mechanical USB Wired Numeric Keypad with  Blue LED Backlit 22 Key Numpad for Laptop Desktop Computer PC Black (Blue  switches): Electronic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533" y="4934332"/>
            <a:ext cx="1728192" cy="1630934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6" name="Google Shape;206;p9"/>
          <p:cNvSpPr txBox="1"/>
          <p:nvPr/>
        </p:nvSpPr>
        <p:spPr>
          <a:xfrm>
            <a:off x="2009800" y="5805265"/>
            <a:ext cx="3282280" cy="91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463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rPr lang="en-US" sz="3200" b="1">
                <a:solidFill>
                  <a:schemeClr val="dk1"/>
                </a:solidFill>
                <a:latin typeface="Cordia New"/>
                <a:ea typeface="Cordia New"/>
                <a:cs typeface="Cordia New"/>
                <a:sym typeface="Cordia New"/>
              </a:rPr>
              <a:t>ถ้าพิมพ์ตัวเลขบ่อยๆ อาจต้องซื้อ Numpad เพิ่มเติม</a:t>
            </a:r>
            <a:endParaRPr sz="3200" b="1">
              <a:solidFill>
                <a:schemeClr val="dk1"/>
              </a:solidFill>
              <a:latin typeface="Cordia New"/>
              <a:ea typeface="Cordia New"/>
              <a:cs typeface="Cordia New"/>
              <a:sym typeface="Cordia New"/>
            </a:endParaRPr>
          </a:p>
        </p:txBody>
      </p:sp>
      <p:pic>
        <p:nvPicPr>
          <p:cNvPr id="207" name="Google Shape;207;p9" descr="ทำความรู้จัก Backlit keyboard คืออะไร จำเป็นไหม ไปหาคำตอบกัน! -  AcerSpace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1255" y="3021392"/>
            <a:ext cx="3966259" cy="206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rdia New"/>
              <a:buNone/>
            </a:pPr>
            <a:r>
              <a:rPr lang="en-US"/>
              <a:t>Ergonomic Keyboard</a:t>
            </a:r>
            <a:endParaRPr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4932040" y="2566523"/>
            <a:ext cx="4025734" cy="77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463" lvl="0" indent="0" algn="just" rtl="0">
              <a:spcBef>
                <a:spcPts val="0"/>
              </a:spcBef>
              <a:spcAft>
                <a:spcPts val="0"/>
              </a:spcAft>
              <a:buSzPts val="3040"/>
              <a:buNone/>
            </a:pPr>
            <a:r>
              <a:rPr lang="en-US" sz="3200"/>
              <a:t>ออกแบบตามหลักสรีศาสตร์</a:t>
            </a:r>
            <a:endParaRPr sz="3200"/>
          </a:p>
        </p:txBody>
      </p:sp>
      <p:sp>
        <p:nvSpPr>
          <p:cNvPr id="214" name="Google Shape;214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15" name="Google Shape;215;p10" descr="The 3 Best Ergonomic Keyboard 2021 | Reviews by Wirecut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1064" y="3741108"/>
            <a:ext cx="4183961" cy="278423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6" name="Google Shape;216;p10" descr="The Best Ergonomic Keyboards in 20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974" y="1960312"/>
            <a:ext cx="4183961" cy="278423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ไหลเวียน">
  <a:themeElements>
    <a:clrScheme name="ไหลเวียน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2942</Words>
  <Application>Microsoft Office PowerPoint</Application>
  <PresentationFormat>นำเสนอทางหน้าจอ (4:3)</PresentationFormat>
  <Paragraphs>392</Paragraphs>
  <Slides>67</Slides>
  <Notes>67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2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67</vt:i4>
      </vt:variant>
    </vt:vector>
  </HeadingPairs>
  <TitlesOfParts>
    <vt:vector size="77" baseType="lpstr">
      <vt:lpstr>Arial</vt:lpstr>
      <vt:lpstr>Times New Roman</vt:lpstr>
      <vt:lpstr>Constantia</vt:lpstr>
      <vt:lpstr>Kanit</vt:lpstr>
      <vt:lpstr>Calibri</vt:lpstr>
      <vt:lpstr>Noto Sans Symbols</vt:lpstr>
      <vt:lpstr>Cordia New</vt:lpstr>
      <vt:lpstr>ไหลเวียน</vt:lpstr>
      <vt:lpstr>ไหลเวียน</vt:lpstr>
      <vt:lpstr>Visio.Drawing.6</vt:lpstr>
      <vt:lpstr>คอมพิวเตอร์ฮาร์ดแวร์ ในชีวิตประจำวัน</vt:lpstr>
      <vt:lpstr>Outline</vt:lpstr>
      <vt:lpstr>ฮาร์ดแวร์ (Hardware)</vt:lpstr>
      <vt:lpstr>ฮาร์ดแวร์ (Hardware)</vt:lpstr>
      <vt:lpstr>หน่วยรับข้อมูล</vt:lpstr>
      <vt:lpstr>อุปกรณ์นำข้อมูลเข้าแบบกด (Keyed Devices)</vt:lpstr>
      <vt:lpstr>Full size 104-key Keyboard</vt:lpstr>
      <vt:lpstr>Mini Keyboard</vt:lpstr>
      <vt:lpstr>Ergonomic Keyboard</vt:lpstr>
      <vt:lpstr>Keyboard อื่นๆ</vt:lpstr>
      <vt:lpstr>อุปกรณ์นำข้อมูลเข้าแบบชี้ตำแหน่ง (Pointing Devices)</vt:lpstr>
      <vt:lpstr>อุปกรณ์นำข้อมูลเข้าแบบชี้ตำแหน่ง (Pointing Devices)</vt:lpstr>
      <vt:lpstr>อุปกรณ์นำข้อมูลเข้าแบบชี้ตำแหน่ง (Pointing Devices)</vt:lpstr>
      <vt:lpstr>อุปกรณ์นำข้อมูลเข้าแบบชี้ตำแหน่ง (Pointing Devices)</vt:lpstr>
      <vt:lpstr>อุปกรณ์นำข้อมูลเข้าแบบชี้ตำแหน่ง (Pointing Devices)</vt:lpstr>
      <vt:lpstr>อุปกรณ์นำข้อมูลเข้าแบบชี้ตำแหน่ง (Pointing Devices)</vt:lpstr>
      <vt:lpstr>อุปกรณ์นำข้อมูลเข้าแบบชี้ตำแหน่ง (Pointing Devices)</vt:lpstr>
      <vt:lpstr>อุปกรณ์นำข้อมูลเข้าแบบสแกน (Data Scanning Devices)</vt:lpstr>
      <vt:lpstr>อุปกรณ์นำข้อมูลเข้าแบบสแกน (Data Scanning Devices)</vt:lpstr>
      <vt:lpstr>อุปกรณ์นำข้อมูลเข้าแบบสแกน (Data Scanning Devices)</vt:lpstr>
      <vt:lpstr>อุปกรณ์นำข้อมูลเข้าแบบสแกน (Data Scanning Devices)</vt:lpstr>
      <vt:lpstr>อุปกรณ์นำข้อมูลเข้าแบบสแกน (Data Scanning Devices)</vt:lpstr>
      <vt:lpstr>หน่วยแสดงผล</vt:lpstr>
      <vt:lpstr>จอภาพ (Monitor) - ปัจจัยพื้นฐานที่ควรพิจารณา</vt:lpstr>
      <vt:lpstr>จอภาพ (Monitor) - ปัจจัยเสริม</vt:lpstr>
      <vt:lpstr>จอภาพ (Monitor) - ชนิดของหน้าจอ</vt:lpstr>
      <vt:lpstr>งานนำเสนอ PowerPoint</vt:lpstr>
      <vt:lpstr>จอภาพ (Monitor)</vt:lpstr>
      <vt:lpstr>อุปกรณ์ฉายภาพ (Projector)</vt:lpstr>
      <vt:lpstr>อุปกรณ์เสียง(Audio Output)</vt:lpstr>
      <vt:lpstr>เครื่องพิมพ์ (Printer)</vt:lpstr>
      <vt:lpstr>เครื่องพิมพ์ (Printer)</vt:lpstr>
      <vt:lpstr>เครื่องพิมพ์ (Printer)</vt:lpstr>
      <vt:lpstr>เครื่องพิมพ์ 3 มิติ (3D Printer)</vt:lpstr>
      <vt:lpstr>เครื่องพิมพ์ 3 มิติ (3D Printer)</vt:lpstr>
      <vt:lpstr>หน่วยประมวลผลกลาง (CPU: Central Processing Unit)</vt:lpstr>
      <vt:lpstr>CPU</vt:lpstr>
      <vt:lpstr>CPU</vt:lpstr>
      <vt:lpstr>GPU</vt:lpstr>
      <vt:lpstr>GPU</vt:lpstr>
      <vt:lpstr>GPU</vt:lpstr>
      <vt:lpstr>หน่วยความจำหลัก (Memory Unit)</vt:lpstr>
      <vt:lpstr>Random Access Memory (RAM) </vt:lpstr>
      <vt:lpstr>Random Access Memory (RAM) </vt:lpstr>
      <vt:lpstr>Random Access Memory (RAM) </vt:lpstr>
      <vt:lpstr>หน่วยเก็บข้อมูลสำรอง (Secondary Storage Unit) </vt:lpstr>
      <vt:lpstr>Hard Drive &amp; External Hard Drive</vt:lpstr>
      <vt:lpstr>Hard Drive &amp; External Hard Drive</vt:lpstr>
      <vt:lpstr>Hard Drive &amp; External Hard Drive</vt:lpstr>
      <vt:lpstr>Hard Drive &amp; External Hard Drive</vt:lpstr>
      <vt:lpstr>Hard Drive &amp; External Hard Drive</vt:lpstr>
      <vt:lpstr>งานนำเสนอ PowerPoint</vt:lpstr>
      <vt:lpstr>งานนำเสนอ PowerPoint</vt:lpstr>
      <vt:lpstr>USB Mass Storage device</vt:lpstr>
      <vt:lpstr>USB Mass Storage device</vt:lpstr>
      <vt:lpstr>Flash Memory card</vt:lpstr>
      <vt:lpstr>Optical Disk Drive</vt:lpstr>
      <vt:lpstr>การเชื่อมต่อคอมพิวเตอร์กับอุปกรณ์ภายนอก</vt:lpstr>
      <vt:lpstr>การเชื่อมต่อคอมพิวเตอร์กับอุปกรณ์ภายนอก</vt:lpstr>
      <vt:lpstr>การเชื่อมต่อคอมพิวเตอร์กับอุปกรณ์ภายนอก</vt:lpstr>
      <vt:lpstr>การเชื่อมต่อคอมพิวเตอร์กับอุปกรณ์ภายนอก</vt:lpstr>
      <vt:lpstr>การเชื่อมต่อคอมพิวเตอร์กับอุปกรณ์ภายนอก</vt:lpstr>
      <vt:lpstr>การเชื่อมต่อคอมพิวเตอร์กับอุปกรณ์ภายนอก</vt:lpstr>
      <vt:lpstr>การเชื่อมต่อคอมพิวเตอร์กับอุปกรณ์ภายนอก</vt:lpstr>
      <vt:lpstr>การเชื่อมต่อคอมพิวเตอร์กับอุปกรณ์ภายนอก</vt:lpstr>
      <vt:lpstr>การเชื่อมต่อคอมพิวเตอร์กับอุปกรณ์ภายนอก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คอมพิวเตอร์ฮาร์ดแวร์ ในชีวิตประจำวัน</dc:title>
  <dc:creator>x</dc:creator>
  <cp:lastModifiedBy>admin</cp:lastModifiedBy>
  <cp:revision>4</cp:revision>
  <dcterms:created xsi:type="dcterms:W3CDTF">2005-06-05T17:16:41Z</dcterms:created>
  <dcterms:modified xsi:type="dcterms:W3CDTF">2024-06-19T03:59:22Z</dcterms:modified>
</cp:coreProperties>
</file>