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40"/>
  </p:notesMasterIdLst>
  <p:handoutMasterIdLst>
    <p:handoutMasterId r:id="rId41"/>
  </p:handoutMasterIdLst>
  <p:sldIdLst>
    <p:sldId id="256" r:id="rId2"/>
    <p:sldId id="554" r:id="rId3"/>
    <p:sldId id="555" r:id="rId4"/>
    <p:sldId id="558" r:id="rId5"/>
    <p:sldId id="559" r:id="rId6"/>
    <p:sldId id="560" r:id="rId7"/>
    <p:sldId id="562" r:id="rId8"/>
    <p:sldId id="565" r:id="rId9"/>
    <p:sldId id="566" r:id="rId10"/>
    <p:sldId id="567" r:id="rId11"/>
    <p:sldId id="568" r:id="rId12"/>
    <p:sldId id="569" r:id="rId13"/>
    <p:sldId id="570" r:id="rId14"/>
    <p:sldId id="573" r:id="rId15"/>
    <p:sldId id="561" r:id="rId16"/>
    <p:sldId id="563" r:id="rId17"/>
    <p:sldId id="564" r:id="rId18"/>
    <p:sldId id="572" r:id="rId19"/>
    <p:sldId id="574" r:id="rId20"/>
    <p:sldId id="575" r:id="rId21"/>
    <p:sldId id="577" r:id="rId22"/>
    <p:sldId id="576" r:id="rId23"/>
    <p:sldId id="578" r:id="rId24"/>
    <p:sldId id="556" r:id="rId25"/>
    <p:sldId id="579" r:id="rId26"/>
    <p:sldId id="580" r:id="rId27"/>
    <p:sldId id="581" r:id="rId28"/>
    <p:sldId id="582" r:id="rId29"/>
    <p:sldId id="584" r:id="rId30"/>
    <p:sldId id="585" r:id="rId31"/>
    <p:sldId id="583" r:id="rId32"/>
    <p:sldId id="586" r:id="rId33"/>
    <p:sldId id="587" r:id="rId34"/>
    <p:sldId id="589" r:id="rId35"/>
    <p:sldId id="588" r:id="rId36"/>
    <p:sldId id="590" r:id="rId37"/>
    <p:sldId id="591" r:id="rId38"/>
    <p:sldId id="592" r:id="rId3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0000"/>
    <a:srgbClr val="CC3300"/>
    <a:srgbClr val="A50021"/>
    <a:srgbClr val="5F5F5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575" autoAdjust="0"/>
  </p:normalViewPr>
  <p:slideViewPr>
    <p:cSldViewPr>
      <p:cViewPr varScale="1">
        <p:scale>
          <a:sx n="64" d="100"/>
          <a:sy n="64" d="100"/>
        </p:scale>
        <p:origin x="117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ABBF1-FA9C-47CF-97A2-187B4F19A73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76F25CA5-6627-44F5-9354-A2D8E7621C6E}">
      <dgm:prSet phldrT="[Text]" custT="1"/>
      <dgm:spPr/>
      <dgm:t>
        <a:bodyPr/>
        <a:lstStyle/>
        <a:p>
          <a:pPr algn="l"/>
          <a:r>
            <a:rPr lang="en-US" sz="3200" b="1" i="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Attribution – BY</a:t>
          </a:r>
          <a:r>
            <a:rPr lang="th-TH" sz="3200" b="1" i="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r>
            <a:rPr lang="th-TH" sz="3200" b="1" i="0" dirty="0">
              <a:latin typeface="Cordia New" panose="020B0304020202020204" pitchFamily="34" charset="-34"/>
              <a:cs typeface="Cordia New" panose="020B0304020202020204" pitchFamily="34" charset="-34"/>
            </a:rPr>
            <a:t>ต้องแสดงที่มา (ให้เครดิต) เจ้าของผลงาน</a:t>
          </a:r>
          <a:endParaRPr lang="th-TH" sz="3200" b="1" dirty="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101815AC-2A9D-4FFC-9167-C10A453BC3A2}" type="parTrans" cxnId="{46196083-F755-4FB0-A699-17C0CCF95AF0}">
      <dgm:prSet/>
      <dgm:spPr/>
      <dgm:t>
        <a:bodyPr/>
        <a:lstStyle/>
        <a:p>
          <a:endParaRPr lang="th-TH"/>
        </a:p>
      </dgm:t>
    </dgm:pt>
    <dgm:pt modelId="{CE612DE4-8BC1-42DD-93D3-885B0CA55D5F}" type="sibTrans" cxnId="{46196083-F755-4FB0-A699-17C0CCF95AF0}">
      <dgm:prSet/>
      <dgm:spPr/>
      <dgm:t>
        <a:bodyPr/>
        <a:lstStyle/>
        <a:p>
          <a:endParaRPr lang="th-TH"/>
        </a:p>
      </dgm:t>
    </dgm:pt>
    <dgm:pt modelId="{E79AD475-5D02-43EB-BA94-B6860B12C4EF}">
      <dgm:prSet phldrT="[Text]" custT="1"/>
      <dgm:spPr/>
      <dgm:t>
        <a:bodyPr/>
        <a:lstStyle/>
        <a:p>
          <a:pPr algn="l"/>
          <a:r>
            <a:rPr lang="en-US" sz="3200" b="1" i="0" dirty="0" err="1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NonCommercial</a:t>
          </a:r>
          <a:r>
            <a:rPr lang="en-US" sz="3200" b="1" i="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– NC</a:t>
          </a:r>
          <a:r>
            <a:rPr lang="th-TH" sz="3200" b="1" i="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r>
            <a:rPr lang="th-TH" sz="3200" b="1" i="0" dirty="0">
              <a:latin typeface="Cordia New" panose="020B0304020202020204" pitchFamily="34" charset="-34"/>
              <a:cs typeface="Cordia New" panose="020B0304020202020204" pitchFamily="34" charset="-34"/>
            </a:rPr>
            <a:t>ห้ามนำผลงานไปใช้ในเชิงการค้า </a:t>
          </a:r>
          <a:endParaRPr lang="th-TH" sz="3200" b="1" dirty="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961B8A9B-2220-4D97-A38B-0DBFDE9C12D5}" type="parTrans" cxnId="{6FDAB94F-0290-4E6E-A2FB-63D5CDFF7CF8}">
      <dgm:prSet/>
      <dgm:spPr/>
      <dgm:t>
        <a:bodyPr/>
        <a:lstStyle/>
        <a:p>
          <a:endParaRPr lang="th-TH"/>
        </a:p>
      </dgm:t>
    </dgm:pt>
    <dgm:pt modelId="{9E8EEA78-9310-47B2-9B33-64F92398ACCD}" type="sibTrans" cxnId="{6FDAB94F-0290-4E6E-A2FB-63D5CDFF7CF8}">
      <dgm:prSet/>
      <dgm:spPr/>
      <dgm:t>
        <a:bodyPr/>
        <a:lstStyle/>
        <a:p>
          <a:endParaRPr lang="th-TH"/>
        </a:p>
      </dgm:t>
    </dgm:pt>
    <dgm:pt modelId="{63450085-4799-4B37-9F64-41FF4B7C3FA1}">
      <dgm:prSet phldrT="[Text]" custT="1"/>
      <dgm:spPr/>
      <dgm:t>
        <a:bodyPr/>
        <a:lstStyle/>
        <a:p>
          <a:pPr algn="l"/>
          <a:r>
            <a:rPr lang="en-US" sz="3200" b="1" i="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No Derivative Works –</a:t>
          </a:r>
          <a:r>
            <a:rPr lang="th-TH" sz="3200" b="1" i="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r>
            <a:rPr lang="en-US" sz="3200" b="1" i="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ND</a:t>
          </a:r>
          <a:r>
            <a:rPr lang="th-TH" sz="3200" b="1" i="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r>
            <a:rPr lang="th-TH" sz="3200" b="1" dirty="0">
              <a:latin typeface="Cordia New" panose="020B0304020202020204" pitchFamily="34" charset="-34"/>
              <a:cs typeface="Cordia New" panose="020B0304020202020204" pitchFamily="34" charset="-34"/>
            </a:rPr>
            <a:t>ห้ามดัดแปลงผลงาน</a:t>
          </a:r>
        </a:p>
      </dgm:t>
    </dgm:pt>
    <dgm:pt modelId="{67CBBBDA-265B-4411-AF42-199959004447}" type="parTrans" cxnId="{B462BDDF-96D4-4931-92EB-3C935A878340}">
      <dgm:prSet/>
      <dgm:spPr/>
      <dgm:t>
        <a:bodyPr/>
        <a:lstStyle/>
        <a:p>
          <a:endParaRPr lang="th-TH"/>
        </a:p>
      </dgm:t>
    </dgm:pt>
    <dgm:pt modelId="{63261A9C-05D0-4151-9402-6F7FEA27F8B4}" type="sibTrans" cxnId="{B462BDDF-96D4-4931-92EB-3C935A878340}">
      <dgm:prSet/>
      <dgm:spPr/>
      <dgm:t>
        <a:bodyPr/>
        <a:lstStyle/>
        <a:p>
          <a:endParaRPr lang="th-TH"/>
        </a:p>
      </dgm:t>
    </dgm:pt>
    <dgm:pt modelId="{C2B4C641-929F-4B38-A0F0-2793DD96BA44}">
      <dgm:prSet phldrT="[Text]" custT="1"/>
      <dgm:spPr/>
      <dgm:t>
        <a:bodyPr/>
        <a:lstStyle/>
        <a:p>
          <a:pPr algn="l"/>
          <a:r>
            <a:rPr lang="en-US" sz="3200" b="1" i="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Share Alike – SA</a:t>
          </a:r>
          <a:r>
            <a:rPr lang="th-TH" sz="3200" b="1" i="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r>
            <a:rPr lang="th-TH" sz="3200" b="1" i="0" dirty="0">
              <a:latin typeface="Cordia New" panose="020B0304020202020204" pitchFamily="34" charset="-34"/>
              <a:cs typeface="Cordia New" panose="020B0304020202020204" pitchFamily="34" charset="-34"/>
            </a:rPr>
            <a:t>ผลงานที่นำไปใช้ ต้องอนุญาตแบบเดียวกับต้นฉบับ</a:t>
          </a:r>
          <a:endParaRPr lang="th-TH" sz="3200" b="1" dirty="0">
            <a:latin typeface="Cordia New" panose="020B0304020202020204" pitchFamily="34" charset="-34"/>
            <a:cs typeface="Cordia New" panose="020B0304020202020204" pitchFamily="34" charset="-34"/>
          </a:endParaRPr>
        </a:p>
      </dgm:t>
    </dgm:pt>
    <dgm:pt modelId="{E9DAF190-9211-4ADF-B444-B71346AF0818}" type="parTrans" cxnId="{553FB32C-A172-4F43-A7F5-F81D1FC36900}">
      <dgm:prSet/>
      <dgm:spPr/>
      <dgm:t>
        <a:bodyPr/>
        <a:lstStyle/>
        <a:p>
          <a:endParaRPr lang="th-TH"/>
        </a:p>
      </dgm:t>
    </dgm:pt>
    <dgm:pt modelId="{1000559A-9926-4439-8251-44303A0C4F59}" type="sibTrans" cxnId="{553FB32C-A172-4F43-A7F5-F81D1FC36900}">
      <dgm:prSet/>
      <dgm:spPr/>
      <dgm:t>
        <a:bodyPr/>
        <a:lstStyle/>
        <a:p>
          <a:endParaRPr lang="th-TH"/>
        </a:p>
      </dgm:t>
    </dgm:pt>
    <dgm:pt modelId="{93ECF863-0E10-4A2C-9A30-4CC8406D2B7C}" type="pres">
      <dgm:prSet presAssocID="{BD4ABBF1-FA9C-47CF-97A2-187B4F19A73A}" presName="linearFlow" presStyleCnt="0">
        <dgm:presLayoutVars>
          <dgm:dir/>
          <dgm:resizeHandles val="exact"/>
        </dgm:presLayoutVars>
      </dgm:prSet>
      <dgm:spPr/>
    </dgm:pt>
    <dgm:pt modelId="{6D2EA4E5-BB4D-4BBD-85AA-B909C78F3AA0}" type="pres">
      <dgm:prSet presAssocID="{76F25CA5-6627-44F5-9354-A2D8E7621C6E}" presName="composite" presStyleCnt="0"/>
      <dgm:spPr/>
    </dgm:pt>
    <dgm:pt modelId="{25664E4A-764D-4173-8EE3-B2D4D0BCBC3A}" type="pres">
      <dgm:prSet presAssocID="{76F25CA5-6627-44F5-9354-A2D8E7621C6E}" presName="imgShp" presStyleLbl="fgImgPlace1" presStyleIdx="0" presStyleCnt="4" custLinFactNeighborX="-9456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7EC663C-3B89-489E-88E6-F82D5835DC8B}" type="pres">
      <dgm:prSet presAssocID="{76F25CA5-6627-44F5-9354-A2D8E7621C6E}" presName="txShp" presStyleLbl="node1" presStyleIdx="0" presStyleCnt="4" custScaleX="138087" custLinFactNeighborX="4949" custLinFactNeighborY="-183">
        <dgm:presLayoutVars>
          <dgm:bulletEnabled val="1"/>
        </dgm:presLayoutVars>
      </dgm:prSet>
      <dgm:spPr/>
    </dgm:pt>
    <dgm:pt modelId="{801878BD-99D4-4BC3-BF4F-CF1C1BFE7C23}" type="pres">
      <dgm:prSet presAssocID="{CE612DE4-8BC1-42DD-93D3-885B0CA55D5F}" presName="spacing" presStyleCnt="0"/>
      <dgm:spPr/>
    </dgm:pt>
    <dgm:pt modelId="{E5B4E293-8BC2-4960-8ECC-A78AEDE7264C}" type="pres">
      <dgm:prSet presAssocID="{E79AD475-5D02-43EB-BA94-B6860B12C4EF}" presName="composite" presStyleCnt="0"/>
      <dgm:spPr/>
    </dgm:pt>
    <dgm:pt modelId="{D909F384-DCB0-4744-B332-E200DE532A9E}" type="pres">
      <dgm:prSet presAssocID="{E79AD475-5D02-43EB-BA94-B6860B12C4EF}" presName="imgShp" presStyleLbl="fgImgPlace1" presStyleIdx="1" presStyleCnt="4" custLinFactNeighborX="-94568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59E2810-569D-4883-AF66-8FB5E323B9C5}" type="pres">
      <dgm:prSet presAssocID="{E79AD475-5D02-43EB-BA94-B6860B12C4EF}" presName="txShp" presStyleLbl="node1" presStyleIdx="1" presStyleCnt="4" custScaleX="138087" custLinFactNeighborX="4949" custLinFactNeighborY="-2649">
        <dgm:presLayoutVars>
          <dgm:bulletEnabled val="1"/>
        </dgm:presLayoutVars>
      </dgm:prSet>
      <dgm:spPr/>
    </dgm:pt>
    <dgm:pt modelId="{FDA53394-0EDF-468B-9CC2-3C15A450C959}" type="pres">
      <dgm:prSet presAssocID="{9E8EEA78-9310-47B2-9B33-64F92398ACCD}" presName="spacing" presStyleCnt="0"/>
      <dgm:spPr/>
    </dgm:pt>
    <dgm:pt modelId="{DA2C3318-FEB3-4E65-BCC1-932E2DD6AD97}" type="pres">
      <dgm:prSet presAssocID="{63450085-4799-4B37-9F64-41FF4B7C3FA1}" presName="composite" presStyleCnt="0"/>
      <dgm:spPr/>
    </dgm:pt>
    <dgm:pt modelId="{F6F68717-F2E5-49E4-9AED-DA28965D345B}" type="pres">
      <dgm:prSet presAssocID="{63450085-4799-4B37-9F64-41FF4B7C3FA1}" presName="imgShp" presStyleLbl="fgImgPlace1" presStyleIdx="2" presStyleCnt="4" custLinFactNeighborX="-9456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1CE13A3-F989-4711-B053-F04287CC8C74}" type="pres">
      <dgm:prSet presAssocID="{63450085-4799-4B37-9F64-41FF4B7C3FA1}" presName="txShp" presStyleLbl="node1" presStyleIdx="2" presStyleCnt="4" custScaleX="138087" custLinFactNeighborX="4949" custLinFactNeighborY="-2649">
        <dgm:presLayoutVars>
          <dgm:bulletEnabled val="1"/>
        </dgm:presLayoutVars>
      </dgm:prSet>
      <dgm:spPr/>
    </dgm:pt>
    <dgm:pt modelId="{661DF575-2BD6-4893-A77E-E923DC4B27DD}" type="pres">
      <dgm:prSet presAssocID="{63261A9C-05D0-4151-9402-6F7FEA27F8B4}" presName="spacing" presStyleCnt="0"/>
      <dgm:spPr/>
    </dgm:pt>
    <dgm:pt modelId="{75551F6B-8157-4E72-9B94-A6D208FB4840}" type="pres">
      <dgm:prSet presAssocID="{C2B4C641-929F-4B38-A0F0-2793DD96BA44}" presName="composite" presStyleCnt="0"/>
      <dgm:spPr/>
    </dgm:pt>
    <dgm:pt modelId="{8DC3CB3A-7242-43B8-9D2A-C413C7473F6B}" type="pres">
      <dgm:prSet presAssocID="{C2B4C641-929F-4B38-A0F0-2793DD96BA44}" presName="imgShp" presStyleLbl="fgImgPlace1" presStyleIdx="3" presStyleCnt="4" custLinFactNeighborX="-94568"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C09C24CE-41E9-4FCC-9EE8-A44B41BB17C0}" type="pres">
      <dgm:prSet presAssocID="{C2B4C641-929F-4B38-A0F0-2793DD96BA44}" presName="txShp" presStyleLbl="node1" presStyleIdx="3" presStyleCnt="4" custScaleX="138087" custLinFactNeighborX="4949" custLinFactNeighborY="-2671">
        <dgm:presLayoutVars>
          <dgm:bulletEnabled val="1"/>
        </dgm:presLayoutVars>
      </dgm:prSet>
      <dgm:spPr/>
    </dgm:pt>
  </dgm:ptLst>
  <dgm:cxnLst>
    <dgm:cxn modelId="{553FB32C-A172-4F43-A7F5-F81D1FC36900}" srcId="{BD4ABBF1-FA9C-47CF-97A2-187B4F19A73A}" destId="{C2B4C641-929F-4B38-A0F0-2793DD96BA44}" srcOrd="3" destOrd="0" parTransId="{E9DAF190-9211-4ADF-B444-B71346AF0818}" sibTransId="{1000559A-9926-4439-8251-44303A0C4F59}"/>
    <dgm:cxn modelId="{6FDAB94F-0290-4E6E-A2FB-63D5CDFF7CF8}" srcId="{BD4ABBF1-FA9C-47CF-97A2-187B4F19A73A}" destId="{E79AD475-5D02-43EB-BA94-B6860B12C4EF}" srcOrd="1" destOrd="0" parTransId="{961B8A9B-2220-4D97-A38B-0DBFDE9C12D5}" sibTransId="{9E8EEA78-9310-47B2-9B33-64F92398ACCD}"/>
    <dgm:cxn modelId="{46196083-F755-4FB0-A699-17C0CCF95AF0}" srcId="{BD4ABBF1-FA9C-47CF-97A2-187B4F19A73A}" destId="{76F25CA5-6627-44F5-9354-A2D8E7621C6E}" srcOrd="0" destOrd="0" parTransId="{101815AC-2A9D-4FFC-9167-C10A453BC3A2}" sibTransId="{CE612DE4-8BC1-42DD-93D3-885B0CA55D5F}"/>
    <dgm:cxn modelId="{98E0BCB6-BE48-4392-8FDD-FC057497F6DE}" type="presOf" srcId="{63450085-4799-4B37-9F64-41FF4B7C3FA1}" destId="{61CE13A3-F989-4711-B053-F04287CC8C74}" srcOrd="0" destOrd="0" presId="urn:microsoft.com/office/officeart/2005/8/layout/vList3"/>
    <dgm:cxn modelId="{33FAC7BF-638B-4944-A570-8AF1E315DC38}" type="presOf" srcId="{76F25CA5-6627-44F5-9354-A2D8E7621C6E}" destId="{E7EC663C-3B89-489E-88E6-F82D5835DC8B}" srcOrd="0" destOrd="0" presId="urn:microsoft.com/office/officeart/2005/8/layout/vList3"/>
    <dgm:cxn modelId="{92B1B0D8-CE3D-4937-9070-DE6998BE04D4}" type="presOf" srcId="{C2B4C641-929F-4B38-A0F0-2793DD96BA44}" destId="{C09C24CE-41E9-4FCC-9EE8-A44B41BB17C0}" srcOrd="0" destOrd="0" presId="urn:microsoft.com/office/officeart/2005/8/layout/vList3"/>
    <dgm:cxn modelId="{6DD28BD9-AA1D-447C-AC52-E607A3EEBFE1}" type="presOf" srcId="{BD4ABBF1-FA9C-47CF-97A2-187B4F19A73A}" destId="{93ECF863-0E10-4A2C-9A30-4CC8406D2B7C}" srcOrd="0" destOrd="0" presId="urn:microsoft.com/office/officeart/2005/8/layout/vList3"/>
    <dgm:cxn modelId="{3BB37DDD-AFFA-4022-BF6E-722E0F84DA10}" type="presOf" srcId="{E79AD475-5D02-43EB-BA94-B6860B12C4EF}" destId="{459E2810-569D-4883-AF66-8FB5E323B9C5}" srcOrd="0" destOrd="0" presId="urn:microsoft.com/office/officeart/2005/8/layout/vList3"/>
    <dgm:cxn modelId="{B462BDDF-96D4-4931-92EB-3C935A878340}" srcId="{BD4ABBF1-FA9C-47CF-97A2-187B4F19A73A}" destId="{63450085-4799-4B37-9F64-41FF4B7C3FA1}" srcOrd="2" destOrd="0" parTransId="{67CBBBDA-265B-4411-AF42-199959004447}" sibTransId="{63261A9C-05D0-4151-9402-6F7FEA27F8B4}"/>
    <dgm:cxn modelId="{74BD8326-A322-4A9F-B0B2-4BAD8B674EFF}" type="presParOf" srcId="{93ECF863-0E10-4A2C-9A30-4CC8406D2B7C}" destId="{6D2EA4E5-BB4D-4BBD-85AA-B909C78F3AA0}" srcOrd="0" destOrd="0" presId="urn:microsoft.com/office/officeart/2005/8/layout/vList3"/>
    <dgm:cxn modelId="{38CC77B5-2F67-4C8A-BE12-9A931EB61F18}" type="presParOf" srcId="{6D2EA4E5-BB4D-4BBD-85AA-B909C78F3AA0}" destId="{25664E4A-764D-4173-8EE3-B2D4D0BCBC3A}" srcOrd="0" destOrd="0" presId="urn:microsoft.com/office/officeart/2005/8/layout/vList3"/>
    <dgm:cxn modelId="{8237D307-87B3-4777-A8F8-D0DAB3A89D76}" type="presParOf" srcId="{6D2EA4E5-BB4D-4BBD-85AA-B909C78F3AA0}" destId="{E7EC663C-3B89-489E-88E6-F82D5835DC8B}" srcOrd="1" destOrd="0" presId="urn:microsoft.com/office/officeart/2005/8/layout/vList3"/>
    <dgm:cxn modelId="{9D7E7C64-5735-4556-BEF3-6C747A2677AC}" type="presParOf" srcId="{93ECF863-0E10-4A2C-9A30-4CC8406D2B7C}" destId="{801878BD-99D4-4BC3-BF4F-CF1C1BFE7C23}" srcOrd="1" destOrd="0" presId="urn:microsoft.com/office/officeart/2005/8/layout/vList3"/>
    <dgm:cxn modelId="{A891B69B-7387-4CB7-B78F-48351B40CD82}" type="presParOf" srcId="{93ECF863-0E10-4A2C-9A30-4CC8406D2B7C}" destId="{E5B4E293-8BC2-4960-8ECC-A78AEDE7264C}" srcOrd="2" destOrd="0" presId="urn:microsoft.com/office/officeart/2005/8/layout/vList3"/>
    <dgm:cxn modelId="{947B7ECA-582D-415A-8ADB-D1E9FCC62BF9}" type="presParOf" srcId="{E5B4E293-8BC2-4960-8ECC-A78AEDE7264C}" destId="{D909F384-DCB0-4744-B332-E200DE532A9E}" srcOrd="0" destOrd="0" presId="urn:microsoft.com/office/officeart/2005/8/layout/vList3"/>
    <dgm:cxn modelId="{06E8E009-3DD0-4A5D-BDAD-E63920FC15BD}" type="presParOf" srcId="{E5B4E293-8BC2-4960-8ECC-A78AEDE7264C}" destId="{459E2810-569D-4883-AF66-8FB5E323B9C5}" srcOrd="1" destOrd="0" presId="urn:microsoft.com/office/officeart/2005/8/layout/vList3"/>
    <dgm:cxn modelId="{9E3FF26A-BF44-48BC-BB37-BB237B770A52}" type="presParOf" srcId="{93ECF863-0E10-4A2C-9A30-4CC8406D2B7C}" destId="{FDA53394-0EDF-468B-9CC2-3C15A450C959}" srcOrd="3" destOrd="0" presId="urn:microsoft.com/office/officeart/2005/8/layout/vList3"/>
    <dgm:cxn modelId="{578809ED-F53A-4040-A7D9-8409AD3C9FCF}" type="presParOf" srcId="{93ECF863-0E10-4A2C-9A30-4CC8406D2B7C}" destId="{DA2C3318-FEB3-4E65-BCC1-932E2DD6AD97}" srcOrd="4" destOrd="0" presId="urn:microsoft.com/office/officeart/2005/8/layout/vList3"/>
    <dgm:cxn modelId="{D05CF3E2-EED6-47A7-9DE9-3CF4BD0842D8}" type="presParOf" srcId="{DA2C3318-FEB3-4E65-BCC1-932E2DD6AD97}" destId="{F6F68717-F2E5-49E4-9AED-DA28965D345B}" srcOrd="0" destOrd="0" presId="urn:microsoft.com/office/officeart/2005/8/layout/vList3"/>
    <dgm:cxn modelId="{BA610D74-5F90-4052-8001-778717EE3370}" type="presParOf" srcId="{DA2C3318-FEB3-4E65-BCC1-932E2DD6AD97}" destId="{61CE13A3-F989-4711-B053-F04287CC8C74}" srcOrd="1" destOrd="0" presId="urn:microsoft.com/office/officeart/2005/8/layout/vList3"/>
    <dgm:cxn modelId="{3532834F-8F78-4863-854E-834E71ED4C3C}" type="presParOf" srcId="{93ECF863-0E10-4A2C-9A30-4CC8406D2B7C}" destId="{661DF575-2BD6-4893-A77E-E923DC4B27DD}" srcOrd="5" destOrd="0" presId="urn:microsoft.com/office/officeart/2005/8/layout/vList3"/>
    <dgm:cxn modelId="{3D429C9D-80F8-4A61-B5D3-B726641CE91A}" type="presParOf" srcId="{93ECF863-0E10-4A2C-9A30-4CC8406D2B7C}" destId="{75551F6B-8157-4E72-9B94-A6D208FB4840}" srcOrd="6" destOrd="0" presId="urn:microsoft.com/office/officeart/2005/8/layout/vList3"/>
    <dgm:cxn modelId="{99475756-9F69-41B9-BA50-587BA1AA2EF1}" type="presParOf" srcId="{75551F6B-8157-4E72-9B94-A6D208FB4840}" destId="{8DC3CB3A-7242-43B8-9D2A-C413C7473F6B}" srcOrd="0" destOrd="0" presId="urn:microsoft.com/office/officeart/2005/8/layout/vList3"/>
    <dgm:cxn modelId="{DB807F91-200A-4AF4-B43A-ABD0BB8372EA}" type="presParOf" srcId="{75551F6B-8157-4E72-9B94-A6D208FB4840}" destId="{C09C24CE-41E9-4FCC-9EE8-A44B41BB17C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C663C-3B89-489E-88E6-F82D5835DC8B}">
      <dsp:nvSpPr>
        <dsp:cNvPr id="0" name=""/>
        <dsp:cNvSpPr/>
      </dsp:nvSpPr>
      <dsp:spPr>
        <a:xfrm rot="10800000">
          <a:off x="648081" y="1"/>
          <a:ext cx="8067055" cy="9024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948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Attribution – BY</a:t>
          </a:r>
          <a:r>
            <a:rPr lang="th-TH" sz="3200" b="1" i="0" kern="120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r>
            <a:rPr lang="th-TH" sz="3200" b="1" i="0" kern="1200" dirty="0">
              <a:latin typeface="Cordia New" panose="020B0304020202020204" pitchFamily="34" charset="-34"/>
              <a:cs typeface="Cordia New" panose="020B0304020202020204" pitchFamily="34" charset="-34"/>
            </a:rPr>
            <a:t>ต้องแสดงที่มา (ให้เครดิต) เจ้าของผลงาน</a:t>
          </a:r>
          <a:endParaRPr lang="th-TH" sz="3200" b="1" kern="1200" dirty="0">
            <a:latin typeface="Cordia New" panose="020B0304020202020204" pitchFamily="34" charset="-34"/>
            <a:cs typeface="Cordia New" panose="020B0304020202020204" pitchFamily="34" charset="-34"/>
          </a:endParaRPr>
        </a:p>
      </dsp:txBody>
      <dsp:txXfrm rot="10800000">
        <a:off x="873689" y="1"/>
        <a:ext cx="7841447" cy="902433"/>
      </dsp:txXfrm>
    </dsp:sp>
    <dsp:sp modelId="{25664E4A-764D-4173-8EE3-B2D4D0BCBC3A}">
      <dsp:nvSpPr>
        <dsp:cNvPr id="0" name=""/>
        <dsp:cNvSpPr/>
      </dsp:nvSpPr>
      <dsp:spPr>
        <a:xfrm>
          <a:off x="166853" y="1652"/>
          <a:ext cx="902433" cy="902433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E2810-569D-4883-AF66-8FB5E323B9C5}">
      <dsp:nvSpPr>
        <dsp:cNvPr id="0" name=""/>
        <dsp:cNvSpPr/>
      </dsp:nvSpPr>
      <dsp:spPr>
        <a:xfrm rot="10800000">
          <a:off x="648081" y="1149563"/>
          <a:ext cx="8067055" cy="9024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948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 err="1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NonCommercial</a:t>
          </a:r>
          <a:r>
            <a:rPr lang="en-US" sz="3200" b="1" i="0" kern="120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– NC</a:t>
          </a:r>
          <a:r>
            <a:rPr lang="th-TH" sz="3200" b="1" i="0" kern="120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r>
            <a:rPr lang="th-TH" sz="3200" b="1" i="0" kern="1200" dirty="0">
              <a:latin typeface="Cordia New" panose="020B0304020202020204" pitchFamily="34" charset="-34"/>
              <a:cs typeface="Cordia New" panose="020B0304020202020204" pitchFamily="34" charset="-34"/>
            </a:rPr>
            <a:t>ห้ามนำผลงานไปใช้ในเชิงการค้า </a:t>
          </a:r>
          <a:endParaRPr lang="th-TH" sz="3200" b="1" kern="1200" dirty="0">
            <a:latin typeface="Cordia New" panose="020B0304020202020204" pitchFamily="34" charset="-34"/>
            <a:cs typeface="Cordia New" panose="020B0304020202020204" pitchFamily="34" charset="-34"/>
          </a:endParaRPr>
        </a:p>
      </dsp:txBody>
      <dsp:txXfrm rot="10800000">
        <a:off x="873689" y="1149563"/>
        <a:ext cx="7841447" cy="902433"/>
      </dsp:txXfrm>
    </dsp:sp>
    <dsp:sp modelId="{D909F384-DCB0-4744-B332-E200DE532A9E}">
      <dsp:nvSpPr>
        <dsp:cNvPr id="0" name=""/>
        <dsp:cNvSpPr/>
      </dsp:nvSpPr>
      <dsp:spPr>
        <a:xfrm>
          <a:off x="166853" y="1173468"/>
          <a:ext cx="902433" cy="902433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CE13A3-F989-4711-B053-F04287CC8C74}">
      <dsp:nvSpPr>
        <dsp:cNvPr id="0" name=""/>
        <dsp:cNvSpPr/>
      </dsp:nvSpPr>
      <dsp:spPr>
        <a:xfrm rot="10800000">
          <a:off x="648081" y="2321379"/>
          <a:ext cx="8067055" cy="9024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948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No Derivative Works –</a:t>
          </a:r>
          <a:r>
            <a:rPr lang="th-TH" sz="3200" b="1" i="0" kern="120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r>
            <a:rPr lang="en-US" sz="3200" b="1" i="0" kern="120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ND</a:t>
          </a:r>
          <a:r>
            <a:rPr lang="th-TH" sz="3200" b="1" i="0" kern="120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r>
            <a:rPr lang="th-TH" sz="3200" b="1" kern="1200" dirty="0">
              <a:latin typeface="Cordia New" panose="020B0304020202020204" pitchFamily="34" charset="-34"/>
              <a:cs typeface="Cordia New" panose="020B0304020202020204" pitchFamily="34" charset="-34"/>
            </a:rPr>
            <a:t>ห้ามดัดแปลงผลงาน</a:t>
          </a:r>
        </a:p>
      </dsp:txBody>
      <dsp:txXfrm rot="10800000">
        <a:off x="873689" y="2321379"/>
        <a:ext cx="7841447" cy="902433"/>
      </dsp:txXfrm>
    </dsp:sp>
    <dsp:sp modelId="{F6F68717-F2E5-49E4-9AED-DA28965D345B}">
      <dsp:nvSpPr>
        <dsp:cNvPr id="0" name=""/>
        <dsp:cNvSpPr/>
      </dsp:nvSpPr>
      <dsp:spPr>
        <a:xfrm>
          <a:off x="166853" y="2345285"/>
          <a:ext cx="902433" cy="90243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C24CE-41E9-4FCC-9EE8-A44B41BB17C0}">
      <dsp:nvSpPr>
        <dsp:cNvPr id="0" name=""/>
        <dsp:cNvSpPr/>
      </dsp:nvSpPr>
      <dsp:spPr>
        <a:xfrm rot="10800000">
          <a:off x="648081" y="3492997"/>
          <a:ext cx="8067055" cy="90243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7948" tIns="121920" rIns="227584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0" kern="120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Share Alike – SA</a:t>
          </a:r>
          <a:r>
            <a:rPr lang="th-TH" sz="3200" b="1" i="0" kern="1200" dirty="0">
              <a:solidFill>
                <a:srgbClr val="FFC000"/>
              </a:solidFill>
              <a:latin typeface="Cordia New" panose="020B0304020202020204" pitchFamily="34" charset="-34"/>
              <a:cs typeface="Cordia New" panose="020B0304020202020204" pitchFamily="34" charset="-34"/>
            </a:rPr>
            <a:t> </a:t>
          </a:r>
          <a:r>
            <a:rPr lang="th-TH" sz="3200" b="1" i="0" kern="1200" dirty="0">
              <a:latin typeface="Cordia New" panose="020B0304020202020204" pitchFamily="34" charset="-34"/>
              <a:cs typeface="Cordia New" panose="020B0304020202020204" pitchFamily="34" charset="-34"/>
            </a:rPr>
            <a:t>ผลงานที่นำไปใช้ ต้องอนุญาตแบบเดียวกับต้นฉบับ</a:t>
          </a:r>
          <a:endParaRPr lang="th-TH" sz="3200" b="1" kern="1200" dirty="0">
            <a:latin typeface="Cordia New" panose="020B0304020202020204" pitchFamily="34" charset="-34"/>
            <a:cs typeface="Cordia New" panose="020B0304020202020204" pitchFamily="34" charset="-34"/>
          </a:endParaRPr>
        </a:p>
      </dsp:txBody>
      <dsp:txXfrm rot="10800000">
        <a:off x="873689" y="3492997"/>
        <a:ext cx="7841447" cy="902433"/>
      </dsp:txXfrm>
    </dsp:sp>
    <dsp:sp modelId="{8DC3CB3A-7242-43B8-9D2A-C413C7473F6B}">
      <dsp:nvSpPr>
        <dsp:cNvPr id="0" name=""/>
        <dsp:cNvSpPr/>
      </dsp:nvSpPr>
      <dsp:spPr>
        <a:xfrm>
          <a:off x="166853" y="3517101"/>
          <a:ext cx="902433" cy="902433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78669-E715-45FD-B7AD-1FE42BC004C0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8D649-A3C1-48DA-8306-01C95B0E6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76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93B4605-DDA4-4FE4-A4E4-7CC1351B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1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kumimoji="0" lang="th-TH" dirty="0"/>
              <a:t>คลิกเพื่อแก้ไขลักษณะชื่อเรื่องต้นแบบ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  <a:lvl2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2pPr>
            <a:lvl3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3pPr>
            <a:lvl4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4pPr>
            <a:lvl5pPr algn="thaiDist">
              <a:defRPr sz="3600">
                <a:latin typeface="Cordia New" panose="020B0304020202020204" pitchFamily="34" charset="-34"/>
                <a:cs typeface="Cordia New" panose="020B0304020202020204" pitchFamily="34" charset="-34"/>
              </a:defRPr>
            </a:lvl5pPr>
          </a:lstStyle>
          <a:p>
            <a:pPr lvl="0" eaLnBrk="1" latinLnBrk="0" hangingPunct="1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dirty="0"/>
              <a:t>ระดับที่สอง</a:t>
            </a:r>
          </a:p>
          <a:p>
            <a:pPr lvl="2" eaLnBrk="1" latinLnBrk="0" hangingPunct="1"/>
            <a:r>
              <a:rPr lang="th-TH" dirty="0"/>
              <a:t>ระดับที่สาม</a:t>
            </a:r>
          </a:p>
          <a:p>
            <a:pPr lvl="3" eaLnBrk="1" latinLnBrk="0" hangingPunct="1"/>
            <a:r>
              <a:rPr lang="th-TH" dirty="0"/>
              <a:t>ระดับที่สี่</a:t>
            </a:r>
          </a:p>
          <a:p>
            <a:pPr lvl="4" eaLnBrk="1" latinLnBrk="0" hangingPunct="1"/>
            <a:r>
              <a:rPr lang="th-TH" dirty="0"/>
              <a:t>ระดับที่ห้า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39952" y="6381328"/>
            <a:ext cx="2133600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923" y="6356350"/>
            <a:ext cx="3352800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dirty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dirty="0"/>
              <a:t>ระดับที่สอง</a:t>
            </a:r>
          </a:p>
          <a:p>
            <a:pPr lvl="2" eaLnBrk="1" latinLnBrk="0" hangingPunct="1"/>
            <a:r>
              <a:rPr kumimoji="0" lang="th-TH" dirty="0"/>
              <a:t>ระดับที่สาม</a:t>
            </a:r>
          </a:p>
          <a:p>
            <a:pPr lvl="3" eaLnBrk="1" latinLnBrk="0" hangingPunct="1"/>
            <a:r>
              <a:rPr kumimoji="0" lang="th-TH" dirty="0"/>
              <a:t>ระดับที่สี่</a:t>
            </a:r>
          </a:p>
          <a:p>
            <a:pPr lvl="4" eaLnBrk="1" latinLnBrk="0" hangingPunct="1"/>
            <a:r>
              <a:rPr kumimoji="0" lang="th-TH" dirty="0"/>
              <a:t>ระดับที่ห้า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Introduction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90513" indent="-27305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40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40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3600" b="1" kern="1200">
          <a:solidFill>
            <a:schemeClr val="tx1"/>
          </a:solidFill>
          <a:latin typeface="Cordia New" panose="020B0304020202020204" pitchFamily="34" charset="-34"/>
          <a:ea typeface="+mn-ea"/>
          <a:cs typeface="Cordia New" panose="020B0304020202020204" pitchFamily="34" charset="-34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298665"/>
            <a:ext cx="8784976" cy="3138447"/>
          </a:xfrm>
        </p:spPr>
        <p:txBody>
          <a:bodyPr>
            <a:noAutofit/>
          </a:bodyPr>
          <a:lstStyle/>
          <a:p>
            <a:pPr algn="ctr"/>
            <a:r>
              <a:rPr lang="en-US" sz="11500" dirty="0"/>
              <a:t>Digital Law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1800" y="5590339"/>
            <a:ext cx="7854696" cy="1223037"/>
          </a:xfrm>
        </p:spPr>
        <p:txBody>
          <a:bodyPr>
            <a:noAutofit/>
          </a:bodyPr>
          <a:lstStyle/>
          <a:p>
            <a:r>
              <a:rPr lang="th-TH" altLang="en-US" sz="3200" dirty="0"/>
              <a:t>อาจารย์</a:t>
            </a:r>
            <a:r>
              <a:rPr lang="th-TH" altLang="en-US" sz="3200" dirty="0" err="1"/>
              <a:t>สุวิช</a:t>
            </a:r>
            <a:r>
              <a:rPr lang="th-TH" altLang="en-US" sz="3200" dirty="0"/>
              <a:t>ยะ  รัตตะรมย์</a:t>
            </a:r>
            <a:endParaRPr lang="en-US" altLang="en-US" sz="3200" dirty="0"/>
          </a:p>
          <a:p>
            <a:r>
              <a:rPr lang="th-TH" altLang="en-US" sz="3200" dirty="0"/>
              <a:t>สาขาวิชาวิทยาการคอมพิวเตอร์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5B8C8F-F058-4A4E-952B-46696B6BC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5760640"/>
            <a:ext cx="4216800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7D9569A-2844-4D0E-961B-E300E32685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2"/>
          <a:stretch/>
        </p:blipFill>
        <p:spPr>
          <a:xfrm>
            <a:off x="1083568" y="3719046"/>
            <a:ext cx="6976864" cy="2835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6B25C9-70E6-4C94-84AB-A24B227E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กรณีศึกษาการละเมิดลิขสิทธิ์</a:t>
            </a:r>
            <a:r>
              <a:rPr lang="en-US" dirty="0"/>
              <a:t> </a:t>
            </a: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93CF0-02DF-4459-8DFC-A44BF08A6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597C7A-0969-4E34-B188-E88D0BABD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68" y="2529352"/>
            <a:ext cx="6976864" cy="1084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FD1DA2D-A650-48E2-9A93-E6F3374D2B12}"/>
              </a:ext>
            </a:extLst>
          </p:cNvPr>
          <p:cNvSpPr txBox="1"/>
          <p:nvPr/>
        </p:nvSpPr>
        <p:spPr>
          <a:xfrm>
            <a:off x="0" y="6598364"/>
            <a:ext cx="3635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: https://www.bangkokbiznews.com/news/detail/950095</a:t>
            </a:r>
            <a:endParaRPr lang="th-TH" sz="100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0012E14-AABF-44DF-8C9B-AAB086E0A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77896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FF0000"/>
                </a:solidFill>
              </a:rPr>
              <a:t>วินโดว์เถื่อน ใครๆ ก็ใช้กันทั้งนั้น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7345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FB59-CDD0-43F9-B4F8-62F38225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กรณีศึกษาการละเมิดลิขสิทธิ์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6FDF0-10D3-4687-BA17-603E8D78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B800E-FD9E-44C4-A363-79A8CBFD7B36}"/>
              </a:ext>
            </a:extLst>
          </p:cNvPr>
          <p:cNvSpPr txBox="1"/>
          <p:nvPr/>
        </p:nvSpPr>
        <p:spPr>
          <a:xfrm>
            <a:off x="0" y="6598364"/>
            <a:ext cx="3707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: https://www.thairath.co.th/news/local/north/1399305</a:t>
            </a:r>
            <a:endParaRPr lang="th-TH" sz="1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59C47-4233-4791-B52E-4C71C04D0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77896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FF0000"/>
                </a:solidFill>
              </a:rPr>
              <a:t>ภาพจากเน็ต เอาไปใช้ได้ไหม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6F477A-4D3F-4312-BBE6-C21994A99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65" y="2682240"/>
            <a:ext cx="8369469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7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FB59-CDD0-43F9-B4F8-62F38225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กรณีศึกษาการละเมิดลิขสิทธิ์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6FDF0-10D3-4687-BA17-603E8D78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07DDB94-7CC7-436A-B354-F365449E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2420888"/>
            <a:ext cx="3923562" cy="4118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28B18BB-E881-412D-B080-60A194A9E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1960"/>
            <a:ext cx="4042792" cy="360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1B800E-FD9E-44C4-A363-79A8CBFD7B36}"/>
              </a:ext>
            </a:extLst>
          </p:cNvPr>
          <p:cNvSpPr txBox="1"/>
          <p:nvPr/>
        </p:nvSpPr>
        <p:spPr>
          <a:xfrm>
            <a:off x="0" y="6598364"/>
            <a:ext cx="33123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https://www.dailynews.co.th/news/134854/</a:t>
            </a:r>
            <a:endParaRPr lang="th-TH" sz="1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59C47-4233-4791-B52E-4C71C04D0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77896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FF0000"/>
                </a:solidFill>
              </a:rPr>
              <a:t>ภาพจากเน็ต เอาไปใช้ได้ไหม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3757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FB59-CDD0-43F9-B4F8-62F38225D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กรณีศึกษาการละเมิดลิขสิทธิ์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6FDF0-10D3-4687-BA17-603E8D78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1B800E-FD9E-44C4-A363-79A8CBFD7B36}"/>
              </a:ext>
            </a:extLst>
          </p:cNvPr>
          <p:cNvSpPr txBox="1"/>
          <p:nvPr/>
        </p:nvSpPr>
        <p:spPr>
          <a:xfrm>
            <a:off x="0" y="6598364"/>
            <a:ext cx="39959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: https://www.khaosod.co.th/special-stories/news_6609200</a:t>
            </a:r>
            <a:endParaRPr lang="th-TH" sz="1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59C47-4233-4791-B52E-4C71C04D0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77896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FF0000"/>
                </a:solidFill>
              </a:rPr>
              <a:t>ภาพจากเน็ต เอาไปใช้ได้ไหม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3B2AE-1757-41F5-82C6-BFD34DF09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496465"/>
            <a:ext cx="5646757" cy="401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5E3F6-4EB2-4437-8AFF-91E7C27FD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rial" panose="020B0604020202020204" pitchFamily="34" charset="0"/>
              </a:rPr>
              <a:t>การนำงานอันมีลิขสิทธิ์ของผู้อื่นมาใช้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96DA-693A-4F2E-9D59-068000B77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 fontScale="92500" lnSpcReduction="10000"/>
          </a:bodyPr>
          <a:lstStyle/>
          <a:p>
            <a:r>
              <a:rPr lang="th-TH" b="1" i="0" dirty="0">
                <a:effectLst/>
                <a:latin typeface="Arial" panose="020B0604020202020204" pitchFamily="34" charset="0"/>
              </a:rPr>
              <a:t>สถิติปี 2561 ประเทศไทยมีสถิติการละเมิดลิขสิทธิ์ซอฟต์แวร์ อยู่ที่ร้อยละ 66  ถือเป็นอันดับที่ 3 ของอาเซียน</a:t>
            </a:r>
          </a:p>
          <a:p>
            <a:r>
              <a:rPr lang="th-TH" dirty="0">
                <a:latin typeface="Arial" panose="020B0604020202020204" pitchFamily="34" charset="0"/>
              </a:rPr>
              <a:t>แต่มีการตระหนักและตื่นตัวที่มากขึ้น ดังที่เห็นได้จากข่าวที่คนในสังคมดิจิทัลมีการตรวจสอบ ท้วงติง และแก้ไขมากขึ้น</a:t>
            </a:r>
          </a:p>
          <a:p>
            <a:r>
              <a:rPr lang="th-TH" dirty="0">
                <a:latin typeface="Arial" panose="020B0604020202020204" pitchFamily="34" charset="0"/>
              </a:rPr>
              <a:t>อย่างไรก็ตาม การนำงานอันมีลิขสิทธิ์ของผู้อื่นมาใช้ สามารถทำได้ในบางกรณี</a:t>
            </a:r>
          </a:p>
          <a:p>
            <a:pPr lvl="1"/>
            <a:r>
              <a:rPr lang="th-TH" dirty="0">
                <a:solidFill>
                  <a:srgbClr val="0000FF"/>
                </a:solidFill>
              </a:rPr>
              <a:t>ตามข้อยกเว้นการละเมิดลิขสิทธิ์</a:t>
            </a:r>
          </a:p>
          <a:p>
            <a:pPr lvl="1"/>
            <a:r>
              <a:rPr lang="th-TH" dirty="0">
                <a:solidFill>
                  <a:srgbClr val="0000FF"/>
                </a:solidFill>
              </a:rPr>
              <a:t>ตามสัญญาอนุญาตครีเอทีฟคอมมอน</a:t>
            </a:r>
            <a:r>
              <a:rPr lang="th-TH" dirty="0" err="1">
                <a:solidFill>
                  <a:srgbClr val="0000FF"/>
                </a:solidFill>
              </a:rPr>
              <a:t>ส์</a:t>
            </a:r>
            <a:r>
              <a:rPr lang="th-TH" dirty="0">
                <a:solidFill>
                  <a:srgbClr val="0000FF"/>
                </a:solidFill>
              </a:rPr>
              <a:t> (</a:t>
            </a:r>
            <a:r>
              <a:rPr lang="en-US" dirty="0">
                <a:solidFill>
                  <a:srgbClr val="0000FF"/>
                </a:solidFill>
              </a:rPr>
              <a:t>Creative Commons</a:t>
            </a:r>
            <a:r>
              <a:rPr lang="th-TH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: CC</a:t>
            </a:r>
            <a:r>
              <a:rPr lang="th-TH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C7E25E-80FF-4DCC-BB90-4C7AD8B76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95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85F-7B68-4B2B-8F4D-87DD53E8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ข้อยกเว้นการละเมิดลิขสิทธิ์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BBFC-9A2C-4D1B-900D-FD42B9F4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/>
          </a:bodyPr>
          <a:lstStyle/>
          <a:p>
            <a:r>
              <a:rPr lang="th-TH" sz="3200" dirty="0"/>
              <a:t>งานที่มีลิขสิทธิ์บางลักษณะสามารถนำมาใช้ได้โดยไม่ต้องขออนุญาตจากเจ้าของ เพราะถือว่าเป็นการใช้ที่เป็นธรรม </a:t>
            </a:r>
          </a:p>
          <a:p>
            <a:r>
              <a:rPr lang="th-TH" sz="3200" dirty="0"/>
              <a:t>ทั้งนี้ การใช้งานรูปแบบใดก็ตาม ต้องอยู่ภายใต้เงื่อนไขสำคัญ </a:t>
            </a:r>
            <a:r>
              <a:rPr lang="en-US" sz="3200" dirty="0"/>
              <a:t>2 </a:t>
            </a:r>
            <a:r>
              <a:rPr lang="th-TH" sz="3200" dirty="0"/>
              <a:t>ข้อ ดังนี้</a:t>
            </a:r>
          </a:p>
          <a:p>
            <a:pPr lvl="1"/>
            <a:r>
              <a:rPr lang="th-TH" sz="3200" dirty="0"/>
              <a:t>การกระทำต้อง</a:t>
            </a:r>
            <a:r>
              <a:rPr lang="th-TH" sz="3200" dirty="0">
                <a:solidFill>
                  <a:srgbClr val="0000FF"/>
                </a:solidFill>
              </a:rPr>
              <a:t>ไม่ขัดต่อการแสวงหาประโยชน์จากงานอันมีลิขสิทธิ์ตามปกติของเจ้าของลิขสิทธิ์ </a:t>
            </a:r>
            <a:r>
              <a:rPr lang="th-TH" sz="3200" dirty="0"/>
              <a:t>และ</a:t>
            </a:r>
          </a:p>
          <a:p>
            <a:pPr lvl="1"/>
            <a:r>
              <a:rPr lang="th-TH" sz="3200" dirty="0"/>
              <a:t>การกระทำนั้นต้อง</a:t>
            </a:r>
            <a:r>
              <a:rPr lang="th-TH" sz="3200" dirty="0">
                <a:solidFill>
                  <a:srgbClr val="0000FF"/>
                </a:solidFill>
              </a:rPr>
              <a:t>ไม่กระทบกระทบกระเทือนถึงสิทธิอันชอบด้วยกฎหมายของเจ้าของลิขสิทธิ์</a:t>
            </a:r>
            <a:r>
              <a:rPr lang="th-TH" sz="3200" dirty="0">
                <a:solidFill>
                  <a:srgbClr val="FF0000"/>
                </a:solidFill>
              </a:rPr>
              <a:t>เกินสมควร</a:t>
            </a:r>
          </a:p>
          <a:p>
            <a:endParaRPr lang="th-TH" sz="3200" dirty="0"/>
          </a:p>
          <a:p>
            <a:pPr lvl="1"/>
            <a:endParaRPr lang="th-TH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C48BE-5F72-4B4D-8EC7-1464D15C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5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85F-7B68-4B2B-8F4D-87DD53E8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ตัวอย่างข้อยกเว้นการละเมิดลิขสิทธิ์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BBFC-9A2C-4D1B-900D-FD42B9F4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/>
          </a:bodyPr>
          <a:lstStyle/>
          <a:p>
            <a:r>
              <a:rPr lang="th-TH" sz="3200" dirty="0"/>
              <a:t>ลักษณะการกระทำที่ได้รับการยกเว้น (และไม่ขัดเงื่อนไขข้างต้น)</a:t>
            </a:r>
          </a:p>
          <a:p>
            <a:pPr lvl="1"/>
            <a:r>
              <a:rPr lang="th-TH" sz="3200" dirty="0"/>
              <a:t>วิจัยหรือศึกษางานนั้น อันมิใช่การกระทำเพื่อหากำไร</a:t>
            </a:r>
          </a:p>
          <a:p>
            <a:pPr lvl="1"/>
            <a:r>
              <a:rPr lang="th-TH" sz="3200" dirty="0"/>
              <a:t>ใช้เพื่อประโยชน์ของตนเอง หรือเพื่อประโยชน์ของตนเองและบุคคลอื่นในครอบครัวหรือญาติสนิท</a:t>
            </a:r>
          </a:p>
          <a:p>
            <a:pPr lvl="1">
              <a:lnSpc>
                <a:spcPct val="90000"/>
              </a:lnSpc>
              <a:defRPr/>
            </a:pPr>
            <a:r>
              <a:rPr lang="th-TH" sz="3200" dirty="0"/>
              <a:t>ติชม วิจารณ์ หรือแนะนำผลงานโดยมีการรับรู้ถึงความเป็นเจ้าของลิขสิทธิ์นั้น</a:t>
            </a:r>
          </a:p>
          <a:p>
            <a:pPr lvl="1">
              <a:lnSpc>
                <a:spcPct val="90000"/>
              </a:lnSpc>
              <a:defRPr/>
            </a:pPr>
            <a:r>
              <a:rPr lang="th-TH" sz="3200" dirty="0"/>
              <a:t>เสนอรายงานข่าวทางสื่อสารมวลชนโดยมีการรับรู้ถึงความเป็นเจ้าของลิขสิทธิ์ในงานนั้น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C48BE-5F72-4B4D-8EC7-1464D15C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14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85F-7B68-4B2B-8F4D-87DD53E8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ตัวอย่างข้อยกเว้นการละเมิดลิขสิทธิ์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BBFC-9A2C-4D1B-900D-FD42B9F4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th-TH" sz="3200" dirty="0"/>
              <a:t>ทำซ้ำ ดัดแปลง นำออกแสดง หรือทำให้ปรากฏเพื่อประโยชน์ในการพิจารณาของศาลหรือเจ้าพนักงานซึ่งมีอำนาจตามกฎหมายหรือในการรายงานผลการพิจารณาดังกล่าว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dirty="0"/>
              <a:t>ทำซ้ำ ดัดแปลง นำออกแสดง หรือทำให้ปรากฏโดยผู้สอน เพื่อประโยชน์ในการสอนของตน อันมิใช่เพื่อหากำไร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dirty="0"/>
              <a:t>ทำซ้ำ ดัดแปลงบางส่วนของงาน หรือตัดทอนหรือทำบทสรุปโดยผู้สอนหรือสถาบันการศึกษา เพื่อแจกจ่ายหรือจำหน่ายแก่ผู้เรียนในชั้นเรียนหรือในสถานบันศึกษา ทั้งนี้ ต้องไม่เป็นการกระทำเพื่อหากำไร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sz="3200" dirty="0"/>
              <a:t>นำงานนั้นมาใช้เป็นส่วนหนึ่งในการถามและตอบในการสอบ</a:t>
            </a:r>
          </a:p>
          <a:p>
            <a:pPr eaLnBrk="1" hangingPunct="1">
              <a:lnSpc>
                <a:spcPct val="90000"/>
              </a:lnSpc>
              <a:defRPr/>
            </a:pPr>
            <a:endParaRPr lang="th-TH" sz="3200" dirty="0"/>
          </a:p>
          <a:p>
            <a:pPr lvl="1"/>
            <a:endParaRPr lang="th-TH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C48BE-5F72-4B4D-8EC7-1464D15C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18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AA4C-C360-4F09-B080-E65C80D2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/>
              <a:t>สัญญาอนุญาตครีเอทีฟคอมมอน</a:t>
            </a:r>
            <a:r>
              <a:rPr lang="th-TH" sz="3600" dirty="0" err="1"/>
              <a:t>ส์</a:t>
            </a:r>
            <a:r>
              <a:rPr lang="th-TH" sz="3600" dirty="0"/>
              <a:t> (</a:t>
            </a:r>
            <a:r>
              <a:rPr lang="en-US" sz="3600" dirty="0"/>
              <a:t>Creative Commons : CC)</a:t>
            </a:r>
            <a:endParaRPr lang="th-T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5C22-17DE-4FD3-971A-DFB471F46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/>
              <a:t>การนำงานของผู้อื่นมาใช้ โดยปกติต้องติดต่อเจ้าของลิขสิทธิ์เพื่อขออนุญาตก่อน ซึ่งบางครั้งเป็นเรื่องยากลำบาก</a:t>
            </a:r>
          </a:p>
          <a:p>
            <a:r>
              <a:rPr lang="th-TH" sz="3200" dirty="0"/>
              <a:t>เจ้าของลิขสิทธิ์บางคนอาจยินดีให้นำงานของตนไปเผยแพร่ต่อได้แต่ลดขั้นตอนการขออนุญาตลง</a:t>
            </a:r>
          </a:p>
          <a:p>
            <a:pPr lvl="1"/>
            <a:r>
              <a:rPr lang="th-TH" sz="3200" dirty="0"/>
              <a:t>ลิขสิทธิ์ยังคงอยู่กับเจ้าของลิขสิทธิ์เดิม</a:t>
            </a:r>
          </a:p>
          <a:p>
            <a:r>
              <a:rPr lang="th-TH" sz="3200" dirty="0"/>
              <a:t>สามารถทำได้โดยเจ้าของลิขสิทธิ์ประกาศใช้ สัญญาอนุญาตครีเอทีฟคอมมอน</a:t>
            </a:r>
            <a:r>
              <a:rPr lang="th-TH" sz="3200" dirty="0" err="1"/>
              <a:t>ส์</a:t>
            </a:r>
            <a:r>
              <a:rPr lang="th-TH" sz="3200" dirty="0"/>
              <a:t> (</a:t>
            </a:r>
            <a:r>
              <a:rPr lang="en-US" sz="3200" dirty="0"/>
              <a:t>Creative Commons : CC)</a:t>
            </a:r>
            <a:r>
              <a:rPr lang="th-TH" sz="3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3822A-6C26-4D5C-862B-9656C612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050" name="Picture 2" descr="Creative Commons คืออะไร">
            <a:extLst>
              <a:ext uri="{FF2B5EF4-FFF2-40B4-BE49-F238E27FC236}">
                <a16:creationId xmlns:a16="http://schemas.microsoft.com/office/drawing/2014/main" id="{A6A38D2C-EBB9-45BD-9EB0-E92B83D3A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558" y="5881307"/>
            <a:ext cx="539635" cy="5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reative Commons License">
            <a:extLst>
              <a:ext uri="{FF2B5EF4-FFF2-40B4-BE49-F238E27FC236}">
                <a16:creationId xmlns:a16="http://schemas.microsoft.com/office/drawing/2014/main" id="{E604ACC8-6466-4187-926D-5EBF9B8C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295" y="5890648"/>
            <a:ext cx="545207" cy="5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reative Commons License">
            <a:extLst>
              <a:ext uri="{FF2B5EF4-FFF2-40B4-BE49-F238E27FC236}">
                <a16:creationId xmlns:a16="http://schemas.microsoft.com/office/drawing/2014/main" id="{8EBB9B86-9408-48AC-89E4-88E7218A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881308"/>
            <a:ext cx="545207" cy="5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reative Commons License">
            <a:extLst>
              <a:ext uri="{FF2B5EF4-FFF2-40B4-BE49-F238E27FC236}">
                <a16:creationId xmlns:a16="http://schemas.microsoft.com/office/drawing/2014/main" id="{99F5B963-7E0B-4A3F-9E24-D6A685AF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35" y="5852733"/>
            <a:ext cx="545207" cy="5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reative Commons License">
            <a:extLst>
              <a:ext uri="{FF2B5EF4-FFF2-40B4-BE49-F238E27FC236}">
                <a16:creationId xmlns:a16="http://schemas.microsoft.com/office/drawing/2014/main" id="{E0754472-47B9-400C-8AD8-DD30D38A6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918" y="5881307"/>
            <a:ext cx="545207" cy="54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804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6AA4C-C360-4F09-B080-E65C80D21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/>
              <a:t>สัญญาอนุญาตครีเอทีฟคอมมอน</a:t>
            </a:r>
            <a:r>
              <a:rPr lang="th-TH" sz="3600" dirty="0" err="1"/>
              <a:t>ส์</a:t>
            </a:r>
            <a:r>
              <a:rPr lang="th-TH" sz="3600" dirty="0"/>
              <a:t> (</a:t>
            </a:r>
            <a:r>
              <a:rPr lang="en-US" sz="3600" dirty="0"/>
              <a:t>Creative Commons : CC)</a:t>
            </a:r>
            <a:endParaRPr lang="th-TH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75C22-17DE-4FD3-971A-DFB471F46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Creative Commons </a:t>
            </a:r>
            <a:r>
              <a:rPr lang="th-TH" sz="3200" dirty="0"/>
              <a:t>เป็นสัญญาอนุญาตแบบเปิดรูปแบบหนึ่ง ที่ช่วยให้เจ้าของทรัพย์สินทางปัญญาสามารถให้สิทธิ์บางส่วน หรือทั้งหมดแก่สาธารณะ ในขณะที่ยังคงสงวนสิทธิ์อื่นๆ ที่ตนเองต้องการเอาไว้ได้ </a:t>
            </a:r>
          </a:p>
          <a:p>
            <a:r>
              <a:rPr lang="th-TH" sz="3200" dirty="0"/>
              <a:t>มีจุดประสงค์เพื่อหลีกเลี่ยงการเกิดปัญหาลิขสิทธิ์ต่อการแบ่งปันสารสนเทศ</a:t>
            </a:r>
            <a:endParaRPr lang="en-US" sz="3200" dirty="0"/>
          </a:p>
          <a:p>
            <a:r>
              <a:rPr lang="th-TH" sz="3200" dirty="0"/>
              <a:t>ประกอบด้วยเงื่อนไข 4 เงื่อนไข ซึ่งสามารถนำมาผสมกันเป็นรูปแบบการอนุญาต 6 รูปแบบ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3822A-6C26-4D5C-862B-9656C612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0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6EF8A-4BE3-4761-903A-502AC34EE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56" y="2348880"/>
            <a:ext cx="8507288" cy="2272135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Clr>
                <a:srgbClr val="FF0066"/>
              </a:buClr>
              <a:buNone/>
            </a:pPr>
            <a:r>
              <a:rPr lang="th-TH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“ความไม่รู้กฎหมาย ไม่อาจเป็นข้อแก้ตัวได้”</a:t>
            </a:r>
          </a:p>
          <a:p>
            <a:pPr marL="17463" indent="0" algn="ctr">
              <a:buClr>
                <a:srgbClr val="FF0066"/>
              </a:buClr>
              <a:buNone/>
            </a:pPr>
            <a:r>
              <a:rPr lang="th-TH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4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Ignorance of the law is no excuse.“</a:t>
            </a:r>
            <a:endParaRPr lang="th-TH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463" indent="0" algn="r">
              <a:buClr>
                <a:srgbClr val="FF0066"/>
              </a:buClr>
              <a:buNone/>
            </a:pPr>
            <a:r>
              <a:rPr lang="th-TH" sz="2400" dirty="0">
                <a:solidFill>
                  <a:schemeClr val="bg1"/>
                </a:solidFill>
              </a:rPr>
              <a:t>สุภาษิตกฎหมาย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2F66A-4044-41B2-9A26-20BA34D1A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50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84DA-CB6D-4B38-8430-435C5649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5400" dirty="0"/>
              <a:t>เงื่อนไข 4 เงื่อนไข</a:t>
            </a:r>
            <a:endParaRPr lang="th-TH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599FC97-5244-4E7B-AA38-5C39A4BDBC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128181"/>
              </p:ext>
            </p:extLst>
          </p:nvPr>
        </p:nvGraphicFramePr>
        <p:xfrm>
          <a:off x="179512" y="1935163"/>
          <a:ext cx="8784976" cy="4421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1B091-08FE-4B3B-A84B-F07496C2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69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BF8C-8841-44A9-9499-3820B852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ใบอนุญาต 6 รูปแบบ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2479B-E939-4AA2-851B-D4A391F14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6" y="1935480"/>
            <a:ext cx="6353920" cy="49225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Attribution CC – BY </a:t>
            </a:r>
            <a:r>
              <a:rPr lang="th-TH" sz="3200" dirty="0"/>
              <a:t>ให้เผยแพร่ ดัดแปลง โดยต้องระบุที่มา</a:t>
            </a:r>
          </a:p>
          <a:p>
            <a:pPr marL="17463" indent="0">
              <a:buNone/>
            </a:pPr>
            <a:endParaRPr lang="th-TH" sz="2000" dirty="0"/>
          </a:p>
          <a:p>
            <a:r>
              <a:rPr lang="en-US" sz="3200" dirty="0">
                <a:solidFill>
                  <a:srgbClr val="0000FF"/>
                </a:solidFill>
              </a:rPr>
              <a:t>Attribution CC</a:t>
            </a:r>
            <a:r>
              <a:rPr lang="th-TH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–</a:t>
            </a:r>
            <a:r>
              <a:rPr lang="th-TH" sz="3200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FF"/>
                </a:solidFill>
              </a:rPr>
              <a:t>BY – SA </a:t>
            </a:r>
            <a:r>
              <a:rPr lang="th-TH" sz="3200" dirty="0"/>
              <a:t>ให้เผยแพร่ ดัดแปลง โดยต้องระบุที่มาและต้องเผยแพร่งานดัดแปลงโดยใช้สัญญาอนุญาตเดียวกัน</a:t>
            </a:r>
          </a:p>
          <a:p>
            <a:pPr marL="17463" indent="0">
              <a:buNone/>
            </a:pPr>
            <a:endParaRPr lang="th-TH" sz="2000" dirty="0"/>
          </a:p>
          <a:p>
            <a:r>
              <a:rPr lang="en-US" sz="3200" dirty="0">
                <a:solidFill>
                  <a:srgbClr val="0000FF"/>
                </a:solidFill>
              </a:rPr>
              <a:t>Attribution CC – BY – ND </a:t>
            </a:r>
            <a:r>
              <a:rPr lang="th-TH" sz="3200" dirty="0"/>
              <a:t>ให้เผยแพร่ โดยต้องระบุที่มา แต่ห้ามดัดแปลง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506F5-82C5-4AD5-84FA-F0FACE85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6146" name="Picture 2" descr="20141014-oer_html_e840f00">
            <a:extLst>
              <a:ext uri="{FF2B5EF4-FFF2-40B4-BE49-F238E27FC236}">
                <a16:creationId xmlns:a16="http://schemas.microsoft.com/office/drawing/2014/main" id="{A31E5F58-85BD-4850-8F47-1251CD5E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0" y="2008291"/>
            <a:ext cx="2252388" cy="8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20141014-oer_html_329cbd97">
            <a:extLst>
              <a:ext uri="{FF2B5EF4-FFF2-40B4-BE49-F238E27FC236}">
                <a16:creationId xmlns:a16="http://schemas.microsoft.com/office/drawing/2014/main" id="{5AE3536C-EE5A-4BC9-B6C9-919195B6A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0" y="3739327"/>
            <a:ext cx="2148208" cy="81725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20141014-oer_html_12874078">
            <a:extLst>
              <a:ext uri="{FF2B5EF4-FFF2-40B4-BE49-F238E27FC236}">
                <a16:creationId xmlns:a16="http://schemas.microsoft.com/office/drawing/2014/main" id="{9AAB8FEE-DEB1-4221-8C9E-2A23B2B6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83" y="5468590"/>
            <a:ext cx="2253582" cy="88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44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CBF8C-8841-44A9-9499-3820B852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ใบอนุญาต 6 รูปแบบ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2479B-E939-4AA2-851B-D4A391F14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6" y="1935480"/>
            <a:ext cx="6353920" cy="49225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Attribution CC – BY -NC </a:t>
            </a:r>
            <a:r>
              <a:rPr lang="th-TH" sz="3200" dirty="0"/>
              <a:t>ให้เผยแพร่ ดัดแปลง โดยต้องระบุที่มา แต่ห้ามใช้เพื่อการค้า</a:t>
            </a:r>
          </a:p>
          <a:p>
            <a:endParaRPr lang="th-TH" sz="1100" dirty="0"/>
          </a:p>
          <a:p>
            <a:r>
              <a:rPr lang="en-US" sz="3200" dirty="0">
                <a:solidFill>
                  <a:srgbClr val="0000FF"/>
                </a:solidFill>
              </a:rPr>
              <a:t>Attribution CC – BY – NC – SA </a:t>
            </a:r>
            <a:r>
              <a:rPr lang="th-TH" sz="3200" dirty="0"/>
              <a:t>ให้เผยแพร่ ดัดแปลง โดยต้องระบุที่มาแต่ห้ามใช้เพื่อการค้าและต้องเผยแพร่งานดัดแปลงโดยใช้สัญญาอนุญาตชนิดเดียวกัน</a:t>
            </a:r>
          </a:p>
          <a:p>
            <a:endParaRPr lang="th-TH" sz="1600" dirty="0"/>
          </a:p>
          <a:p>
            <a:r>
              <a:rPr lang="en-US" sz="3200" dirty="0">
                <a:solidFill>
                  <a:srgbClr val="0000FF"/>
                </a:solidFill>
              </a:rPr>
              <a:t>Attribution CC – BY – NC – ND </a:t>
            </a:r>
            <a:r>
              <a:rPr lang="th-TH" sz="3200" dirty="0"/>
              <a:t>ให้เผยแพร่ โดยต้องระบุที่มา ห้ามดัดแปลง ห้ามใช้เพื่อการค้า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506F5-82C5-4AD5-84FA-F0FACE85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6152" name="Picture 8" descr="20141014-oer_html_1d8654d9">
            <a:extLst>
              <a:ext uri="{FF2B5EF4-FFF2-40B4-BE49-F238E27FC236}">
                <a16:creationId xmlns:a16="http://schemas.microsoft.com/office/drawing/2014/main" id="{A3992F61-DE61-417A-AE60-963256ECA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2" y="1988840"/>
            <a:ext cx="2258316" cy="87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20141014-oer_html_19f7eaf3">
            <a:extLst>
              <a:ext uri="{FF2B5EF4-FFF2-40B4-BE49-F238E27FC236}">
                <a16:creationId xmlns:a16="http://schemas.microsoft.com/office/drawing/2014/main" id="{3225242B-B6BC-473B-B8D5-CA475CDA0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187001" cy="87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20141014-oer_html_115a1b26">
            <a:extLst>
              <a:ext uri="{FF2B5EF4-FFF2-40B4-BE49-F238E27FC236}">
                <a16:creationId xmlns:a16="http://schemas.microsoft.com/office/drawing/2014/main" id="{14217862-AC5B-450C-9301-C14AD7FE6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53" y="5564425"/>
            <a:ext cx="2258315" cy="88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55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3488-8B72-44C5-9202-D6DC6F6B8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924944"/>
            <a:ext cx="7772400" cy="1362456"/>
          </a:xfrm>
        </p:spPr>
        <p:txBody>
          <a:bodyPr/>
          <a:lstStyle/>
          <a:p>
            <a:pPr algn="ctr"/>
            <a:r>
              <a:rPr lang="th-TH" sz="8000" dirty="0"/>
              <a:t>กฎหมายดิจิทัล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A3A62-3FDC-411F-AE4E-B1613FF7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4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124D-7DC4-4D69-AB35-D16283A4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ทำไมต้องมีกฎหมายดิจิทัล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A86EC-A06D-4A26-8D3B-AD7D6E56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ผู้กระทำความผิดอยู่ที่ไหนก็ได้</a:t>
            </a:r>
          </a:p>
          <a:p>
            <a:r>
              <a:rPr lang="th-TH" dirty="0"/>
              <a:t>มีการใช้เทคโนโลยีที่ซับซ้อน</a:t>
            </a:r>
          </a:p>
          <a:p>
            <a:r>
              <a:rPr lang="th-TH" dirty="0"/>
              <a:t>ยากต่อการตรวจสอบ</a:t>
            </a:r>
          </a:p>
          <a:p>
            <a:r>
              <a:rPr lang="th-TH" dirty="0"/>
              <a:t>ยากต่อการนำผู้กระทำผิดมาลงโทษ</a:t>
            </a:r>
          </a:p>
          <a:p>
            <a:r>
              <a:rPr lang="th-TH" dirty="0"/>
              <a:t>ความเสียหายกระทบคนจำนวนมาก และรวดเร็ว</a:t>
            </a:r>
          </a:p>
          <a:p>
            <a:r>
              <a:rPr lang="th-TH" dirty="0"/>
              <a:t>จึงต้องมีกฎหมายเฉพาะเพื่อรับมือ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A381C-D951-4E4D-BD2B-693561A0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521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5 </a:t>
            </a:r>
            <a:r>
              <a:rPr lang="th-TH" sz="3200" dirty="0"/>
              <a:t>เข้าถึงระบบคอมพิวเตอร์ของผู้อื่น</a:t>
            </a:r>
          </a:p>
          <a:p>
            <a:pPr lvl="1"/>
            <a:r>
              <a:rPr lang="th-TH" sz="3200" dirty="0"/>
              <a:t>เช่น แอบใช้ </a:t>
            </a:r>
            <a:r>
              <a:rPr lang="en-US" sz="3200" dirty="0"/>
              <a:t>username </a:t>
            </a:r>
            <a:r>
              <a:rPr lang="th-TH" sz="3200" dirty="0"/>
              <a:t>และ </a:t>
            </a:r>
            <a:r>
              <a:rPr lang="en-US" sz="3200" dirty="0"/>
              <a:t>password </a:t>
            </a:r>
            <a:r>
              <a:rPr lang="th-TH" sz="3200" dirty="0"/>
              <a:t>ของบุคคลอื่นไปเข้าสู่ระบบ</a:t>
            </a:r>
          </a:p>
          <a:p>
            <a:r>
              <a:rPr lang="th-TH" sz="3200" dirty="0"/>
              <a:t>มีโทษจำคุกไม่เกิน 6 เดือน ปรับไม่เกิน 10,000 บาท หรือทั้งจำทั้งปรับ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3A0D40-0E8C-4291-9F21-1BA4E91C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718938"/>
            <a:ext cx="3359950" cy="18199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22C4A9-C2BA-4C8D-A0AD-742F6D8CFCB4}"/>
              </a:ext>
            </a:extLst>
          </p:cNvPr>
          <p:cNvSpPr txBox="1"/>
          <p:nvPr/>
        </p:nvSpPr>
        <p:spPr>
          <a:xfrm>
            <a:off x="0" y="6598364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https://ops.mhesi.go.th/main/images/2561/ICTC/infographics/seriescom2-01.jpg</a:t>
            </a:r>
            <a:endParaRPr lang="th-TH" sz="1000" dirty="0"/>
          </a:p>
        </p:txBody>
      </p:sp>
    </p:spTree>
    <p:extLst>
      <p:ext uri="{BB962C8B-B14F-4D97-AF65-F5344CB8AC3E}">
        <p14:creationId xmlns:p14="http://schemas.microsoft.com/office/powerpoint/2010/main" val="2606604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6 </a:t>
            </a:r>
            <a:r>
              <a:rPr lang="th-TH" sz="3200" dirty="0"/>
              <a:t>เปิดเผยมาตรการป้องกันระบบคอมพิวเตอร์ของผู้อื่น</a:t>
            </a:r>
          </a:p>
          <a:p>
            <a:pPr lvl="1"/>
            <a:r>
              <a:rPr lang="th-TH" sz="3200" dirty="0"/>
              <a:t>เช่น แอบเอา </a:t>
            </a:r>
            <a:r>
              <a:rPr lang="en-US" sz="3200" dirty="0"/>
              <a:t>username </a:t>
            </a:r>
            <a:r>
              <a:rPr lang="th-TH" sz="3200" dirty="0"/>
              <a:t>และ </a:t>
            </a:r>
            <a:r>
              <a:rPr lang="en-US" sz="3200" dirty="0"/>
              <a:t>password </a:t>
            </a:r>
            <a:r>
              <a:rPr lang="th-TH" sz="3200" dirty="0"/>
              <a:t>ของบุคคลอื่นไปไปเผยแพร่</a:t>
            </a:r>
          </a:p>
          <a:p>
            <a:r>
              <a:rPr lang="th-TH" sz="3200" dirty="0"/>
              <a:t>มีโทษจำคุกไม่เกิน 1 ปี ปรับไม่เกิน 20,000 บาท หรือทั้งจำทั้งปรับ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56C6B-E872-4D24-A439-067843417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097" y="4537259"/>
            <a:ext cx="2949805" cy="20016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57653D-CDF5-4DE9-B174-6788C492FF89}"/>
              </a:ext>
            </a:extLst>
          </p:cNvPr>
          <p:cNvSpPr txBox="1"/>
          <p:nvPr/>
        </p:nvSpPr>
        <p:spPr>
          <a:xfrm>
            <a:off x="0" y="6598364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https://ops.mhesi.go.th/main/images/2561/ICTC/infographics/seriescom2-01.jpg</a:t>
            </a:r>
            <a:endParaRPr lang="th-TH" sz="1000" dirty="0"/>
          </a:p>
        </p:txBody>
      </p:sp>
    </p:spTree>
    <p:extLst>
      <p:ext uri="{BB962C8B-B14F-4D97-AF65-F5344CB8AC3E}">
        <p14:creationId xmlns:p14="http://schemas.microsoft.com/office/powerpoint/2010/main" val="22785654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7 </a:t>
            </a:r>
            <a:r>
              <a:rPr lang="th-TH" sz="3200" dirty="0"/>
              <a:t>เข้าถึงข้อมูลคอมพิวเตอร์ของผู้อื่น</a:t>
            </a:r>
          </a:p>
          <a:p>
            <a:pPr lvl="1"/>
            <a:r>
              <a:rPr lang="th-TH" sz="3200" dirty="0"/>
              <a:t>เช่น แอบใช้ </a:t>
            </a:r>
            <a:r>
              <a:rPr lang="en-US" sz="3200" dirty="0"/>
              <a:t>username </a:t>
            </a:r>
            <a:r>
              <a:rPr lang="th-TH" sz="3200" dirty="0"/>
              <a:t>และ </a:t>
            </a:r>
            <a:r>
              <a:rPr lang="en-US" sz="3200" dirty="0"/>
              <a:t>password </a:t>
            </a:r>
            <a:r>
              <a:rPr lang="th-TH" sz="3200" dirty="0"/>
              <a:t>ของบุคคลอื่นไปเข้าสู่ระบบ และคัดลอกข้อมูลออกมา</a:t>
            </a:r>
          </a:p>
          <a:p>
            <a:r>
              <a:rPr lang="th-TH" sz="3200" dirty="0"/>
              <a:t>มีโทษจำคุกไม่เกิน 2 ปี ปรับไม่เกิน 40,000 บาท หรือทั้งจำทั้งปรับ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53E2E-387F-4CEC-8F91-185883EE3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518" y="4452768"/>
            <a:ext cx="3722963" cy="2086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0DABFB-8227-421D-A5E3-8D6D6F0029EC}"/>
              </a:ext>
            </a:extLst>
          </p:cNvPr>
          <p:cNvSpPr txBox="1"/>
          <p:nvPr/>
        </p:nvSpPr>
        <p:spPr>
          <a:xfrm>
            <a:off x="0" y="6598364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https://ops.mhesi.go.th/main/images/2561/ICTC/infographics/seriescom2-01.jpg</a:t>
            </a:r>
            <a:endParaRPr lang="th-TH" sz="1000" dirty="0"/>
          </a:p>
        </p:txBody>
      </p:sp>
    </p:spTree>
    <p:extLst>
      <p:ext uri="{BB962C8B-B14F-4D97-AF65-F5344CB8AC3E}">
        <p14:creationId xmlns:p14="http://schemas.microsoft.com/office/powerpoint/2010/main" val="1911820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8 </a:t>
            </a:r>
            <a:r>
              <a:rPr lang="th-TH" sz="3200" dirty="0"/>
              <a:t>ดักข้อมูลคอมพิวเตอร์ของผู้อื่น</a:t>
            </a:r>
          </a:p>
          <a:p>
            <a:pPr lvl="1"/>
            <a:r>
              <a:rPr lang="th-TH" sz="3200" dirty="0"/>
              <a:t>เช่น ดักรับข้อความสนทนาส่วนตัว, ดัก </a:t>
            </a:r>
            <a:r>
              <a:rPr lang="en-US" sz="3200" dirty="0"/>
              <a:t>e-mail </a:t>
            </a:r>
            <a:r>
              <a:rPr lang="th-TH" sz="3200" dirty="0"/>
              <a:t>ของผู้อื่น</a:t>
            </a:r>
          </a:p>
          <a:p>
            <a:r>
              <a:rPr lang="th-TH" sz="3200" dirty="0"/>
              <a:t>มีโทษจำคุกไม่เกิน 3 ปี ปรับไม่เกิน 60,000 บาท หรือทั้งจำทั้งปรับ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DABFB-8227-421D-A5E3-8D6D6F0029EC}"/>
              </a:ext>
            </a:extLst>
          </p:cNvPr>
          <p:cNvSpPr txBox="1"/>
          <p:nvPr/>
        </p:nvSpPr>
        <p:spPr>
          <a:xfrm>
            <a:off x="0" y="6598364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https://ops.mhesi.go.th/main/images/2561/ICTC/infographics/seriescom2-01.jpg</a:t>
            </a:r>
            <a:endParaRPr lang="th-TH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4BB0CE-00BA-43EF-A501-F9F8977D2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249" y="4142572"/>
            <a:ext cx="2509880" cy="231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559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11 </a:t>
            </a:r>
            <a:r>
              <a:rPr lang="th-TH" sz="3200" dirty="0"/>
              <a:t>ส่งข้อมูลหรืออีเมล์ที่ทำให้ผู้อื่นเดือดร้อนรำคาญ โดยไม่เปิดโอกาสให้ผู้รับบอกเลิกได้ง่าย</a:t>
            </a:r>
          </a:p>
          <a:p>
            <a:pPr lvl="1"/>
            <a:r>
              <a:rPr lang="th-TH" sz="3200" dirty="0"/>
              <a:t>เช่น </a:t>
            </a:r>
            <a:r>
              <a:rPr lang="th-TH" sz="3200" dirty="0" err="1">
                <a:solidFill>
                  <a:srgbClr val="0000FF"/>
                </a:solidFill>
              </a:rPr>
              <a:t>สแ</a:t>
            </a:r>
            <a:r>
              <a:rPr lang="th-TH" sz="3200" dirty="0">
                <a:solidFill>
                  <a:srgbClr val="0000FF"/>
                </a:solidFill>
              </a:rPr>
              <a:t>ปมเมล์</a:t>
            </a:r>
            <a:r>
              <a:rPr lang="th-TH" sz="3200" dirty="0"/>
              <a:t>, </a:t>
            </a:r>
            <a:r>
              <a:rPr lang="th-TH" sz="3200" dirty="0">
                <a:solidFill>
                  <a:srgbClr val="0000FF"/>
                </a:solidFill>
              </a:rPr>
              <a:t>ฝากร้านตาม </a:t>
            </a:r>
            <a:r>
              <a:rPr lang="en-US" sz="3200" dirty="0">
                <a:solidFill>
                  <a:srgbClr val="0000FF"/>
                </a:solidFill>
              </a:rPr>
              <a:t>Facebook </a:t>
            </a:r>
            <a:r>
              <a:rPr lang="th-TH" sz="3200" dirty="0">
                <a:solidFill>
                  <a:srgbClr val="0000FF"/>
                </a:solidFill>
              </a:rPr>
              <a:t>หรือ </a:t>
            </a:r>
            <a:r>
              <a:rPr lang="en-US" sz="3200" dirty="0">
                <a:solidFill>
                  <a:srgbClr val="0000FF"/>
                </a:solidFill>
              </a:rPr>
              <a:t>IG</a:t>
            </a:r>
            <a:endParaRPr lang="th-TH" sz="3200" dirty="0">
              <a:solidFill>
                <a:srgbClr val="0000FF"/>
              </a:solidFill>
            </a:endParaRPr>
          </a:p>
          <a:p>
            <a:r>
              <a:rPr lang="th-TH" sz="3200" dirty="0"/>
              <a:t>ส่งโดยปกปิดหรือปลอมแปลงแหล่งที่มา ปรับไม่เกิน 100,000 บาท</a:t>
            </a:r>
          </a:p>
          <a:p>
            <a:r>
              <a:rPr lang="th-TH" sz="3200" dirty="0"/>
              <a:t>ส่งโดยไม่เปิดโอกาสให้ปฏิเสธการตอบรับได้โดยง่าย จำคุกไม่เกิน 2 ปี ปรับไม่เกิน 40,000 บาท หรือทั้งจำทั้งปรับ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1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124D-7DC4-4D69-AB35-D16283A4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กฎหมายที่เกี่ยวข้องกับดิจิทัล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A86EC-A06D-4A26-8D3B-AD7D6E56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พลเมืองดิจิทัลควรรู้จักกฎหมายที่เกี่ยวข้องกับการใช้ชีวิตในสังคมด</a:t>
            </a:r>
            <a:r>
              <a:rPr lang="th-TH" dirty="0" err="1"/>
              <a:t>ิจทัล</a:t>
            </a:r>
            <a:endParaRPr lang="th-TH" dirty="0"/>
          </a:p>
          <a:p>
            <a:r>
              <a:rPr lang="th-TH" dirty="0"/>
              <a:t>ครอบคลุมทั้งใช้งานอุปกรณ์ดิจิทัลส่วนบุคคลและการใช้งานเครือข่ายคอมพิวเตอร์และอินเทอร์เน็ต</a:t>
            </a:r>
          </a:p>
          <a:p>
            <a:r>
              <a:rPr lang="th-TH" dirty="0"/>
              <a:t>แบ่งได้เป็น </a:t>
            </a:r>
            <a:r>
              <a:rPr lang="en-US" dirty="0"/>
              <a:t>2 </a:t>
            </a:r>
            <a:r>
              <a:rPr lang="th-TH" dirty="0"/>
              <a:t>หัวข้อหลัก</a:t>
            </a:r>
          </a:p>
          <a:p>
            <a:pPr lvl="1"/>
            <a:r>
              <a:rPr lang="th-TH" dirty="0">
                <a:solidFill>
                  <a:srgbClr val="0000FF"/>
                </a:solidFill>
              </a:rPr>
              <a:t>กฎหมายที่เกี่ยวข้องกับลิขสิทธิ์</a:t>
            </a:r>
          </a:p>
          <a:p>
            <a:pPr lvl="1"/>
            <a:r>
              <a:rPr lang="th-TH" dirty="0">
                <a:solidFill>
                  <a:srgbClr val="0000FF"/>
                </a:solidFill>
              </a:rPr>
              <a:t>กฎหมายดิจิทัล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6A381C-D951-4E4D-BD2B-693561A0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14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lnSpcReduction="10000"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12 </a:t>
            </a:r>
            <a:r>
              <a:rPr lang="th-TH" sz="3200" dirty="0"/>
              <a:t>(ความผิดเกี่ยวพันกับมาตรา 5, 6, 7, 8 และ 11)</a:t>
            </a:r>
          </a:p>
          <a:p>
            <a:r>
              <a:rPr lang="th-TH" sz="3200" dirty="0"/>
              <a:t>ถ้าความผิดนั้นเกี่ยวกับการรักษาความมั่นคงปลอดภัยของประเทศ ความปลอดภัยสาธารณะ ความมั่นคงในทางเศรษฐกิจของประเทศ หรือโครงสร้างพื้นฐานอันเป็นประโยชน์สาธารณะ</a:t>
            </a:r>
          </a:p>
          <a:p>
            <a:pPr lvl="1"/>
            <a:r>
              <a:rPr lang="th-TH" sz="3200" dirty="0"/>
              <a:t>ข้อมูลหรือระบบไม่เสียหาย โทษจําคุกตั้งแต่ 1-7 ปี และปรับตั้งแต่ 20,000 – 140,000 บาท</a:t>
            </a:r>
          </a:p>
          <a:p>
            <a:pPr lvl="1"/>
            <a:r>
              <a:rPr lang="th-TH" sz="3200" dirty="0"/>
              <a:t>ข้อมูลหรือระบบเสียหาย โทษจําคุกตั้งแต่ 1-10 ปี และปรับตั้งแต่แต่ 20,000 – 200,000 บาท</a:t>
            </a:r>
          </a:p>
          <a:p>
            <a:pPr lvl="1"/>
            <a:r>
              <a:rPr lang="th-TH" sz="3200" dirty="0"/>
              <a:t>ทำให้ผู้อื่นถึงแก่ความตาย โทษจําคุกตั้งแต่ 5-20 ปี และปรับตั้งแต่แต่ 100,000 – 400,000 บาท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89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9 </a:t>
            </a:r>
            <a:r>
              <a:rPr lang="th-TH" sz="3200" dirty="0"/>
              <a:t>ทำลาย แก้ไขเปลี่ยนแปลงข้อมูลของผู้อื่น</a:t>
            </a:r>
          </a:p>
          <a:p>
            <a:r>
              <a:rPr lang="th-TH" sz="3200" dirty="0">
                <a:solidFill>
                  <a:srgbClr val="0000FF"/>
                </a:solidFill>
              </a:rPr>
              <a:t>มาตรา 10 </a:t>
            </a:r>
            <a:r>
              <a:rPr lang="th-TH" sz="3200" dirty="0"/>
              <a:t>ระงับ ขัดขวาง รบกวน ระบบคอมพิวเตอร์ของผู้อื่น</a:t>
            </a:r>
          </a:p>
          <a:p>
            <a:r>
              <a:rPr lang="th-TH" sz="3200" dirty="0"/>
              <a:t>มีโทษจำคุกไม่เกิน 5 ปี ปรับไม่เกิน 100,000 บาท หรือทั้งจำทั้งปรับ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DABFB-8227-421D-A5E3-8D6D6F0029EC}"/>
              </a:ext>
            </a:extLst>
          </p:cNvPr>
          <p:cNvSpPr txBox="1"/>
          <p:nvPr/>
        </p:nvSpPr>
        <p:spPr>
          <a:xfrm>
            <a:off x="0" y="6598364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https://ops.mhesi.go.th/main/images/2561/ICTC/infographics/Info_mis-01.jpg</a:t>
            </a:r>
            <a:endParaRPr lang="th-TH" sz="1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BAA7C-F308-4664-A470-874E48BC7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72440"/>
            <a:ext cx="2419688" cy="21243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B43D1E-A276-4D66-9883-3C5AE4368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34077"/>
            <a:ext cx="2160240" cy="219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58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5480"/>
            <a:ext cx="8568952" cy="4922520"/>
          </a:xfrm>
        </p:spPr>
        <p:txBody>
          <a:bodyPr>
            <a:normAutofit lnSpcReduction="10000"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12 </a:t>
            </a:r>
            <a:r>
              <a:rPr lang="th-TH" sz="3200" dirty="0"/>
              <a:t>(ความผิดเกี่ยวพันกับตามมาตรา 9 และ 10)</a:t>
            </a:r>
          </a:p>
          <a:p>
            <a:r>
              <a:rPr lang="th-TH" sz="3200" dirty="0"/>
              <a:t>ถ้าความผิดนั้นเกี่ยวกับการรักษาความมั่นคงปลอดภัยของประเทศ ความปลอดภัยสาธารณะ ความมั่นคงในทางเศรษฐกิจของประเทศ หรือโครงสร้างพื้นฐานอันเป็นประโยชน์สาธารณะ</a:t>
            </a:r>
          </a:p>
          <a:p>
            <a:pPr lvl="2"/>
            <a:r>
              <a:rPr lang="th-TH" sz="3200" dirty="0"/>
              <a:t>โทษจําคุกตั้งแต่ 3-15 ปี และปรับตั้งแต่ 60,000 – 300,000 บาท</a:t>
            </a:r>
          </a:p>
          <a:p>
            <a:r>
              <a:rPr lang="th-TH" sz="3200" dirty="0"/>
              <a:t>ถ้าความผิดนั้นเป็นเหตุให้เกิดอันตรายแก่ผู้อื่นหรือทรัพย์สินของผู้อื่น โทษจําคุกตั้งแต่ 1-10 ปี และปรับตั้งแต่แต่ 20,000 – 200,000 บาท</a:t>
            </a:r>
          </a:p>
          <a:p>
            <a:r>
              <a:rPr lang="th-TH" sz="3200" dirty="0"/>
              <a:t>ถ้าความผิดนั้นทำให้ผู้อื่นถึงแก่ความตาย โทษจําคุกตั้งแต่ 5-20 ปี และปรับตั้งแต่แต่ 100,000 – 400,000 บาท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4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13 </a:t>
            </a:r>
            <a:r>
              <a:rPr lang="th-TH" sz="3200" dirty="0"/>
              <a:t>จำหน่ายหรือเผยแพร่ชุดคำสั่งเพื่อนำไปใช้กระทำความผิดตามมาตรา 5 - 11</a:t>
            </a:r>
          </a:p>
          <a:p>
            <a:pPr lvl="1"/>
            <a:r>
              <a:rPr lang="th-TH" sz="3200" dirty="0"/>
              <a:t>มีโทษจำคุกไม่เกิน 1 ปี ปรับไม่เกิน 20,000 บาท หรือทั้งจำทั้งปรับ </a:t>
            </a:r>
          </a:p>
          <a:p>
            <a:r>
              <a:rPr lang="th-TH" sz="3200" dirty="0"/>
              <a:t>กรณีคนซื้อนำไปใช้เป็นความผิดตามมาตรา 12 คนขายจะต้องได้รับโทษสูงขึ้น รวมถึงต้องรับผิดทางอาญาด้วย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DABFB-8227-421D-A5E3-8D6D6F0029EC}"/>
              </a:ext>
            </a:extLst>
          </p:cNvPr>
          <p:cNvSpPr txBox="1"/>
          <p:nvPr/>
        </p:nvSpPr>
        <p:spPr>
          <a:xfrm>
            <a:off x="0" y="6598364"/>
            <a:ext cx="5148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 https://ops.mhesi.go.th/main/images/2561/ICTC/infographics/seriescom2-01.jpg</a:t>
            </a:r>
            <a:endParaRPr lang="th-TH" sz="1000" dirty="0"/>
          </a:p>
        </p:txBody>
      </p:sp>
    </p:spTree>
    <p:extLst>
      <p:ext uri="{BB962C8B-B14F-4D97-AF65-F5344CB8AC3E}">
        <p14:creationId xmlns:p14="http://schemas.microsoft.com/office/powerpoint/2010/main" val="2848855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093920"/>
          </a:xfrm>
        </p:spPr>
        <p:txBody>
          <a:bodyPr>
            <a:normAutofit lnSpcReduction="10000"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14 </a:t>
            </a:r>
            <a:r>
              <a:rPr lang="th-TH" sz="3200" dirty="0"/>
              <a:t>นำข้อมูลที่ผิด พ.ร.บ. เข้าสู่ระบบคอมพิวเตอร์</a:t>
            </a:r>
          </a:p>
          <a:p>
            <a:r>
              <a:rPr lang="th-TH" sz="3200" dirty="0"/>
              <a:t>โทษจำคุกไม่เกิน 5 ปี ปรับไม่เกิน 100,000 บาท หรือทั้งจำทั้งปรับ</a:t>
            </a:r>
          </a:p>
          <a:p>
            <a:r>
              <a:rPr lang="th-TH" sz="3200" dirty="0"/>
              <a:t>ข้อมูลที่ผิด มี </a:t>
            </a:r>
            <a:r>
              <a:rPr lang="th-TH" sz="3200" dirty="0">
                <a:solidFill>
                  <a:srgbClr val="0000FF"/>
                </a:solidFill>
              </a:rPr>
              <a:t>5</a:t>
            </a:r>
            <a:r>
              <a:rPr lang="th-TH" sz="3200" dirty="0"/>
              <a:t> ข้อ</a:t>
            </a:r>
          </a:p>
          <a:p>
            <a:pPr marL="682625" lvl="1" indent="-290513">
              <a:buFont typeface="+mj-lt"/>
              <a:buAutoNum type="arabicPeriod"/>
            </a:pPr>
            <a:r>
              <a:rPr lang="th-TH" sz="3200" dirty="0"/>
              <a:t>โดยทุจริต หรือโดยหลอกลวง นําเข้าข้อมูลที่บิดเบือน หรือปลอมไม่ว่าทั้งหมดหรือบางส่วน หรือข้อมูลเท็จ โดยประการที่น่าจะเกิดความเสียหายแก่ประชาชน อันมิใช่การกระทำความผิดฐานหมิ่นประมาทตามประมวลกฎหมายอาญา</a:t>
            </a:r>
          </a:p>
          <a:p>
            <a:pPr lvl="2"/>
            <a:r>
              <a:rPr lang="th-TH" sz="3200" dirty="0"/>
              <a:t>ถ้าเป็นการกระทำกับคนใดคนหนึ่ง โทษจะลดลงเหลือจำคุกไม่เกิน 3 ปี ปรับไม่เกิน 60,000 บาท หรือทั้งจำทั้งปรับ รวมถึงมีการยอมความได้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8D4785CB-B879-4C04-A5FE-A0E7A8359E64}"/>
              </a:ext>
            </a:extLst>
          </p:cNvPr>
          <p:cNvSpPr/>
          <p:nvPr/>
        </p:nvSpPr>
        <p:spPr>
          <a:xfrm>
            <a:off x="251520" y="1935480"/>
            <a:ext cx="288032" cy="34139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2915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pPr marL="739775" lvl="1" indent="-347663">
              <a:buFont typeface="+mj-lt"/>
              <a:buAutoNum type="arabicPeriod" startAt="2"/>
            </a:pPr>
            <a:r>
              <a:rPr lang="th-TH" sz="3200" dirty="0"/>
              <a:t>นําเข้าข้อมูลเท็จ ที่น่าจะเกิดความเสียหายต่อการรักษาความมั่นคงปลอดภัยของประเทศ ความปลอดภัยสาธารณะ ความมั่นคงในทางเศรษฐกิจของประเทศ หรือโครงสร้างพื้นฐานอันเป็นประโยชน์สาธารณะของประเทศ หรือก่อให้เกิดความตื่นตระหนกแก่ประชาชน</a:t>
            </a:r>
          </a:p>
          <a:p>
            <a:pPr marL="739775" lvl="1" indent="-347663">
              <a:buFont typeface="+mj-lt"/>
              <a:buAutoNum type="arabicPeriod" startAt="2"/>
            </a:pPr>
            <a:r>
              <a:rPr lang="th-TH" sz="3200" dirty="0"/>
              <a:t>นําเข้าข้อมูลใดๆ อันเป็นความผิดเกี่ยวกับความมั่นคงแห่งราชอาณาจักรหรือความผิดเกี่ยวกับการก่อการร้าย</a:t>
            </a:r>
          </a:p>
          <a:p>
            <a:pPr marL="739775" lvl="1" indent="-347663">
              <a:buFont typeface="+mj-lt"/>
              <a:buAutoNum type="arabicPeriod" startAt="2"/>
            </a:pPr>
            <a:r>
              <a:rPr lang="th-TH" sz="3200" dirty="0"/>
              <a:t>นําเข้าข้อมูลลามก</a:t>
            </a:r>
          </a:p>
          <a:p>
            <a:pPr marL="739775" lvl="1" indent="-347663">
              <a:buFont typeface="+mj-lt"/>
              <a:buAutoNum type="arabicPeriod" startAt="2"/>
            </a:pPr>
            <a:r>
              <a:rPr lang="th-TH" sz="3200" dirty="0">
                <a:solidFill>
                  <a:srgbClr val="0000FF"/>
                </a:solidFill>
              </a:rPr>
              <a:t>แชร์</a:t>
            </a:r>
            <a:r>
              <a:rPr lang="th-TH" sz="3200" dirty="0"/>
              <a:t>ข้อมูลตามข้อ 1 – 4 (</a:t>
            </a:r>
            <a:r>
              <a:rPr lang="th-TH" sz="3200" dirty="0">
                <a:solidFill>
                  <a:srgbClr val="0000FF"/>
                </a:solidFill>
              </a:rPr>
              <a:t>กดไลค์ไม่ผิด </a:t>
            </a:r>
            <a:r>
              <a:rPr lang="th-TH" sz="3200" dirty="0"/>
              <a:t>แต่ไม่นับ ม.112)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203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15 </a:t>
            </a:r>
            <a:r>
              <a:rPr lang="th-TH" sz="3200" dirty="0"/>
              <a:t>ให้ความร่วมมือ ยินยอม รู้เห็นเป็นใจกับผู้ร่วมกระทำความผิดตามมาตรา 14</a:t>
            </a:r>
          </a:p>
          <a:p>
            <a:pPr lvl="1"/>
            <a:r>
              <a:rPr lang="th-TH" sz="3200" dirty="0"/>
              <a:t>เช่น เพจต่างๆ ที่เปิดให้มีการแสดงความคิดเห็น แล้วมีความคิดเห็นที่มีเนื้อหาผิดกฎหมายก็มีความผิด แต่ถ้าตรวจสอบแล้วพบเจอและลบออก จะถือว่าเป็นผู้ที่พ้นความผิด</a:t>
            </a:r>
          </a:p>
          <a:p>
            <a:pPr lvl="1"/>
            <a:r>
              <a:rPr lang="th-TH" sz="3200" dirty="0"/>
              <a:t>ความผิดเทียบเท่ามาตรา 14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46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45B9F-F4A4-45B5-8477-36DEE887F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พระราชบัญญัติว่าด้วยการกระทำความผิดเกี่ยวกับคอมพิวเตอร์ พ.ศ. 2550</a:t>
            </a:r>
            <a:r>
              <a:rPr lang="en-US" dirty="0"/>
              <a:t> </a:t>
            </a:r>
            <a:r>
              <a:rPr lang="th-TH" dirty="0"/>
              <a:t>และ พ.ศ. 2560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B8F73-DC73-4F45-B948-D28E67B7B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922520"/>
          </a:xfrm>
        </p:spPr>
        <p:txBody>
          <a:bodyPr>
            <a:normAutofit fontScale="92500"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มาตรา 16 </a:t>
            </a:r>
            <a:r>
              <a:rPr lang="th-TH" sz="3200" dirty="0"/>
              <a:t>สร้าง</a:t>
            </a:r>
            <a:r>
              <a:rPr lang="th-TH" sz="3200" dirty="0">
                <a:solidFill>
                  <a:srgbClr val="0000FF"/>
                </a:solidFill>
              </a:rPr>
              <a:t> </a:t>
            </a:r>
            <a:r>
              <a:rPr lang="th-TH" sz="3200" dirty="0"/>
              <a:t>ตัดต่อ เติม หรือดัดแปลงภาพแล้วโพสต์</a:t>
            </a:r>
          </a:p>
          <a:p>
            <a:pPr lvl="1"/>
            <a:r>
              <a:rPr lang="th-TH" sz="3200" dirty="0"/>
              <a:t>การตัดต่อรูป ที่ทำให้ผู้อื่นเสียชื่อเสียง ถูกดูหมิ่นเกลียดชัง หรือได้รับความอับอาย อย่างเช่นกรณีที่เอาภาพดาราไปตัดต่อ</a:t>
            </a:r>
          </a:p>
          <a:p>
            <a:pPr lvl="1"/>
            <a:r>
              <a:rPr lang="th-TH" sz="3200" dirty="0"/>
              <a:t>การโพสต์ภาพผู้ตาย แล้วทำให้บิดามารดา คู่สมรส หรือบุตรของผู้ตายเสียชื่อเสียง ถูกดูหมิ่นเกลียดชัง หรือได้รับความอับอาย </a:t>
            </a:r>
          </a:p>
          <a:p>
            <a:r>
              <a:rPr lang="th-TH" sz="3200" dirty="0"/>
              <a:t>โทษจำคุกไม่เกิน 3 ปี และปรับไม่เกิน 200,000 บาท</a:t>
            </a:r>
          </a:p>
          <a:p>
            <a:r>
              <a:rPr lang="th-TH" sz="3200" dirty="0"/>
              <a:t>โทษในมาตรานี้ยอมความกันได้</a:t>
            </a:r>
          </a:p>
          <a:p>
            <a:r>
              <a:rPr lang="th-TH" sz="3200" dirty="0">
                <a:solidFill>
                  <a:srgbClr val="FF0000"/>
                </a:solidFill>
              </a:rPr>
              <a:t>ข้อยกเว้น</a:t>
            </a:r>
            <a:r>
              <a:rPr lang="th-TH" sz="3200" dirty="0"/>
              <a:t> : ถ้าสุจริต ติชม ด้วยความเป็นธรรมตามวิสัยของประชาชน ไม่ผิด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965C4-7A08-41FD-8466-879FFEADD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738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5BF14-6C69-4566-A606-0ABE1CEE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565F0-8942-45C7-AF07-DAEB18EF5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BD32B-12C2-46E8-B242-A40094BC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A77698A-52DE-4128-894D-40EC853E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5893"/>
            <a:ext cx="59766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88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85F-7B68-4B2B-8F4D-87DD53E8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ลิขสิทธิ์ </a:t>
            </a:r>
            <a:r>
              <a:rPr lang="en-US" dirty="0"/>
              <a:t>(Copyright)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BBFC-9A2C-4D1B-900D-FD42B9F4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922521"/>
          </a:xfrm>
        </p:spPr>
        <p:txBody>
          <a:bodyPr>
            <a:normAutofit/>
          </a:bodyPr>
          <a:lstStyle/>
          <a:p>
            <a:r>
              <a:rPr lang="th-TH" sz="3200" dirty="0">
                <a:solidFill>
                  <a:srgbClr val="0000FF"/>
                </a:solidFill>
              </a:rPr>
              <a:t>ทรัพย์สินทางปัญญา </a:t>
            </a:r>
            <a:r>
              <a:rPr lang="en-US" sz="3200" dirty="0">
                <a:solidFill>
                  <a:srgbClr val="0000FF"/>
                </a:solidFill>
              </a:rPr>
              <a:t>(intellectual Property) </a:t>
            </a:r>
            <a:r>
              <a:rPr lang="th-TH" sz="3200" dirty="0"/>
              <a:t>หมายถึง ผลงานอันเกิดจากการประดิษฐ์ คิดค้น หรือสร้างสรรค์ของมนุษย์ </a:t>
            </a:r>
          </a:p>
          <a:p>
            <a:r>
              <a:rPr lang="th-TH" sz="3200" dirty="0"/>
              <a:t>ลิขสิทธิ์ จัดเป็นทรัพย์สินทางปัญญาประเภทหนึ่ง</a:t>
            </a:r>
          </a:p>
          <a:p>
            <a:r>
              <a:rPr lang="th-TH" sz="3200" dirty="0"/>
              <a:t>งานลิขสิทธิ์เมื่อถูกสร้างขึ้นจะ</a:t>
            </a:r>
            <a:r>
              <a:rPr lang="th-TH" sz="3200" dirty="0">
                <a:solidFill>
                  <a:srgbClr val="FF0000"/>
                </a:solidFill>
              </a:rPr>
              <a:t>ได้รับความคุ้มครองอัตโนมัติ</a:t>
            </a:r>
            <a:r>
              <a:rPr lang="th-TH" sz="3200" dirty="0"/>
              <a:t>โดยไม่จำเป็นต้องมีการจดทะเบียน </a:t>
            </a:r>
          </a:p>
          <a:p>
            <a:r>
              <a:rPr lang="th-TH" sz="3200" dirty="0"/>
              <a:t>เจ้าของลิขสิทธิ์มีสิทธิ์ที่จะกระทำการใดๆ เกี่ยวกับงานที่สร้างก็ได้</a:t>
            </a:r>
          </a:p>
          <a:p>
            <a:pPr lvl="1"/>
            <a:r>
              <a:rPr lang="th-TH" sz="3200" dirty="0"/>
              <a:t>การละเมิด</a:t>
            </a:r>
            <a:r>
              <a:rPr lang="th-TH" sz="3200" dirty="0" err="1"/>
              <a:t>ลิขสิทธิ</a:t>
            </a:r>
            <a:r>
              <a:rPr lang="th-TH" sz="3200" dirty="0"/>
              <a:t>ในงานของผู้อื่น </a:t>
            </a:r>
            <a:r>
              <a:rPr lang="th-TH" sz="3200" dirty="0">
                <a:solidFill>
                  <a:srgbClr val="FF0000"/>
                </a:solidFill>
              </a:rPr>
              <a:t>ถือเป็นความผิดตามกฎหมาย</a:t>
            </a:r>
          </a:p>
          <a:p>
            <a:endParaRPr lang="th-TH" sz="3200" dirty="0"/>
          </a:p>
          <a:p>
            <a:endParaRPr lang="th-TH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C48BE-5F72-4B4D-8EC7-1464D15C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4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85F-7B68-4B2B-8F4D-87DD53E8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ตัวอย่างงานที่มีลิขสิทธิ์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BBFC-9A2C-4D1B-900D-FD42B9F4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/>
          </a:bodyPr>
          <a:lstStyle/>
          <a:p>
            <a:r>
              <a:rPr lang="th-TH" sz="3200" dirty="0"/>
              <a:t>โปรแกรมคอมพิวเตอร์</a:t>
            </a:r>
          </a:p>
          <a:p>
            <a:r>
              <a:rPr lang="th-TH" sz="3200" dirty="0"/>
              <a:t>ภาพยนตร์, รายการวิทยุ, รายการโทรทัศน์, รายการที่เผยแพร่ทางอินเทอร์เน็ต รวมถึงการ </a:t>
            </a:r>
            <a:r>
              <a:rPr lang="en-US" sz="3200" dirty="0"/>
              <a:t>Live </a:t>
            </a:r>
            <a:r>
              <a:rPr lang="th-TH" sz="3200" dirty="0"/>
              <a:t>สดต่างๆ</a:t>
            </a:r>
          </a:p>
          <a:p>
            <a:r>
              <a:rPr lang="th-TH" sz="3200" dirty="0"/>
              <a:t>เพลง (ทั้งทำนองและเนื้อร้อง) รวมถึง มิวสิควีดีโอ</a:t>
            </a:r>
          </a:p>
          <a:p>
            <a:r>
              <a:rPr lang="th-TH" sz="3200" dirty="0"/>
              <a:t>ภาพวาด, ภาพถ่าย</a:t>
            </a:r>
          </a:p>
          <a:p>
            <a:r>
              <a:rPr lang="th-TH" sz="3200" dirty="0"/>
              <a:t>งานเขียนต่างๆ ที่ได้ประพันธ์ขึ้น รวมไปถึงบทความที่เผยแพร่ทางอินเทอร์เน็ต</a:t>
            </a:r>
          </a:p>
          <a:p>
            <a:r>
              <a:rPr lang="th-TH" sz="3200" dirty="0"/>
              <a:t>สิ่งต่างๆ ที่พบในอินเทอร์เน็ต</a:t>
            </a:r>
            <a:r>
              <a:rPr lang="th-TH" sz="3200" dirty="0">
                <a:solidFill>
                  <a:srgbClr val="FF0000"/>
                </a:solidFill>
              </a:rPr>
              <a:t>มีลิขสิทธิ์เกือบทั้งสิ้น</a:t>
            </a:r>
            <a:r>
              <a:rPr lang="en-US" sz="3200" dirty="0">
                <a:solidFill>
                  <a:srgbClr val="FF0000"/>
                </a:solidFill>
              </a:rPr>
              <a:t>!!!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C48BE-5F72-4B4D-8EC7-1464D15C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85F-7B68-4B2B-8F4D-87DD53E8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การละเมิดลิขสิทธิ์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BBFC-9A2C-4D1B-900D-FD42B9F4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/>
          </a:bodyPr>
          <a:lstStyle/>
          <a:p>
            <a:r>
              <a:rPr lang="th-TH" sz="3200" dirty="0"/>
              <a:t>ในการใช้งานสิ่งที่มีลิขสิทธิ์ ต้องไม่เป็นการละเมิดลิขสิทธิ์</a:t>
            </a:r>
          </a:p>
          <a:p>
            <a:r>
              <a:rPr lang="th-TH" sz="3200" dirty="0"/>
              <a:t>ตัวอย่างการละเมิดลิขสิทธิ์</a:t>
            </a:r>
          </a:p>
          <a:p>
            <a:pPr lvl="1"/>
            <a:r>
              <a:rPr lang="th-TH" sz="3200" dirty="0">
                <a:solidFill>
                  <a:srgbClr val="0000FF"/>
                </a:solidFill>
              </a:rPr>
              <a:t>ทำซ้ำหรือดัดแปลง </a:t>
            </a:r>
            <a:r>
              <a:rPr lang="th-TH" sz="3200" dirty="0"/>
              <a:t>ไม่ว่าทั้งหมดหรือเพียงบางส่วน โดยไม่ได้รับอนุญาต</a:t>
            </a:r>
          </a:p>
          <a:p>
            <a:pPr lvl="1"/>
            <a:r>
              <a:rPr lang="th-TH" sz="3200" dirty="0">
                <a:solidFill>
                  <a:srgbClr val="0000FF"/>
                </a:solidFill>
              </a:rPr>
              <a:t>เผยแพร่ แจกจ่ายต่อสาธารณชน</a:t>
            </a:r>
            <a:r>
              <a:rPr lang="th-TH" sz="3200" dirty="0"/>
              <a:t>ในลักษณะที่อาจก่อให้เกิดความเสียหายแก่เจ้าของลิขสิทธิ์</a:t>
            </a:r>
          </a:p>
          <a:p>
            <a:pPr lvl="1"/>
            <a:r>
              <a:rPr lang="th-TH" sz="3200" dirty="0"/>
              <a:t>ใช้งานเพื่อ</a:t>
            </a:r>
            <a:r>
              <a:rPr lang="th-TH" sz="3200" dirty="0">
                <a:solidFill>
                  <a:srgbClr val="0000FF"/>
                </a:solidFill>
              </a:rPr>
              <a:t>ผลประโยชน์เชิงการค้า </a:t>
            </a:r>
            <a:r>
              <a:rPr lang="th-TH" sz="3200" dirty="0"/>
              <a:t>โดยไม่ได้รับอนุญาต</a:t>
            </a:r>
          </a:p>
          <a:p>
            <a:pPr lvl="1"/>
            <a:endParaRPr lang="th-TH" sz="3200" dirty="0"/>
          </a:p>
          <a:p>
            <a:pPr lvl="1"/>
            <a:endParaRPr lang="th-TH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C48BE-5F72-4B4D-8EC7-1464D15C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7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085F-7B68-4B2B-8F4D-87DD53E8D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บทลงโทษ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0BBFC-9A2C-4D1B-900D-FD42B9F43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79"/>
            <a:ext cx="8229600" cy="4785995"/>
          </a:xfrm>
        </p:spPr>
        <p:txBody>
          <a:bodyPr>
            <a:normAutofit/>
          </a:bodyPr>
          <a:lstStyle/>
          <a:p>
            <a:r>
              <a:rPr lang="th-TH" sz="3200" dirty="0"/>
              <a:t>พระราชบัญญัติลิขสิทธิ์ ปี พ.ศ. 2537, 2558, 2561</a:t>
            </a:r>
          </a:p>
          <a:p>
            <a:r>
              <a:rPr lang="th-TH" sz="3200" dirty="0"/>
              <a:t>โทษทางอาญา มีโทษปรับตั้งแต่</a:t>
            </a:r>
            <a:r>
              <a:rPr lang="en-US" sz="3200" dirty="0"/>
              <a:t> 20,000 – 200,000 </a:t>
            </a:r>
            <a:r>
              <a:rPr lang="th-TH" sz="3200" dirty="0"/>
              <a:t>บาท </a:t>
            </a:r>
          </a:p>
          <a:p>
            <a:pPr lvl="1"/>
            <a:r>
              <a:rPr lang="th-TH" sz="3200" dirty="0"/>
              <a:t>หากทำเพื่อการค้าต้องระวางโทษจำคุกตั้งแต่ </a:t>
            </a:r>
            <a:r>
              <a:rPr lang="en-US" sz="3200" dirty="0"/>
              <a:t>6 </a:t>
            </a:r>
            <a:r>
              <a:rPr lang="th-TH" sz="3200" dirty="0"/>
              <a:t>เดือน</a:t>
            </a:r>
            <a:r>
              <a:rPr lang="en-US" sz="3200" dirty="0"/>
              <a:t> - </a:t>
            </a:r>
            <a:r>
              <a:rPr lang="th-TH" sz="3200" dirty="0"/>
              <a:t> </a:t>
            </a:r>
            <a:r>
              <a:rPr lang="en-US" sz="3200" dirty="0"/>
              <a:t>4 </a:t>
            </a:r>
            <a:r>
              <a:rPr lang="th-TH" sz="3200" dirty="0"/>
              <a:t>ปี หรือปรับตั้งแต่</a:t>
            </a:r>
            <a:r>
              <a:rPr lang="en-US" sz="3200" dirty="0"/>
              <a:t> 100,000 – 800,000 </a:t>
            </a:r>
            <a:r>
              <a:rPr lang="th-TH" sz="3200" dirty="0"/>
              <a:t>บาท</a:t>
            </a:r>
            <a:r>
              <a:rPr lang="en-US" sz="3200" dirty="0"/>
              <a:t> </a:t>
            </a:r>
            <a:r>
              <a:rPr lang="th-TH" sz="3200" dirty="0"/>
              <a:t>หรือทั้งจำทั้งปรับ</a:t>
            </a:r>
            <a:endParaRPr lang="en-US" sz="3200" dirty="0"/>
          </a:p>
          <a:p>
            <a:r>
              <a:rPr lang="th-TH" sz="3200" dirty="0"/>
              <a:t>เจ้าของลิขสิทธิ์สามารถฟ้องร้องเรียกค่าเสียหายทางแพ่งได้เพิ่มเติม ซึ่งอาจมีค่าปรับได้สูงถึงหลักล้านบาท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C48BE-5F72-4B4D-8EC7-1464D15C6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7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9CC6-82B3-4E85-ADDE-CECF201F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กรณีศึกษาการละเมิดลิขสิทธิ์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77E2F-46A6-437D-882F-7F4DE403A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85000" lnSpcReduction="20000"/>
          </a:bodyPr>
          <a:lstStyle/>
          <a:p>
            <a:r>
              <a:rPr lang="th-TH" dirty="0">
                <a:solidFill>
                  <a:srgbClr val="FF0000"/>
                </a:solidFill>
              </a:rPr>
              <a:t>เปิดเพลงในร้านอาหาร ผิดลิขสิทธิ์ไหม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th-TH" dirty="0"/>
              <a:t>คำพิพากษาศาลฎีกาที่ 8220/2553</a:t>
            </a:r>
            <a:r>
              <a:rPr lang="en-US" dirty="0"/>
              <a:t> </a:t>
            </a:r>
          </a:p>
          <a:p>
            <a:pPr marL="17463" indent="0" algn="ctr">
              <a:buNone/>
            </a:pPr>
            <a:r>
              <a:rPr lang="th-TH" b="0" i="1" cap="all" dirty="0">
                <a:solidFill>
                  <a:srgbClr val="FF8300"/>
                </a:solidFill>
                <a:effectLst/>
                <a:latin typeface="Arial" panose="020B0604020202020204" pitchFamily="34" charset="0"/>
              </a:rPr>
              <a:t>จำเลยเปิดแผ่นวีซีดีเพลง…อันเป็นลิขสิทธิ์ของผู้เสียหาย ซึ่งได้มีผู้ทำขึ้นหรือดัดแปลงขึ้นให้ลูกค้าในร้านอาหารของจำเลยได้ฟัง ไม่ปรากฏว่าจำเลยเปิดเพลงดังกล่าวเพื่อหากำไรโดยตรงจากการที่ให้ลูกค้าได้ฟังเพลงโดยการเรียกเก็บค่าตอบแทนจากลูกค้าในการเปิดเพลงดังกล่าว หรือเรียกเก็บเพิ่มรวมไปกับค่าอาหารและเครื่องดื่มแต่อย่างใด</a:t>
            </a:r>
          </a:p>
          <a:p>
            <a:pPr marL="17463" indent="0" algn="ctr">
              <a:buNone/>
            </a:pPr>
            <a:r>
              <a:rPr lang="th-TH" b="1" i="1" cap="all" dirty="0">
                <a:solidFill>
                  <a:srgbClr val="FF8300"/>
                </a:solidFill>
                <a:effectLst/>
                <a:latin typeface="Arial" panose="020B0604020202020204" pitchFamily="34" charset="0"/>
              </a:rPr>
              <a:t>การกระทำของจำเลยตามฟ้องจึง</a:t>
            </a:r>
            <a:r>
              <a:rPr lang="th-TH" b="1" i="1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ไม่เป็นความผิด</a:t>
            </a:r>
            <a:r>
              <a:rPr lang="th-TH" b="1" i="1" cap="all" dirty="0">
                <a:solidFill>
                  <a:srgbClr val="FF8300"/>
                </a:solidFill>
                <a:effectLst/>
                <a:latin typeface="Arial" panose="020B0604020202020204" pitchFamily="34" charset="0"/>
              </a:rPr>
              <a:t>ตาม พ.ร.บ.ลิขสิทธิ์ พ.ศ.2537 </a:t>
            </a:r>
            <a:r>
              <a:rPr lang="th-TH" b="1" i="1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มาตรา 31 </a:t>
            </a:r>
            <a:r>
              <a:rPr lang="th-TH" b="1" i="1" cap="all" dirty="0">
                <a:solidFill>
                  <a:srgbClr val="FF8300"/>
                </a:solidFill>
                <a:effectLst/>
                <a:latin typeface="Arial" panose="020B0604020202020204" pitchFamily="34" charset="0"/>
              </a:rPr>
              <a:t>ประกอบมาตรา 70 วรรคสอง เพราะ</a:t>
            </a:r>
            <a:r>
              <a:rPr lang="th-TH" b="1" i="1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ไม่ครบองค์ประกอบความผิดของบทมาตราดังกล่าว</a:t>
            </a:r>
            <a:r>
              <a:rPr lang="th-TH" b="1" i="1" cap="all" dirty="0">
                <a:solidFill>
                  <a:srgbClr val="FF8300"/>
                </a:solidFill>
                <a:effectLst/>
                <a:latin typeface="Arial" panose="020B0604020202020204" pitchFamily="34" charset="0"/>
              </a:rPr>
              <a:t>ซึ่งต้องเป็นการกระทำเพื่อหากำไรโดยตรงจากการละเมิดลิขสิทธิ์</a:t>
            </a:r>
            <a:r>
              <a:rPr lang="th-TH" b="0" i="1" cap="all" dirty="0">
                <a:solidFill>
                  <a:srgbClr val="FF83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393192" lvl="1" indent="0">
              <a:buNone/>
            </a:pPr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F164D-A7A6-480D-8540-C0990245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000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D0EF2-45BB-4979-B100-77B76FF7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กรณีศึกษาการละเมิดลิขสิทธิ์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C4882-FC07-4B43-8552-746F1DDB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77896"/>
          </a:xfrm>
        </p:spPr>
        <p:txBody>
          <a:bodyPr>
            <a:normAutofit fontScale="85000" lnSpcReduction="20000"/>
          </a:bodyPr>
          <a:lstStyle/>
          <a:p>
            <a:r>
              <a:rPr lang="th-TH" dirty="0">
                <a:solidFill>
                  <a:srgbClr val="FF0000"/>
                </a:solidFill>
              </a:rPr>
              <a:t>เปิดเพลงในร้านอาหาร ผิดลิขสิทธิ์ไหม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th-TH" dirty="0"/>
              <a:t>แต่ว่า</a:t>
            </a:r>
            <a:r>
              <a:rPr lang="en-US" dirty="0"/>
              <a:t>!!!</a:t>
            </a:r>
            <a:endParaRPr lang="th-TH" dirty="0"/>
          </a:p>
          <a:p>
            <a:pPr marL="393192" lvl="1" indent="0">
              <a:buNone/>
            </a:pPr>
            <a:endParaRPr lang="en-US" sz="1400" dirty="0"/>
          </a:p>
          <a:p>
            <a:pPr marL="393192" lvl="1" indent="0" algn="ctr">
              <a:buNone/>
            </a:pPr>
            <a:r>
              <a:rPr lang="th-TH" b="0" i="1" cap="all" dirty="0">
                <a:solidFill>
                  <a:srgbClr val="FF8300"/>
                </a:solidFill>
                <a:effectLst/>
                <a:latin typeface="Arial" panose="020B0604020202020204" pitchFamily="34" charset="0"/>
              </a:rPr>
              <a:t>มาตรา ๒๗ การกระทำอย่างใดอย่างหนึ่งแก่งานอันมีลิขสิทธิ์ตามพระราชบัญญัตินี้ โดยไม่ได้รับอนุญาตตามมาตรา ๑๕ (๕) ให้ถือว่าเป็นการละเมิดลิขสิทธิ์ ถ้าได้กระทำดังต่อไปนี้</a:t>
            </a:r>
            <a:br>
              <a:rPr lang="th-TH" dirty="0"/>
            </a:br>
            <a:r>
              <a:rPr lang="th-TH" b="0" i="1" cap="all" dirty="0">
                <a:solidFill>
                  <a:srgbClr val="FF8300"/>
                </a:solidFill>
                <a:effectLst/>
                <a:latin typeface="Arial" panose="020B0604020202020204" pitchFamily="34" charset="0"/>
              </a:rPr>
              <a:t>(๑) ทำซ้ำหรือดัดแปลง</a:t>
            </a:r>
            <a:br>
              <a:rPr lang="th-TH" dirty="0"/>
            </a:br>
            <a:r>
              <a:rPr lang="th-TH" i="1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(๒)</a:t>
            </a:r>
            <a:r>
              <a:rPr lang="th-TH" i="1" cap="all" dirty="0">
                <a:solidFill>
                  <a:srgbClr val="FF83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th-TH" i="1" cap="all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เผยแพร่ต่อสาธารณชน</a:t>
            </a:r>
          </a:p>
          <a:p>
            <a:pPr marL="393192" lvl="1" indent="0" algn="ctr">
              <a:buNone/>
            </a:pPr>
            <a:endParaRPr lang="en-US" sz="2400" i="1" cap="all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th-TH" dirty="0"/>
              <a:t>ถ้าฟ้องด้วยมาตรานี้ อาจ</a:t>
            </a:r>
            <a:r>
              <a:rPr lang="th-TH" dirty="0">
                <a:solidFill>
                  <a:srgbClr val="FF0000"/>
                </a:solidFill>
              </a:rPr>
              <a:t>ผิด</a:t>
            </a:r>
            <a:r>
              <a:rPr lang="th-TH" dirty="0"/>
              <a:t>ลิขสิทธิ์ได้</a:t>
            </a:r>
          </a:p>
          <a:p>
            <a:pPr lvl="1"/>
            <a:r>
              <a:rPr lang="th-TH" dirty="0"/>
              <a:t>ดังนั้นควรปฏิบัติให้ถูกลิขสิทธิ์ เช่น การซื้อลิขสิทธิ์จากค่ายเพลงอย่างถูกต้อง</a:t>
            </a:r>
            <a:endParaRPr lang="en-US" dirty="0"/>
          </a:p>
          <a:p>
            <a:pPr lvl="1"/>
            <a:endParaRPr lang="th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6976F-6C4B-436B-BBC9-51C054EF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529D0-EC49-46EE-8E30-C41A54D65DC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0977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562DC63-A14C-49B8-81A3-9364ABAEE23C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24757</TotalTime>
  <Words>2645</Words>
  <Application>Microsoft Office PowerPoint</Application>
  <PresentationFormat>On-screen Show (4:3)</PresentationFormat>
  <Paragraphs>223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Constantia</vt:lpstr>
      <vt:lpstr>Cordia New</vt:lpstr>
      <vt:lpstr>Wingdings 2</vt:lpstr>
      <vt:lpstr>ไหลเวียน</vt:lpstr>
      <vt:lpstr>Digital Law</vt:lpstr>
      <vt:lpstr>PowerPoint Presentation</vt:lpstr>
      <vt:lpstr>กฎหมายที่เกี่ยวข้องกับดิจิทัล</vt:lpstr>
      <vt:lpstr>ลิขสิทธิ์ (Copyright)</vt:lpstr>
      <vt:lpstr>ตัวอย่างงานที่มีลิขสิทธิ์</vt:lpstr>
      <vt:lpstr>การละเมิดลิขสิทธิ์</vt:lpstr>
      <vt:lpstr>บทลงโทษ</vt:lpstr>
      <vt:lpstr>กรณีศึกษาการละเมิดลิขสิทธิ์</vt:lpstr>
      <vt:lpstr>กรณีศึกษาการละเมิดลิขสิทธิ์</vt:lpstr>
      <vt:lpstr>กรณีศึกษาการละเมิดลิขสิทธิ์ </vt:lpstr>
      <vt:lpstr>กรณีศึกษาการละเมิดลิขสิทธิ์</vt:lpstr>
      <vt:lpstr>กรณีศึกษาการละเมิดลิขสิทธิ์</vt:lpstr>
      <vt:lpstr>กรณีศึกษาการละเมิดลิขสิทธิ์</vt:lpstr>
      <vt:lpstr>การนำงานอันมีลิขสิทธิ์ของผู้อื่นมาใช้</vt:lpstr>
      <vt:lpstr>ข้อยกเว้นการละเมิดลิขสิทธิ์</vt:lpstr>
      <vt:lpstr>ตัวอย่างข้อยกเว้นการละเมิดลิขสิทธิ์</vt:lpstr>
      <vt:lpstr>ตัวอย่างข้อยกเว้นการละเมิดลิขสิทธิ์</vt:lpstr>
      <vt:lpstr>สัญญาอนุญาตครีเอทีฟคอมมอนส์ (Creative Commons : CC)</vt:lpstr>
      <vt:lpstr>สัญญาอนุญาตครีเอทีฟคอมมอนส์ (Creative Commons : CC)</vt:lpstr>
      <vt:lpstr>เงื่อนไข 4 เงื่อนไข</vt:lpstr>
      <vt:lpstr>ใบอนุญาต 6 รูปแบบ</vt:lpstr>
      <vt:lpstr>ใบอนุญาต 6 รูปแบบ</vt:lpstr>
      <vt:lpstr>กฎหมายดิจิทัล</vt:lpstr>
      <vt:lpstr>ทำไมต้องมีกฎหมายดิจิทัล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พระราชบัญญัติว่าด้วยการกระทำความผิดเกี่ยวกับคอมพิวเตอร์ พ.ศ. 2550 และ พ.ศ. 2560</vt:lpstr>
      <vt:lpstr>PowerPoint Presentation</vt:lpstr>
    </vt:vector>
  </TitlesOfParts>
  <Company>xx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x</dc:creator>
  <cp:lastModifiedBy>shya com.en.30</cp:lastModifiedBy>
  <cp:revision>338</cp:revision>
  <cp:lastPrinted>2018-01-22T00:52:53Z</cp:lastPrinted>
  <dcterms:created xsi:type="dcterms:W3CDTF">2005-06-05T17:16:41Z</dcterms:created>
  <dcterms:modified xsi:type="dcterms:W3CDTF">2022-02-15T04:06:32Z</dcterms:modified>
</cp:coreProperties>
</file>