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50"/>
  </p:notesMasterIdLst>
  <p:handoutMasterIdLst>
    <p:handoutMasterId r:id="rId51"/>
  </p:handoutMasterIdLst>
  <p:sldIdLst>
    <p:sldId id="256" r:id="rId2"/>
    <p:sldId id="449" r:id="rId3"/>
    <p:sldId id="432" r:id="rId4"/>
    <p:sldId id="561" r:id="rId5"/>
    <p:sldId id="514" r:id="rId6"/>
    <p:sldId id="516" r:id="rId7"/>
    <p:sldId id="517" r:id="rId8"/>
    <p:sldId id="518" r:id="rId9"/>
    <p:sldId id="519" r:id="rId10"/>
    <p:sldId id="515" r:id="rId11"/>
    <p:sldId id="520" r:id="rId12"/>
    <p:sldId id="522" r:id="rId13"/>
    <p:sldId id="523" r:id="rId14"/>
    <p:sldId id="521" r:id="rId15"/>
    <p:sldId id="524" r:id="rId16"/>
    <p:sldId id="525" r:id="rId17"/>
    <p:sldId id="526" r:id="rId18"/>
    <p:sldId id="527" r:id="rId19"/>
    <p:sldId id="560" r:id="rId20"/>
    <p:sldId id="529" r:id="rId21"/>
    <p:sldId id="531" r:id="rId22"/>
    <p:sldId id="530" r:id="rId23"/>
    <p:sldId id="532" r:id="rId24"/>
    <p:sldId id="533" r:id="rId25"/>
    <p:sldId id="559" r:id="rId26"/>
    <p:sldId id="534" r:id="rId27"/>
    <p:sldId id="535" r:id="rId28"/>
    <p:sldId id="536" r:id="rId29"/>
    <p:sldId id="537" r:id="rId30"/>
    <p:sldId id="538" r:id="rId31"/>
    <p:sldId id="542" r:id="rId32"/>
    <p:sldId id="543" r:id="rId33"/>
    <p:sldId id="539" r:id="rId34"/>
    <p:sldId id="540" r:id="rId35"/>
    <p:sldId id="541" r:id="rId36"/>
    <p:sldId id="544" r:id="rId37"/>
    <p:sldId id="545" r:id="rId38"/>
    <p:sldId id="546" r:id="rId39"/>
    <p:sldId id="547" r:id="rId40"/>
    <p:sldId id="548" r:id="rId41"/>
    <p:sldId id="549" r:id="rId42"/>
    <p:sldId id="550" r:id="rId43"/>
    <p:sldId id="551" r:id="rId44"/>
    <p:sldId id="552" r:id="rId45"/>
    <p:sldId id="554" r:id="rId46"/>
    <p:sldId id="553" r:id="rId47"/>
    <p:sldId id="558" r:id="rId48"/>
    <p:sldId id="557" r:id="rId4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0000"/>
    <a:srgbClr val="CC3300"/>
    <a:srgbClr val="A50021"/>
    <a:srgbClr val="5F5F5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575" autoAdjust="0"/>
  </p:normalViewPr>
  <p:slideViewPr>
    <p:cSldViewPr>
      <p:cViewPr varScale="1">
        <p:scale>
          <a:sx n="64" d="100"/>
          <a:sy n="64" d="100"/>
        </p:scale>
        <p:origin x="4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56946-D8BA-41E3-A860-D1F455F5199E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</dgm:pt>
    <dgm:pt modelId="{B6C8C11B-C884-4773-9E2F-1BAEFE348483}">
      <dgm:prSet phldrT="[Text]"/>
      <dgm:spPr/>
      <dgm:t>
        <a:bodyPr/>
        <a:lstStyle/>
        <a:p>
          <a:pPr algn="l"/>
          <a:r>
            <a:rPr lang="th-TH" b="1" i="0" u="sng" dirty="0">
              <a:solidFill>
                <a:schemeClr val="bg1"/>
              </a:solidFill>
            </a:rPr>
            <a:t>ตรวจสอบวันที่ </a:t>
          </a:r>
          <a:r>
            <a:rPr lang="th-TH" b="0" i="0" dirty="0"/>
            <a:t>เป็นเหตุการณ์ที่เกิดขึ้นในปัจจุบันหรือไม่</a:t>
          </a:r>
          <a:endParaRPr lang="th-TH" dirty="0"/>
        </a:p>
      </dgm:t>
    </dgm:pt>
    <dgm:pt modelId="{BE82D95E-3A3D-4080-A5EC-1261CB9ECFBE}" type="parTrans" cxnId="{C8223571-E78F-4A08-9599-298E0260079E}">
      <dgm:prSet/>
      <dgm:spPr/>
      <dgm:t>
        <a:bodyPr/>
        <a:lstStyle/>
        <a:p>
          <a:endParaRPr lang="th-TH"/>
        </a:p>
      </dgm:t>
    </dgm:pt>
    <dgm:pt modelId="{8149E537-4151-4E2A-9086-42D110E2D70B}" type="sibTrans" cxnId="{C8223571-E78F-4A08-9599-298E0260079E}">
      <dgm:prSet/>
      <dgm:spPr/>
      <dgm:t>
        <a:bodyPr/>
        <a:lstStyle/>
        <a:p>
          <a:endParaRPr lang="th-TH"/>
        </a:p>
      </dgm:t>
    </dgm:pt>
    <dgm:pt modelId="{38FC7342-C039-44F5-863A-5530C54C7B5E}">
      <dgm:prSet phldrT="[Text]"/>
      <dgm:spPr/>
      <dgm:t>
        <a:bodyPr/>
        <a:lstStyle/>
        <a:p>
          <a:pPr algn="l"/>
          <a:r>
            <a:rPr lang="th-TH" b="1" i="0" u="sng" dirty="0"/>
            <a:t>พิจารณารูปภาพ</a:t>
          </a:r>
          <a:r>
            <a:rPr lang="th-TH" b="1" i="0" u="none" dirty="0"/>
            <a:t> </a:t>
          </a:r>
          <a:r>
            <a:rPr lang="th-TH" b="0" i="0" dirty="0"/>
            <a:t>มักใช้ภาพหรือวีดีโอตัดต่อ บิดเบือน หรือบางครั้งใช้ภาพประกอบที่ไม่เกี่ยวข้องกับเหตุการณ์</a:t>
          </a:r>
          <a:endParaRPr lang="th-TH" dirty="0"/>
        </a:p>
      </dgm:t>
    </dgm:pt>
    <dgm:pt modelId="{7BA61C96-97D9-4F8D-A80F-F86145B541BA}" type="parTrans" cxnId="{57A22BCF-A6CB-4B3B-9ED2-C7C72B735885}">
      <dgm:prSet/>
      <dgm:spPr/>
      <dgm:t>
        <a:bodyPr/>
        <a:lstStyle/>
        <a:p>
          <a:endParaRPr lang="th-TH"/>
        </a:p>
      </dgm:t>
    </dgm:pt>
    <dgm:pt modelId="{8B39BA55-23A2-44B7-8E63-98E8B9DBFABB}" type="sibTrans" cxnId="{57A22BCF-A6CB-4B3B-9ED2-C7C72B735885}">
      <dgm:prSet/>
      <dgm:spPr/>
      <dgm:t>
        <a:bodyPr/>
        <a:lstStyle/>
        <a:p>
          <a:endParaRPr lang="th-TH"/>
        </a:p>
      </dgm:t>
    </dgm:pt>
    <dgm:pt modelId="{8808FF4C-A8B5-46BE-8117-E56B4748C162}">
      <dgm:prSet phldrT="[Text]"/>
      <dgm:spPr/>
      <dgm:t>
        <a:bodyPr/>
        <a:lstStyle/>
        <a:p>
          <a:pPr algn="l"/>
          <a:r>
            <a:rPr lang="th-TH" b="1" i="0" u="sng" dirty="0"/>
            <a:t>สังเกตสิ่งผิดปกติ</a:t>
          </a:r>
          <a:r>
            <a:rPr lang="th-TH" b="1" i="0" u="none" dirty="0"/>
            <a:t> </a:t>
          </a:r>
          <a:r>
            <a:rPr lang="th-TH" b="0" i="0" dirty="0"/>
            <a:t>เช่น การสะกด</a:t>
          </a:r>
          <a:r>
            <a:rPr lang="th-TH" b="0" i="0" dirty="0" err="1"/>
            <a:t>คำผิด</a:t>
          </a:r>
          <a:r>
            <a:rPr lang="th-TH" b="0" i="0" dirty="0"/>
            <a:t> การจัดวางรูปแบบที่ดูไม่เป็นมืออาชีพ</a:t>
          </a:r>
          <a:endParaRPr lang="th-TH" dirty="0"/>
        </a:p>
      </dgm:t>
    </dgm:pt>
    <dgm:pt modelId="{209BACD6-A572-4D9F-A20A-70B832EDA85F}" type="parTrans" cxnId="{32DD6E5A-0976-40FA-B2C6-D6B79C059526}">
      <dgm:prSet/>
      <dgm:spPr/>
      <dgm:t>
        <a:bodyPr/>
        <a:lstStyle/>
        <a:p>
          <a:endParaRPr lang="th-TH"/>
        </a:p>
      </dgm:t>
    </dgm:pt>
    <dgm:pt modelId="{38100800-7D8B-4D4C-9BF0-A491F8EEFD69}" type="sibTrans" cxnId="{32DD6E5A-0976-40FA-B2C6-D6B79C059526}">
      <dgm:prSet/>
      <dgm:spPr/>
      <dgm:t>
        <a:bodyPr/>
        <a:lstStyle/>
        <a:p>
          <a:endParaRPr lang="th-TH"/>
        </a:p>
      </dgm:t>
    </dgm:pt>
    <dgm:pt modelId="{DFD7EEFA-8D94-42C7-894E-C9D15127270A}">
      <dgm:prSet phldrT="[Text]"/>
      <dgm:spPr/>
      <dgm:t>
        <a:bodyPr/>
        <a:lstStyle/>
        <a:p>
          <a:pPr algn="l"/>
          <a:r>
            <a:rPr lang="th-TH" b="1" i="0" u="sng" dirty="0"/>
            <a:t>อย่าหลงเชื่อหัวข้อข่าว</a:t>
          </a:r>
          <a:r>
            <a:rPr lang="th-TH" b="0" i="0" u="none" dirty="0"/>
            <a:t> เช่น</a:t>
          </a:r>
          <a:r>
            <a:rPr lang="th-TH" b="0" i="0" dirty="0"/>
            <a:t>หัวข่าวที่หวือหวา สะดุดตา ใช้ตัวหนา เครื่องหมายอัศเจรีย์ (!) </a:t>
          </a:r>
          <a:endParaRPr lang="th-TH" dirty="0"/>
        </a:p>
      </dgm:t>
    </dgm:pt>
    <dgm:pt modelId="{815C328A-2648-442C-8D8F-E7320583B9EA}" type="parTrans" cxnId="{595A3202-FFB7-4B62-8DEB-287C4D307287}">
      <dgm:prSet/>
      <dgm:spPr/>
      <dgm:t>
        <a:bodyPr/>
        <a:lstStyle/>
        <a:p>
          <a:endParaRPr lang="th-TH"/>
        </a:p>
      </dgm:t>
    </dgm:pt>
    <dgm:pt modelId="{35A662DE-687A-4B35-A58D-6D8155703A8B}" type="sibTrans" cxnId="{595A3202-FFB7-4B62-8DEB-287C4D307287}">
      <dgm:prSet/>
      <dgm:spPr/>
      <dgm:t>
        <a:bodyPr/>
        <a:lstStyle/>
        <a:p>
          <a:endParaRPr lang="th-TH"/>
        </a:p>
      </dgm:t>
    </dgm:pt>
    <dgm:pt modelId="{289E54C1-35CE-40D4-B12C-18F20A557244}" type="pres">
      <dgm:prSet presAssocID="{AD256946-D8BA-41E3-A860-D1F455F5199E}" presName="linearFlow" presStyleCnt="0">
        <dgm:presLayoutVars>
          <dgm:dir/>
          <dgm:resizeHandles val="exact"/>
        </dgm:presLayoutVars>
      </dgm:prSet>
      <dgm:spPr/>
    </dgm:pt>
    <dgm:pt modelId="{B98A6716-B1CE-457D-A8C6-C23BA3D19F06}" type="pres">
      <dgm:prSet presAssocID="{B6C8C11B-C884-4773-9E2F-1BAEFE348483}" presName="composite" presStyleCnt="0"/>
      <dgm:spPr/>
    </dgm:pt>
    <dgm:pt modelId="{8BE97B5E-233A-44C3-9144-BF80DB97E6C7}" type="pres">
      <dgm:prSet presAssocID="{B6C8C11B-C884-4773-9E2F-1BAEFE348483}" presName="imgShp" presStyleLbl="fgImgPlace1" presStyleIdx="0" presStyleCnt="4" custLinFactNeighborX="-70673" custLinFactNeighborY="-624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6DD45416-9808-4B89-92F5-2B4D8164E7AF}" type="pres">
      <dgm:prSet presAssocID="{B6C8C11B-C884-4773-9E2F-1BAEFE348483}" presName="txShp" presStyleLbl="node1" presStyleIdx="0" presStyleCnt="4" custScaleX="133947" custLinFactNeighborX="4189" custLinFactNeighborY="-1307">
        <dgm:presLayoutVars>
          <dgm:bulletEnabled val="1"/>
        </dgm:presLayoutVars>
      </dgm:prSet>
      <dgm:spPr/>
    </dgm:pt>
    <dgm:pt modelId="{06083259-5A3A-4F37-B9D5-5912AD91DB92}" type="pres">
      <dgm:prSet presAssocID="{8149E537-4151-4E2A-9086-42D110E2D70B}" presName="spacing" presStyleCnt="0"/>
      <dgm:spPr/>
    </dgm:pt>
    <dgm:pt modelId="{42D7E8E7-B3A2-42A6-AC11-783F3330D55C}" type="pres">
      <dgm:prSet presAssocID="{38FC7342-C039-44F5-863A-5530C54C7B5E}" presName="composite" presStyleCnt="0"/>
      <dgm:spPr/>
    </dgm:pt>
    <dgm:pt modelId="{84281808-09D1-47CA-AA49-751E730F7B0D}" type="pres">
      <dgm:prSet presAssocID="{38FC7342-C039-44F5-863A-5530C54C7B5E}" presName="imgShp" presStyleLbl="fgImgPlace1" presStyleIdx="1" presStyleCnt="4" custLinFactNeighborX="-70673" custLinFactNeighborY="-624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B5EFBC39-5F38-4FA2-BE53-020B1D49012B}" type="pres">
      <dgm:prSet presAssocID="{38FC7342-C039-44F5-863A-5530C54C7B5E}" presName="txShp" presStyleLbl="node1" presStyleIdx="1" presStyleCnt="4" custScaleX="133947" custLinFactNeighborX="4189" custLinFactNeighborY="-2690">
        <dgm:presLayoutVars>
          <dgm:bulletEnabled val="1"/>
        </dgm:presLayoutVars>
      </dgm:prSet>
      <dgm:spPr/>
    </dgm:pt>
    <dgm:pt modelId="{18AF9E54-6CBC-4A7E-BD04-A0D952CDE6E1}" type="pres">
      <dgm:prSet presAssocID="{8B39BA55-23A2-44B7-8E63-98E8B9DBFABB}" presName="spacing" presStyleCnt="0"/>
      <dgm:spPr/>
    </dgm:pt>
    <dgm:pt modelId="{00142EE0-CBB6-4799-8D71-767800999CD6}" type="pres">
      <dgm:prSet presAssocID="{8808FF4C-A8B5-46BE-8117-E56B4748C162}" presName="composite" presStyleCnt="0"/>
      <dgm:spPr/>
    </dgm:pt>
    <dgm:pt modelId="{782D85E5-6B3D-4B81-8C1E-17D676D70F89}" type="pres">
      <dgm:prSet presAssocID="{8808FF4C-A8B5-46BE-8117-E56B4748C162}" presName="imgShp" presStyleLbl="fgImgPlace1" presStyleIdx="2" presStyleCnt="4" custLinFactNeighborX="-70673" custLinFactNeighborY="-624"/>
      <dgm:spPr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</dgm:spPr>
    </dgm:pt>
    <dgm:pt modelId="{27D0FBF3-7C66-4B5B-ABC5-C0C7766F9C00}" type="pres">
      <dgm:prSet presAssocID="{8808FF4C-A8B5-46BE-8117-E56B4748C162}" presName="txShp" presStyleLbl="node1" presStyleIdx="2" presStyleCnt="4" custScaleX="133947" custLinFactNeighborX="4189" custLinFactNeighborY="-2690">
        <dgm:presLayoutVars>
          <dgm:bulletEnabled val="1"/>
        </dgm:presLayoutVars>
      </dgm:prSet>
      <dgm:spPr/>
    </dgm:pt>
    <dgm:pt modelId="{B5818407-513D-4142-A5F9-AF80438333F5}" type="pres">
      <dgm:prSet presAssocID="{38100800-7D8B-4D4C-9BF0-A491F8EEFD69}" presName="spacing" presStyleCnt="0"/>
      <dgm:spPr/>
    </dgm:pt>
    <dgm:pt modelId="{0A5F993E-B433-4BB7-8F8E-6F00D464815C}" type="pres">
      <dgm:prSet presAssocID="{DFD7EEFA-8D94-42C7-894E-C9D15127270A}" presName="composite" presStyleCnt="0"/>
      <dgm:spPr/>
    </dgm:pt>
    <dgm:pt modelId="{44ECCE86-A2E8-422F-A977-B8C16F18F68D}" type="pres">
      <dgm:prSet presAssocID="{DFD7EEFA-8D94-42C7-894E-C9D15127270A}" presName="imgShp" presStyleLbl="fgImgPlace1" presStyleIdx="3" presStyleCnt="4" custLinFactNeighborX="-66762" custLinFactNeighborY="8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4752C6E0-A082-4B50-B059-D9E49E6BACF7}" type="pres">
      <dgm:prSet presAssocID="{DFD7EEFA-8D94-42C7-894E-C9D15127270A}" presName="txShp" presStyleLbl="node1" presStyleIdx="3" presStyleCnt="4" custScaleX="132279" custLinFactNeighborX="4852" custLinFactNeighborY="8">
        <dgm:presLayoutVars>
          <dgm:bulletEnabled val="1"/>
        </dgm:presLayoutVars>
      </dgm:prSet>
      <dgm:spPr/>
    </dgm:pt>
  </dgm:ptLst>
  <dgm:cxnLst>
    <dgm:cxn modelId="{595A3202-FFB7-4B62-8DEB-287C4D307287}" srcId="{AD256946-D8BA-41E3-A860-D1F455F5199E}" destId="{DFD7EEFA-8D94-42C7-894E-C9D15127270A}" srcOrd="3" destOrd="0" parTransId="{815C328A-2648-442C-8D8F-E7320583B9EA}" sibTransId="{35A662DE-687A-4B35-A58D-6D8155703A8B}"/>
    <dgm:cxn modelId="{DC8F2118-50D6-4DCD-B2C1-A8E8F6E68815}" type="presOf" srcId="{38FC7342-C039-44F5-863A-5530C54C7B5E}" destId="{B5EFBC39-5F38-4FA2-BE53-020B1D49012B}" srcOrd="0" destOrd="0" presId="urn:microsoft.com/office/officeart/2005/8/layout/vList3"/>
    <dgm:cxn modelId="{C8223571-E78F-4A08-9599-298E0260079E}" srcId="{AD256946-D8BA-41E3-A860-D1F455F5199E}" destId="{B6C8C11B-C884-4773-9E2F-1BAEFE348483}" srcOrd="0" destOrd="0" parTransId="{BE82D95E-3A3D-4080-A5EC-1261CB9ECFBE}" sibTransId="{8149E537-4151-4E2A-9086-42D110E2D70B}"/>
    <dgm:cxn modelId="{500A8572-317E-4AD4-98C2-956452B25258}" type="presOf" srcId="{8808FF4C-A8B5-46BE-8117-E56B4748C162}" destId="{27D0FBF3-7C66-4B5B-ABC5-C0C7766F9C00}" srcOrd="0" destOrd="0" presId="urn:microsoft.com/office/officeart/2005/8/layout/vList3"/>
    <dgm:cxn modelId="{32DD6E5A-0976-40FA-B2C6-D6B79C059526}" srcId="{AD256946-D8BA-41E3-A860-D1F455F5199E}" destId="{8808FF4C-A8B5-46BE-8117-E56B4748C162}" srcOrd="2" destOrd="0" parTransId="{209BACD6-A572-4D9F-A20A-70B832EDA85F}" sibTransId="{38100800-7D8B-4D4C-9BF0-A491F8EEFD69}"/>
    <dgm:cxn modelId="{71FC55CB-AD57-4CA9-8962-99F0392FAD34}" type="presOf" srcId="{AD256946-D8BA-41E3-A860-D1F455F5199E}" destId="{289E54C1-35CE-40D4-B12C-18F20A557244}" srcOrd="0" destOrd="0" presId="urn:microsoft.com/office/officeart/2005/8/layout/vList3"/>
    <dgm:cxn modelId="{57A22BCF-A6CB-4B3B-9ED2-C7C72B735885}" srcId="{AD256946-D8BA-41E3-A860-D1F455F5199E}" destId="{38FC7342-C039-44F5-863A-5530C54C7B5E}" srcOrd="1" destOrd="0" parTransId="{7BA61C96-97D9-4F8D-A80F-F86145B541BA}" sibTransId="{8B39BA55-23A2-44B7-8E63-98E8B9DBFABB}"/>
    <dgm:cxn modelId="{35455DF4-7EF0-4B14-A28F-A0E2F576B5F5}" type="presOf" srcId="{DFD7EEFA-8D94-42C7-894E-C9D15127270A}" destId="{4752C6E0-A082-4B50-B059-D9E49E6BACF7}" srcOrd="0" destOrd="0" presId="urn:microsoft.com/office/officeart/2005/8/layout/vList3"/>
    <dgm:cxn modelId="{76460BFE-8693-4095-A7CB-AA9E6157AC9E}" type="presOf" srcId="{B6C8C11B-C884-4773-9E2F-1BAEFE348483}" destId="{6DD45416-9808-4B89-92F5-2B4D8164E7AF}" srcOrd="0" destOrd="0" presId="urn:microsoft.com/office/officeart/2005/8/layout/vList3"/>
    <dgm:cxn modelId="{51F0F337-528A-47BE-9D14-CDB8F375D145}" type="presParOf" srcId="{289E54C1-35CE-40D4-B12C-18F20A557244}" destId="{B98A6716-B1CE-457D-A8C6-C23BA3D19F06}" srcOrd="0" destOrd="0" presId="urn:microsoft.com/office/officeart/2005/8/layout/vList3"/>
    <dgm:cxn modelId="{5EFD4D02-8B55-4988-91CF-3C59B27A3290}" type="presParOf" srcId="{B98A6716-B1CE-457D-A8C6-C23BA3D19F06}" destId="{8BE97B5E-233A-44C3-9144-BF80DB97E6C7}" srcOrd="0" destOrd="0" presId="urn:microsoft.com/office/officeart/2005/8/layout/vList3"/>
    <dgm:cxn modelId="{689C538F-AC70-409C-8B5A-3A134BA66B65}" type="presParOf" srcId="{B98A6716-B1CE-457D-A8C6-C23BA3D19F06}" destId="{6DD45416-9808-4B89-92F5-2B4D8164E7AF}" srcOrd="1" destOrd="0" presId="urn:microsoft.com/office/officeart/2005/8/layout/vList3"/>
    <dgm:cxn modelId="{3DC89BCB-7BF4-4F18-941B-D1AE38A490EA}" type="presParOf" srcId="{289E54C1-35CE-40D4-B12C-18F20A557244}" destId="{06083259-5A3A-4F37-B9D5-5912AD91DB92}" srcOrd="1" destOrd="0" presId="urn:microsoft.com/office/officeart/2005/8/layout/vList3"/>
    <dgm:cxn modelId="{F7CB27F7-05A9-47E8-844F-3988866661C7}" type="presParOf" srcId="{289E54C1-35CE-40D4-B12C-18F20A557244}" destId="{42D7E8E7-B3A2-42A6-AC11-783F3330D55C}" srcOrd="2" destOrd="0" presId="urn:microsoft.com/office/officeart/2005/8/layout/vList3"/>
    <dgm:cxn modelId="{A619B623-6FC4-4C21-BC0A-8F5637A0C0F2}" type="presParOf" srcId="{42D7E8E7-B3A2-42A6-AC11-783F3330D55C}" destId="{84281808-09D1-47CA-AA49-751E730F7B0D}" srcOrd="0" destOrd="0" presId="urn:microsoft.com/office/officeart/2005/8/layout/vList3"/>
    <dgm:cxn modelId="{EBC1C8B7-19E1-472D-BA98-59D20D62398F}" type="presParOf" srcId="{42D7E8E7-B3A2-42A6-AC11-783F3330D55C}" destId="{B5EFBC39-5F38-4FA2-BE53-020B1D49012B}" srcOrd="1" destOrd="0" presId="urn:microsoft.com/office/officeart/2005/8/layout/vList3"/>
    <dgm:cxn modelId="{5276F3CC-EA9D-4F70-A2D5-6400FD8CC34F}" type="presParOf" srcId="{289E54C1-35CE-40D4-B12C-18F20A557244}" destId="{18AF9E54-6CBC-4A7E-BD04-A0D952CDE6E1}" srcOrd="3" destOrd="0" presId="urn:microsoft.com/office/officeart/2005/8/layout/vList3"/>
    <dgm:cxn modelId="{D09CF915-9C1F-49E8-B6FE-0C8D7C5E4388}" type="presParOf" srcId="{289E54C1-35CE-40D4-B12C-18F20A557244}" destId="{00142EE0-CBB6-4799-8D71-767800999CD6}" srcOrd="4" destOrd="0" presId="urn:microsoft.com/office/officeart/2005/8/layout/vList3"/>
    <dgm:cxn modelId="{8A8900A0-9B48-43C3-8C2C-310BD678C664}" type="presParOf" srcId="{00142EE0-CBB6-4799-8D71-767800999CD6}" destId="{782D85E5-6B3D-4B81-8C1E-17D676D70F89}" srcOrd="0" destOrd="0" presId="urn:microsoft.com/office/officeart/2005/8/layout/vList3"/>
    <dgm:cxn modelId="{FEF79D35-2EBE-41C8-B639-57CD3F310129}" type="presParOf" srcId="{00142EE0-CBB6-4799-8D71-767800999CD6}" destId="{27D0FBF3-7C66-4B5B-ABC5-C0C7766F9C00}" srcOrd="1" destOrd="0" presId="urn:microsoft.com/office/officeart/2005/8/layout/vList3"/>
    <dgm:cxn modelId="{85206B71-8C8B-40FB-8B19-BF0F6759D803}" type="presParOf" srcId="{289E54C1-35CE-40D4-B12C-18F20A557244}" destId="{B5818407-513D-4142-A5F9-AF80438333F5}" srcOrd="5" destOrd="0" presId="urn:microsoft.com/office/officeart/2005/8/layout/vList3"/>
    <dgm:cxn modelId="{24FF74DE-1896-4ACA-B139-9D7CCF85DDB1}" type="presParOf" srcId="{289E54C1-35CE-40D4-B12C-18F20A557244}" destId="{0A5F993E-B433-4BB7-8F8E-6F00D464815C}" srcOrd="6" destOrd="0" presId="urn:microsoft.com/office/officeart/2005/8/layout/vList3"/>
    <dgm:cxn modelId="{E7E775D8-206E-4E5B-944D-517C08E026ED}" type="presParOf" srcId="{0A5F993E-B433-4BB7-8F8E-6F00D464815C}" destId="{44ECCE86-A2E8-422F-A977-B8C16F18F68D}" srcOrd="0" destOrd="0" presId="urn:microsoft.com/office/officeart/2005/8/layout/vList3"/>
    <dgm:cxn modelId="{AE81ED70-9021-48A4-A10B-F881D99376B7}" type="presParOf" srcId="{0A5F993E-B433-4BB7-8F8E-6F00D464815C}" destId="{4752C6E0-A082-4B50-B059-D9E49E6BACF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45416-9808-4B89-92F5-2B4D8164E7AF}">
      <dsp:nvSpPr>
        <dsp:cNvPr id="0" name=""/>
        <dsp:cNvSpPr/>
      </dsp:nvSpPr>
      <dsp:spPr>
        <a:xfrm rot="10800000">
          <a:off x="718672" y="0"/>
          <a:ext cx="7761054" cy="9577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339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i="0" u="sng" kern="1200" dirty="0">
              <a:solidFill>
                <a:schemeClr val="bg1"/>
              </a:solidFill>
            </a:rPr>
            <a:t>ตรวจสอบวันที่ </a:t>
          </a:r>
          <a:r>
            <a:rPr lang="th-TH" sz="2500" b="0" i="0" kern="1200" dirty="0"/>
            <a:t>เป็นเหตุการณ์ที่เกิดขึ้นในปัจจุบันหรือไม่</a:t>
          </a:r>
          <a:endParaRPr lang="th-TH" sz="2500" kern="1200" dirty="0"/>
        </a:p>
      </dsp:txBody>
      <dsp:txXfrm rot="10800000">
        <a:off x="958108" y="0"/>
        <a:ext cx="7521618" cy="957745"/>
      </dsp:txXfrm>
    </dsp:sp>
    <dsp:sp modelId="{8BE97B5E-233A-44C3-9144-BF80DB97E6C7}">
      <dsp:nvSpPr>
        <dsp:cNvPr id="0" name=""/>
        <dsp:cNvSpPr/>
      </dsp:nvSpPr>
      <dsp:spPr>
        <a:xfrm>
          <a:off x="303681" y="0"/>
          <a:ext cx="957745" cy="95774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EFBC39-5F38-4FA2-BE53-020B1D49012B}">
      <dsp:nvSpPr>
        <dsp:cNvPr id="0" name=""/>
        <dsp:cNvSpPr/>
      </dsp:nvSpPr>
      <dsp:spPr>
        <a:xfrm rot="10800000">
          <a:off x="718672" y="1219455"/>
          <a:ext cx="7761054" cy="9577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339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i="0" u="sng" kern="1200" dirty="0"/>
            <a:t>พิจารณารูปภาพ</a:t>
          </a:r>
          <a:r>
            <a:rPr lang="th-TH" sz="2500" b="1" i="0" u="none" kern="1200" dirty="0"/>
            <a:t> </a:t>
          </a:r>
          <a:r>
            <a:rPr lang="th-TH" sz="2500" b="0" i="0" kern="1200" dirty="0"/>
            <a:t>มักใช้ภาพหรือวีดีโอตัดต่อ บิดเบือน หรือบางครั้งใช้ภาพประกอบที่ไม่เกี่ยวข้องกับเหตุการณ์</a:t>
          </a:r>
          <a:endParaRPr lang="th-TH" sz="2500" kern="1200" dirty="0"/>
        </a:p>
      </dsp:txBody>
      <dsp:txXfrm rot="10800000">
        <a:off x="958108" y="1219455"/>
        <a:ext cx="7521618" cy="957745"/>
      </dsp:txXfrm>
    </dsp:sp>
    <dsp:sp modelId="{84281808-09D1-47CA-AA49-751E730F7B0D}">
      <dsp:nvSpPr>
        <dsp:cNvPr id="0" name=""/>
        <dsp:cNvSpPr/>
      </dsp:nvSpPr>
      <dsp:spPr>
        <a:xfrm>
          <a:off x="303681" y="1239242"/>
          <a:ext cx="957745" cy="95774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D0FBF3-7C66-4B5B-ABC5-C0C7766F9C00}">
      <dsp:nvSpPr>
        <dsp:cNvPr id="0" name=""/>
        <dsp:cNvSpPr/>
      </dsp:nvSpPr>
      <dsp:spPr>
        <a:xfrm rot="10800000">
          <a:off x="718672" y="2463095"/>
          <a:ext cx="7761054" cy="9577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339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i="0" u="sng" kern="1200" dirty="0"/>
            <a:t>สังเกตสิ่งผิดปกติ</a:t>
          </a:r>
          <a:r>
            <a:rPr lang="th-TH" sz="2500" b="1" i="0" u="none" kern="1200" dirty="0"/>
            <a:t> </a:t>
          </a:r>
          <a:r>
            <a:rPr lang="th-TH" sz="2500" b="0" i="0" kern="1200" dirty="0"/>
            <a:t>เช่น การสะกด</a:t>
          </a:r>
          <a:r>
            <a:rPr lang="th-TH" sz="2500" b="0" i="0" kern="1200" dirty="0" err="1"/>
            <a:t>คำผิด</a:t>
          </a:r>
          <a:r>
            <a:rPr lang="th-TH" sz="2500" b="0" i="0" kern="1200" dirty="0"/>
            <a:t> การจัดวางรูปแบบที่ดูไม่เป็นมืออาชีพ</a:t>
          </a:r>
          <a:endParaRPr lang="th-TH" sz="2500" kern="1200" dirty="0"/>
        </a:p>
      </dsp:txBody>
      <dsp:txXfrm rot="10800000">
        <a:off x="958108" y="2463095"/>
        <a:ext cx="7521618" cy="957745"/>
      </dsp:txXfrm>
    </dsp:sp>
    <dsp:sp modelId="{782D85E5-6B3D-4B81-8C1E-17D676D70F89}">
      <dsp:nvSpPr>
        <dsp:cNvPr id="0" name=""/>
        <dsp:cNvSpPr/>
      </dsp:nvSpPr>
      <dsp:spPr>
        <a:xfrm>
          <a:off x="303681" y="2482882"/>
          <a:ext cx="957745" cy="957745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52C6E0-A082-4B50-B059-D9E49E6BACF7}">
      <dsp:nvSpPr>
        <dsp:cNvPr id="0" name=""/>
        <dsp:cNvSpPr/>
      </dsp:nvSpPr>
      <dsp:spPr>
        <a:xfrm rot="10800000">
          <a:off x="805410" y="3732575"/>
          <a:ext cx="7664408" cy="9577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339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i="0" u="sng" kern="1200" dirty="0"/>
            <a:t>อย่าหลงเชื่อหัวข้อข่าว</a:t>
          </a:r>
          <a:r>
            <a:rPr lang="th-TH" sz="2500" b="0" i="0" u="none" kern="1200" dirty="0"/>
            <a:t> เช่น</a:t>
          </a:r>
          <a:r>
            <a:rPr lang="th-TH" sz="2500" b="0" i="0" kern="1200" dirty="0"/>
            <a:t>หัวข่าวที่หวือหวา สะดุดตา ใช้ตัวหนา เครื่องหมายอัศเจรีย์ (!) </a:t>
          </a:r>
          <a:endParaRPr lang="th-TH" sz="2500" kern="1200" dirty="0"/>
        </a:p>
      </dsp:txBody>
      <dsp:txXfrm rot="10800000">
        <a:off x="1044846" y="3732575"/>
        <a:ext cx="7424972" cy="957745"/>
      </dsp:txXfrm>
    </dsp:sp>
    <dsp:sp modelId="{44ECCE86-A2E8-422F-A977-B8C16F18F68D}">
      <dsp:nvSpPr>
        <dsp:cNvPr id="0" name=""/>
        <dsp:cNvSpPr/>
      </dsp:nvSpPr>
      <dsp:spPr>
        <a:xfrm>
          <a:off x="341139" y="3732575"/>
          <a:ext cx="957745" cy="957745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78669-E715-45FD-B7AD-1FE42BC004C0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8D649-A3C1-48DA-8306-01C95B0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76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3B4605-DDA4-4FE4-A4E4-7CC1351B7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kumimoji="0" lang="th-TH" dirty="0"/>
              <a:t>คลิกเพื่อแก้ไขลักษณะชื่อเรื่องต้นแบบ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</a:lstStyle>
          <a:p>
            <a:pPr lvl="0" eaLnBrk="1" latinLnBrk="0" hangingPunct="1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dirty="0"/>
              <a:t>ระดับที่สอง</a:t>
            </a:r>
          </a:p>
          <a:p>
            <a:pPr lvl="2" eaLnBrk="1" latinLnBrk="0" hangingPunct="1"/>
            <a:r>
              <a:rPr lang="th-TH" dirty="0"/>
              <a:t>ระดับที่สาม</a:t>
            </a:r>
          </a:p>
          <a:p>
            <a:pPr lvl="3" eaLnBrk="1" latinLnBrk="0" hangingPunct="1"/>
            <a:r>
              <a:rPr lang="th-TH" dirty="0"/>
              <a:t>ระดับที่สี่</a:t>
            </a:r>
          </a:p>
          <a:p>
            <a:pPr lvl="4" eaLnBrk="1" latinLnBrk="0" hangingPunct="1"/>
            <a:r>
              <a:rPr lang="th-TH" dirty="0"/>
              <a:t>ระดับที่ห้า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39952" y="6381328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923" y="6356350"/>
            <a:ext cx="33528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dirty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dirty="0"/>
              <a:t>ระดับที่สอง</a:t>
            </a:r>
          </a:p>
          <a:p>
            <a:pPr lvl="2" eaLnBrk="1" latinLnBrk="0" hangingPunct="1"/>
            <a:r>
              <a:rPr kumimoji="0" lang="th-TH" dirty="0"/>
              <a:t>ระดับที่สาม</a:t>
            </a:r>
          </a:p>
          <a:p>
            <a:pPr lvl="3" eaLnBrk="1" latinLnBrk="0" hangingPunct="1"/>
            <a:r>
              <a:rPr kumimoji="0" lang="th-TH" dirty="0"/>
              <a:t>ระดับที่สี่</a:t>
            </a:r>
          </a:p>
          <a:p>
            <a:pPr lvl="4" eaLnBrk="1" latinLnBrk="0" hangingPunct="1"/>
            <a:r>
              <a:rPr kumimoji="0" lang="th-TH" dirty="0"/>
              <a:t>ระดับที่ห้า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90513" indent="-27305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40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40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6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36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36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298665"/>
            <a:ext cx="8784976" cy="3138447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Digital </a:t>
            </a:r>
            <a:r>
              <a:rPr lang="en-US" sz="4000" dirty="0"/>
              <a:t>Etiquette &amp; </a:t>
            </a:r>
            <a:r>
              <a:rPr lang="en-US" sz="4400" dirty="0"/>
              <a:t>empathy </a:t>
            </a:r>
            <a:br>
              <a:rPr lang="en-US" sz="4400" dirty="0"/>
            </a:br>
            <a:r>
              <a:rPr lang="en-US" sz="4400" dirty="0"/>
              <a:t>and </a:t>
            </a:r>
            <a:br>
              <a:rPr lang="en-US" sz="4400" dirty="0"/>
            </a:br>
            <a:r>
              <a:rPr lang="en-US" sz="4400" dirty="0"/>
              <a:t>News Literacy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1800" y="5590339"/>
            <a:ext cx="7854696" cy="1223037"/>
          </a:xfrm>
        </p:spPr>
        <p:txBody>
          <a:bodyPr>
            <a:noAutofit/>
          </a:bodyPr>
          <a:lstStyle/>
          <a:p>
            <a:r>
              <a:rPr lang="th-TH" altLang="en-US" sz="3200" dirty="0"/>
              <a:t>อาจารย์</a:t>
            </a:r>
            <a:r>
              <a:rPr lang="th-TH" altLang="en-US" sz="3200" dirty="0" err="1"/>
              <a:t>สุวิช</a:t>
            </a:r>
            <a:r>
              <a:rPr lang="th-TH" altLang="en-US" sz="3200" dirty="0"/>
              <a:t>ยะ  รัตตะรมย์</a:t>
            </a:r>
            <a:endParaRPr lang="en-US" altLang="en-US" sz="3200" dirty="0"/>
          </a:p>
          <a:p>
            <a:r>
              <a:rPr lang="th-TH" altLang="en-US" sz="3200" dirty="0"/>
              <a:t>สาขาวิชาวิทยาการคอมพิวเตอร์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5B8C8F-F058-4A4E-952B-46696B6B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760640"/>
            <a:ext cx="42168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6">
            <a:extLst>
              <a:ext uri="{FF2B5EF4-FFF2-40B4-BE49-F238E27FC236}">
                <a16:creationId xmlns:a16="http://schemas.microsoft.com/office/drawing/2014/main" id="{8B77C69F-9CBD-4AEA-8E1A-7BC5412F62BD}"/>
              </a:ext>
            </a:extLst>
          </p:cNvPr>
          <p:cNvSpPr txBox="1"/>
          <p:nvPr/>
        </p:nvSpPr>
        <p:spPr>
          <a:xfrm>
            <a:off x="0" y="5151242"/>
            <a:ext cx="849694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http://cclickthailand.com/fact-sheet-</a:t>
            </a:r>
            <a:r>
              <a:rPr lang="th-TH" sz="1200" dirty="0"/>
              <a:t>ทักษะการเอาใจเขามาใส</a:t>
            </a:r>
            <a:r>
              <a:rPr lang="en-US" sz="1200" dirty="0"/>
              <a:t>/</a:t>
            </a:r>
            <a:endParaRPr lang="th-TH" sz="1200" dirty="0"/>
          </a:p>
          <a:p>
            <a:r>
              <a:rPr lang="th-TH" sz="1200" dirty="0"/>
              <a:t>      </a:t>
            </a:r>
            <a:r>
              <a:rPr lang="en-US" sz="1200" dirty="0"/>
              <a:t> : http://cclickthailand.com/fact-sheet-</a:t>
            </a:r>
            <a:r>
              <a:rPr lang="th-TH" sz="1200" dirty="0"/>
              <a:t>รู้เท่าทันข่าว</a:t>
            </a:r>
            <a:r>
              <a:rPr lang="en-US" sz="1200" dirty="0"/>
              <a:t>-news-literacy/</a:t>
            </a:r>
            <a:endParaRPr lang="th-TH" sz="12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859CA-C1A8-431F-B0A9-E6E4A297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 descr="Japan’s ‘Internet You Vs. The Real You’ Meme">
            <a:extLst>
              <a:ext uri="{FF2B5EF4-FFF2-40B4-BE49-F238E27FC236}">
                <a16:creationId xmlns:a16="http://schemas.microsoft.com/office/drawing/2014/main" id="{CAEAAE37-CE30-4070-B958-9943C941B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3" b="8652"/>
          <a:stretch/>
        </p:blipFill>
        <p:spPr bwMode="auto">
          <a:xfrm>
            <a:off x="0" y="2073047"/>
            <a:ext cx="9144000" cy="42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6">
            <a:extLst>
              <a:ext uri="{FF2B5EF4-FFF2-40B4-BE49-F238E27FC236}">
                <a16:creationId xmlns:a16="http://schemas.microsoft.com/office/drawing/2014/main" id="{8AD30425-E9D2-4523-9769-79DA3BFA156F}"/>
              </a:ext>
            </a:extLst>
          </p:cNvPr>
          <p:cNvSpPr txBox="1"/>
          <p:nvPr/>
        </p:nvSpPr>
        <p:spPr>
          <a:xfrm>
            <a:off x="24052" y="6507135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https://www.kotaku.com.au/2015/10/japans-internet-you-vs-the-real-you-meme/</a:t>
            </a:r>
            <a:endParaRPr lang="th-TH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D53568-A406-4690-89D1-93CFA450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/>
              <a:t>มารยาททางอินเทอร์เน็ต (</a:t>
            </a:r>
            <a:r>
              <a:rPr lang="en-US" dirty="0"/>
              <a:t>Digital Etiquette)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7258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1AA-44C3-48E9-BA7C-8E694086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มารยาททางอินเทอร์เน็ตสำคัญอย่างไร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8C715-7017-419C-B299-49C3BEDE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/>
          </a:bodyPr>
          <a:lstStyle/>
          <a:p>
            <a:r>
              <a:rPr lang="th-TH" sz="3200" dirty="0"/>
              <a:t>ปัจจุบันโลกไซเบอร์ได้วิวัฒนาการจนมีลักษณะของความเป็น “ชุมชน” ซึ่งมีผู้ใช้งานที่หลากหลายจำนวนมากเข้ามาติดต่อสื่อสารกันผ่านช่องทางและแพลตฟอร์มต่างๆ</a:t>
            </a:r>
          </a:p>
          <a:p>
            <a:r>
              <a:rPr lang="th-TH" sz="3200" dirty="0"/>
              <a:t>พื้นที่ในโลกออนไลน์ที่อาจคิดว่าเป็นพื้นที่ส่วนตัว แต่ความจริงแล้วเป็นพื้นที่กึ่งสาธารณะ </a:t>
            </a:r>
          </a:p>
          <a:p>
            <a:r>
              <a:rPr lang="th-TH" sz="3200" dirty="0"/>
              <a:t>การกระทำการใดๆ ในโลกออนไลน์ที่คิดว่าเป็นเรื่องส่วนตัว จึงอาจไม่มีจริง (อย่าลืมเรื่องของรอยเท้าดิจิทัล</a:t>
            </a:r>
            <a:r>
              <a:rPr lang="en-US" sz="3200" dirty="0"/>
              <a:t>!!!)</a:t>
            </a:r>
            <a:endParaRPr lang="th-TH" sz="3200" dirty="0"/>
          </a:p>
          <a:p>
            <a:r>
              <a:rPr lang="th-TH" sz="3200" dirty="0"/>
              <a:t>พลเมืองดิจิทัลจึงรู้จักมารยาท วิธีวางตัวให้เหมาะสมเมื่อมีปฏิสัมพันธ์กับผู้อื่นทางสังคมออนไลน์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555B4-B25A-449E-A55A-D972ABB9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1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859CA-C1A8-431F-B0A9-E6E4A297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กล่องข้อความ 6">
            <a:extLst>
              <a:ext uri="{FF2B5EF4-FFF2-40B4-BE49-F238E27FC236}">
                <a16:creationId xmlns:a16="http://schemas.microsoft.com/office/drawing/2014/main" id="{8AD30425-E9D2-4523-9769-79DA3BFA156F}"/>
              </a:ext>
            </a:extLst>
          </p:cNvPr>
          <p:cNvSpPr txBox="1"/>
          <p:nvPr/>
        </p:nvSpPr>
        <p:spPr>
          <a:xfrm>
            <a:off x="24052" y="6507135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</a:t>
            </a:r>
            <a:r>
              <a:rPr lang="th-TH" sz="1200" dirty="0"/>
              <a:t> </a:t>
            </a:r>
            <a:r>
              <a:rPr lang="en-US" sz="1200" dirty="0"/>
              <a:t>https://pantip.com/topic/31001823/comment371 </a:t>
            </a:r>
            <a:endParaRPr lang="th-TH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D53568-A406-4690-89D1-93CFA450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/>
              <a:t>มารยาททางอินเทอร์เน็ตสำคัญอย่างไร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6A4C7-DB08-4BED-ACE3-6903CF73C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1" y="2468472"/>
            <a:ext cx="8758618" cy="2328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7BA81B-EF6A-489D-AFA5-A778014AD269}"/>
              </a:ext>
            </a:extLst>
          </p:cNvPr>
          <p:cNvSpPr txBox="1"/>
          <p:nvPr/>
        </p:nvSpPr>
        <p:spPr>
          <a:xfrm>
            <a:off x="2123729" y="4821721"/>
            <a:ext cx="6820190" cy="695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Noto Serif Thai"/>
              </a:rPr>
              <a:t>Pantip.com , User : </a:t>
            </a:r>
            <a:r>
              <a:rPr lang="en-US" b="0" i="0" u="none" strike="noStrike" dirty="0" err="1">
                <a:solidFill>
                  <a:srgbClr val="2A5FAA"/>
                </a:solidFill>
                <a:effectLst/>
                <a:latin typeface="Noto Serif Thai"/>
              </a:rPr>
              <a:t>nuiwr</a:t>
            </a:r>
            <a:r>
              <a:rPr lang="en-US" b="0" i="0" u="none" strike="noStrike" dirty="0">
                <a:solidFill>
                  <a:srgbClr val="2A5FAA"/>
                </a:solidFill>
                <a:effectLst/>
                <a:latin typeface="Noto Serif Thai"/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Noto Serif Thai"/>
              </a:rPr>
              <a:t>,</a:t>
            </a:r>
            <a:r>
              <a:rPr lang="th-TH" b="0" i="0" dirty="0">
                <a:solidFill>
                  <a:srgbClr val="333333"/>
                </a:solidFill>
                <a:effectLst/>
                <a:latin typeface="Noto Serif Thai"/>
              </a:rPr>
              <a:t> 20 กันยายน 2556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113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F2CC-9351-45B7-A996-304E692A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มารยาททางอินเทอร์เน็ตที่ควรรู้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07A7-DF4A-4F6D-B87C-4F72D448E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35480"/>
            <a:ext cx="8712968" cy="4922520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ปฏิบัติต่อผู้อื่นเหมือนที่ต้องการให้เขาปฏิบัติต่อเรา</a:t>
            </a:r>
          </a:p>
          <a:p>
            <a:pPr lvl="1"/>
            <a:r>
              <a:rPr lang="th-TH" sz="3200" dirty="0"/>
              <a:t>มาตรฐานความประพฤติเดียวกับการสื่อสารในชีวิตจริง</a:t>
            </a:r>
          </a:p>
          <a:p>
            <a:pPr lvl="1"/>
            <a:r>
              <a:rPr lang="th-TH" sz="3200" dirty="0"/>
              <a:t>สิ่งใดที่ไม่ควร</a:t>
            </a:r>
            <a:r>
              <a:rPr lang="th-TH" sz="3200" dirty="0" err="1"/>
              <a:t>ทำใน</a:t>
            </a:r>
            <a:r>
              <a:rPr lang="th-TH" sz="3200" dirty="0"/>
              <a:t>ชีวิตจริง สิ่งนั้นก็ไม่ควร</a:t>
            </a:r>
            <a:r>
              <a:rPr lang="th-TH" sz="3200" dirty="0" err="1"/>
              <a:t>ทำใน</a:t>
            </a:r>
            <a:r>
              <a:rPr lang="th-TH" sz="3200" dirty="0"/>
              <a:t>โลกออนไลน์ด้วย </a:t>
            </a:r>
          </a:p>
          <a:p>
            <a:pPr lvl="2"/>
            <a:r>
              <a:rPr lang="th-TH" sz="3200" dirty="0"/>
              <a:t>เช่น เคารพความเป็นส่วนตัวของผู้อื่นที่อยู่ร่วมกันบนอินเทอร์เน็ต</a:t>
            </a:r>
          </a:p>
          <a:p>
            <a:pPr lvl="2"/>
            <a:r>
              <a:rPr lang="th-TH" sz="3200" dirty="0"/>
              <a:t>ไม่บุกรุกหรือเข้าถึงข้อมูลส่วนบุคคลของผู้อื่นโดยไม่ได้รับอนุญาต </a:t>
            </a:r>
          </a:p>
          <a:p>
            <a:pPr lvl="2"/>
            <a:r>
              <a:rPr lang="th-TH" sz="3200" dirty="0"/>
              <a:t>ไม่ยัดเยียดเรื่องที่เราสนใจให้ผู้อื่นมากไป เช่นการส่งคำร้องขอ (</a:t>
            </a:r>
            <a:r>
              <a:rPr lang="en-US" sz="3200" dirty="0"/>
              <a:t>Request) </a:t>
            </a:r>
            <a:r>
              <a:rPr lang="th-TH" sz="3200" dirty="0"/>
              <a:t>เล่นเกมให้เพื่อนมากเกินไป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0F95F-C4D5-45F8-B280-7A1CC713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6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F2CC-9351-45B7-A996-304E692A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มารยาททางอินเทอร์เน็ตที่ควรรู้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07A7-DF4A-4F6D-B87C-4F72D448E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 fontScale="92500" lnSpcReduction="10000"/>
          </a:bodyPr>
          <a:lstStyle/>
          <a:p>
            <a:r>
              <a:rPr lang="th-TH" dirty="0">
                <a:solidFill>
                  <a:srgbClr val="0000FF"/>
                </a:solidFill>
              </a:rPr>
              <a:t>โพสต์แต่ข้อความที่ดีและเป็นจริง</a:t>
            </a:r>
          </a:p>
          <a:p>
            <a:pPr lvl="1"/>
            <a:r>
              <a:rPr lang="th-TH" dirty="0"/>
              <a:t>สิ่งใดไม่กล้าพูดต่อหน้า สิ่งนั้นย่อมไม่ควรพูดในโลกออนไลน์ </a:t>
            </a:r>
          </a:p>
          <a:p>
            <a:pPr lvl="1"/>
            <a:r>
              <a:rPr lang="th-TH" dirty="0"/>
              <a:t>ไม่ใช้คำหยาบคาย, เสียดสี, ดูหมิ่น, เหยี</a:t>
            </a:r>
            <a:r>
              <a:rPr lang="th-TH" dirty="0" err="1"/>
              <a:t>ดห</a:t>
            </a:r>
            <a:r>
              <a:rPr lang="th-TH" dirty="0"/>
              <a:t>ยาม, หรือคุกคามผู้อื่น</a:t>
            </a:r>
          </a:p>
          <a:p>
            <a:pPr lvl="1"/>
            <a:r>
              <a:rPr lang="th-TH" dirty="0"/>
              <a:t>ไม่ส่งข้อความหลอกลวงหรือข่าวปลอม ไม่กลั่นแกล้งผู้อื่นบนโลกไซเบอร์ </a:t>
            </a:r>
          </a:p>
          <a:p>
            <a:pPr lvl="1"/>
            <a:r>
              <a:rPr lang="th-TH" dirty="0"/>
              <a:t>ระมัดระวังการโพสต์หรือเรื่องราวภาพที่ลงในโซ</a:t>
            </a:r>
            <a:r>
              <a:rPr lang="th-TH" dirty="0" err="1"/>
              <a:t>เชีย</a:t>
            </a:r>
            <a:r>
              <a:rPr lang="th-TH" dirty="0"/>
              <a:t>ลแล้วอาจมีปัญหาตามมาในอนาคต ทั้งกับตนเอง สมาชิกครอบครัว โรงเรียน หรือที่ทำงาน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0F95F-C4D5-45F8-B280-7A1CC713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F2CC-9351-45B7-A996-304E692A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มารยาททางอินเทอร์เน็ตที่ควรรู้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07A7-DF4A-4F6D-B87C-4F72D448E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คิดก่อนคลิก</a:t>
            </a:r>
          </a:p>
          <a:p>
            <a:pPr lvl="1"/>
            <a:r>
              <a:rPr lang="th-TH" sz="3200" dirty="0"/>
              <a:t>ตรวจสอบข้อความซ้ำอีกครั้งก่อนโพสต์ ไม่ต้องรีบร้อน</a:t>
            </a:r>
          </a:p>
          <a:p>
            <a:pPr lvl="1"/>
            <a:r>
              <a:rPr lang="th-TH" sz="3200" dirty="0"/>
              <a:t>หลีกเลี่ยงโพสต์ที่เขียนคร่ำครวญกล่าวโทษผู้อื่น  </a:t>
            </a:r>
          </a:p>
          <a:p>
            <a:pPr lvl="1"/>
            <a:r>
              <a:rPr lang="th-TH" sz="3200" dirty="0"/>
              <a:t>ไม่ส่งข้อความไร้สาระหรือไม่เกี่ยวข้องกับเนื้อหา (</a:t>
            </a:r>
            <a:r>
              <a:rPr lang="en-US" sz="3200" dirty="0"/>
              <a:t>Flood) </a:t>
            </a:r>
            <a:r>
              <a:rPr lang="th-TH" sz="3200" dirty="0"/>
              <a:t>ในช่องทางสาธารณะอันอาจรบกวนผู้ใช้งานอื่น</a:t>
            </a:r>
            <a:endParaRPr lang="en-US" sz="3200" dirty="0"/>
          </a:p>
          <a:p>
            <a:pPr lvl="1"/>
            <a:r>
              <a:rPr lang="th-TH" sz="3200" dirty="0"/>
              <a:t>หลีกเลี่ยงการโพสต์คำหยาบคาย ใช้ภาษาที่สุภาพชนทั่วไปพึงใช้ </a:t>
            </a:r>
          </a:p>
          <a:p>
            <a:pPr lvl="1"/>
            <a:r>
              <a:rPr lang="th-TH" sz="3200" dirty="0"/>
              <a:t>ใช้ภาษาที่ถูกต้องตามหลักไวยากรณ์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0F95F-C4D5-45F8-B280-7A1CC713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30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F2CC-9351-45B7-A996-304E692A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มารยาททางอินเทอร์เน็ตที่ควรรู้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07A7-DF4A-4F6D-B87C-4F72D448E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หลีกเลี่ยงการโต้ตอบโดยใช้อารมณ์บนโลกไซเบอร์</a:t>
            </a:r>
          </a:p>
          <a:p>
            <a:pPr lvl="1"/>
            <a:r>
              <a:rPr lang="th-TH" sz="3200" dirty="0"/>
              <a:t>เคารพความเห็นที่แตกต่าง </a:t>
            </a:r>
          </a:p>
          <a:p>
            <a:pPr lvl="1"/>
            <a:r>
              <a:rPr lang="th-TH" sz="3200" dirty="0"/>
              <a:t>ไม่ใช้ภาษาที่ก่อให้เกิดการแตกแยกหรือเสียดสี </a:t>
            </a:r>
          </a:p>
          <a:p>
            <a:pPr lvl="1"/>
            <a:r>
              <a:rPr lang="th-TH" sz="3200" dirty="0"/>
              <a:t>หลีกเลี่ยงสงครามแห่งการโต้แย้งที่ไม่รู้จบ เน้นการอภิปรายอย่างมีเหตุผล </a:t>
            </a:r>
          </a:p>
          <a:p>
            <a:pPr lvl="1"/>
            <a:r>
              <a:rPr lang="th-TH" sz="3200" dirty="0"/>
              <a:t>ให้อภัยในความผิดของผู้อื่น </a:t>
            </a:r>
          </a:p>
          <a:p>
            <a:pPr lvl="1"/>
            <a:r>
              <a:rPr lang="th-TH" sz="3200" dirty="0"/>
              <a:t>หากต้องการแจ้งผู้ที่ทำผิดมารยาททางอินเทอร์เน็ต ควรบอกอย่างสุภาพและเป็นส่วนตัว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0F95F-C4D5-45F8-B280-7A1CC713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1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F2CC-9351-45B7-A996-304E692A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มารยาททางอินเทอร์เน็ตที่ควรรู้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07A7-DF4A-4F6D-B87C-4F72D448E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รักษาข้อมูลส่วนตัวของเพื่อนและผู้ใช้งานอื่น</a:t>
            </a:r>
          </a:p>
          <a:p>
            <a:pPr lvl="1"/>
            <a:r>
              <a:rPr lang="th-TH" sz="3200" dirty="0"/>
              <a:t>ไม่แบ่งปันข้อมูลส่วนตัวของเพื่อน ส่งต่อรูป หรือเรื่องราวที่อาจทำให้เพื่อนหรือคนอื่นอับอายโดยไม่ได้รับอนุญาต</a:t>
            </a:r>
          </a:p>
          <a:p>
            <a:pPr lvl="2"/>
            <a:r>
              <a:rPr lang="th-TH" sz="3200" dirty="0"/>
              <a:t>เช่น ภาพลับของเพื่อน ภาพเพื่อนตอนเมา หรือนอนไม่รู้สึกตัว </a:t>
            </a:r>
          </a:p>
          <a:p>
            <a:pPr lvl="2"/>
            <a:r>
              <a:rPr lang="th-TH" sz="3200" dirty="0"/>
              <a:t>รวมไปถึงข้อมูลส่วนตัวของผู้อื่น </a:t>
            </a:r>
          </a:p>
          <a:p>
            <a:pPr lvl="1"/>
            <a:r>
              <a:rPr lang="th-TH" sz="3200" dirty="0"/>
              <a:t>สำหรับการแฮกข้อมูลหรือสวมรอยบัญชีการใช้งานผู้อื่นนั้นนอกจากจะผิดมารยาทแล้วยังผิดกฎหมายอีกด้วย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0F95F-C4D5-45F8-B280-7A1CC713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6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B8C70-6085-4EB2-AE4C-B18796B9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F5316A-49F9-4BFC-86A7-9CCB76041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89" y="2420888"/>
            <a:ext cx="8895822" cy="2281894"/>
          </a:xfrm>
          <a:prstGeom prst="rect">
            <a:avLst/>
          </a:prstGeom>
        </p:spPr>
      </p:pic>
      <p:sp>
        <p:nvSpPr>
          <p:cNvPr id="8" name="กล่องข้อความ 6">
            <a:extLst>
              <a:ext uri="{FF2B5EF4-FFF2-40B4-BE49-F238E27FC236}">
                <a16:creationId xmlns:a16="http://schemas.microsoft.com/office/drawing/2014/main" id="{15DF75BF-94BA-4AF9-A0F1-326324A72625}"/>
              </a:ext>
            </a:extLst>
          </p:cNvPr>
          <p:cNvSpPr txBox="1"/>
          <p:nvPr/>
        </p:nvSpPr>
        <p:spPr>
          <a:xfrm>
            <a:off x="0" y="6534219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0" i="0" dirty="0">
                <a:solidFill>
                  <a:srgbClr val="333333"/>
                </a:solidFill>
                <a:effectLst/>
                <a:latin typeface="Kanit"/>
              </a:rPr>
              <a:t>จดหมายข่าวคณะอนุกรรมการเกี่ยวกับการเฝ้าระวังไม่ปลอดภัยและไม่สร้างสรรค์ ฉบับที่ 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Kanit"/>
              </a:rPr>
              <a:t>7</a:t>
            </a:r>
            <a:r>
              <a:rPr lang="th-TH" sz="1000" b="0" i="0" dirty="0">
                <a:solidFill>
                  <a:srgbClr val="333333"/>
                </a:solidFill>
                <a:effectLst/>
                <a:latin typeface="Kanit"/>
              </a:rPr>
              <a:t> ปี</a:t>
            </a:r>
            <a:r>
              <a:rPr lang="th-TH" sz="1000" dirty="0">
                <a:solidFill>
                  <a:srgbClr val="333333"/>
                </a:solidFill>
                <a:latin typeface="Kanit"/>
              </a:rPr>
              <a:t>ที่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Kanit"/>
              </a:rPr>
              <a:t> 2</a:t>
            </a:r>
            <a:r>
              <a:rPr lang="th-TH" sz="1000" dirty="0">
                <a:solidFill>
                  <a:srgbClr val="333333"/>
                </a:solidFill>
                <a:latin typeface="Kanit"/>
              </a:rPr>
              <a:t>, </a:t>
            </a:r>
            <a:r>
              <a:rPr lang="en-US" sz="1000" dirty="0">
                <a:solidFill>
                  <a:srgbClr val="333333"/>
                </a:solidFill>
                <a:latin typeface="Kanit"/>
              </a:rPr>
              <a:t>ISSN 27730-2059</a:t>
            </a:r>
            <a:endParaRPr lang="th-TH" sz="1000" b="0" i="0" dirty="0">
              <a:solidFill>
                <a:srgbClr val="333333"/>
              </a:solidFill>
              <a:effectLst/>
              <a:latin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2353570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2228-FEB0-4543-B771-092E2C85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การเอาใจเขามาใส่ใจเรา (</a:t>
            </a:r>
            <a:r>
              <a:rPr lang="en-US" dirty="0"/>
              <a:t>Digital empathy)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37055-5EA9-400B-A0B0-5C4AD7FCB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35480"/>
            <a:ext cx="8640960" cy="4389120"/>
          </a:xfrm>
        </p:spPr>
        <p:txBody>
          <a:bodyPr>
            <a:normAutofit/>
          </a:bodyPr>
          <a:lstStyle/>
          <a:p>
            <a:r>
              <a:rPr lang="th-TH" sz="3200" dirty="0"/>
              <a:t>ความสามารถในการรับรู้และเข้าใจความรู้สึกและมุมมองของผู้อื่น </a:t>
            </a:r>
          </a:p>
          <a:p>
            <a:r>
              <a:rPr lang="th-TH" sz="3200" dirty="0"/>
              <a:t>เหมือนการไปยืนในจุดที่คน ๆ อยู่ และเข้าใจว่าเขากำลังรู้สึกอย่างไร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B8C70-6085-4EB2-AE4C-B18796B9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C669AE-D4BE-4D84-8645-E6EFEF258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50" y="3212977"/>
            <a:ext cx="2170584" cy="35580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135B24-D147-4079-A2F6-313488048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028" y="3213614"/>
            <a:ext cx="2938771" cy="3546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075CBC-5F2E-4A7A-AF22-76B8C2E06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325" y="3215760"/>
            <a:ext cx="2821313" cy="35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9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81119A7-7EA8-474D-9E96-4B953B896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3"/>
          <a:stretch/>
        </p:blipFill>
        <p:spPr bwMode="auto">
          <a:xfrm>
            <a:off x="219395" y="1909620"/>
            <a:ext cx="8705209" cy="474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D45FD9-BB93-499D-80FB-22588BC5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ทักษะสำคัญ 8 ประการในการเป็นพลเมืองดิจิทัล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4C2EB75-83D2-4430-A3F4-96E60E0F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6D0A9BC-031B-4CC8-A4E4-F719356FCB86}"/>
              </a:ext>
            </a:extLst>
          </p:cNvPr>
          <p:cNvSpPr/>
          <p:nvPr/>
        </p:nvSpPr>
        <p:spPr>
          <a:xfrm>
            <a:off x="5940152" y="3068960"/>
            <a:ext cx="2232248" cy="947254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4">
            <a:extLst>
              <a:ext uri="{FF2B5EF4-FFF2-40B4-BE49-F238E27FC236}">
                <a16:creationId xmlns:a16="http://schemas.microsoft.com/office/drawing/2014/main" id="{5A09F81E-7DBE-4185-AE14-FF45213EF65F}"/>
              </a:ext>
            </a:extLst>
          </p:cNvPr>
          <p:cNvSpPr/>
          <p:nvPr/>
        </p:nvSpPr>
        <p:spPr>
          <a:xfrm>
            <a:off x="4824028" y="5591658"/>
            <a:ext cx="2772308" cy="947254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592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2228-FEB0-4543-B771-092E2C85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สาเหตุ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37055-5EA9-400B-A0B0-5C4AD7FCB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435280" cy="4839947"/>
          </a:xfrm>
        </p:spPr>
        <p:txBody>
          <a:bodyPr>
            <a:normAutofit/>
          </a:bodyPr>
          <a:lstStyle/>
          <a:p>
            <a:r>
              <a:rPr lang="th-TH" sz="3200" dirty="0"/>
              <a:t>สาเหตุที่ทำให้คนเห็นใจกันน้อยลงในโลกออนไลน์ อาจเป็นเพราะลักษณะเฉพาะหลายประการของสื่อดิจิทัลที่ทำให้เป็นเช่นนี้ เช่น</a:t>
            </a:r>
          </a:p>
          <a:p>
            <a:r>
              <a:rPr lang="th-TH" sz="3200" dirty="0">
                <a:solidFill>
                  <a:srgbClr val="0000FF"/>
                </a:solidFill>
              </a:rPr>
              <a:t>สภาวะนิรนาม (</a:t>
            </a:r>
            <a:r>
              <a:rPr lang="en-US" sz="3200" dirty="0">
                <a:solidFill>
                  <a:srgbClr val="0000FF"/>
                </a:solidFill>
              </a:rPr>
              <a:t>Anonymity) </a:t>
            </a:r>
            <a:endParaRPr lang="th-TH" sz="3200" dirty="0">
              <a:solidFill>
                <a:srgbClr val="0000FF"/>
              </a:solidFill>
            </a:endParaRPr>
          </a:p>
          <a:p>
            <a:pPr lvl="1"/>
            <a:r>
              <a:rPr lang="th-TH" sz="3200" dirty="0"/>
              <a:t>เราไม่เปิดเผยตัวตนในโลกออนไลน์ได้ หรือแม้แต่สร้างตัวตนอื่นในแบบแฟนตาซีขึ้น</a:t>
            </a:r>
          </a:p>
          <a:p>
            <a:pPr lvl="1"/>
            <a:r>
              <a:rPr lang="th-TH" sz="3200" dirty="0"/>
              <a:t>ทำให้มีความเป็นอิสระมากขึ้นในการแสดงตัวตนที่ไม่ใช่ตัวเรา</a:t>
            </a:r>
          </a:p>
          <a:p>
            <a:pPr lvl="1"/>
            <a:r>
              <a:rPr lang="th-TH" sz="3200" dirty="0"/>
              <a:t>รวมถึงเป็นการง่ายที่จะลดความยับยั้งชั่งใจ และแสดงด้านมืดของตนเองออกมา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B8C70-6085-4EB2-AE4C-B18796B9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กล่องข้อความ 6">
            <a:extLst>
              <a:ext uri="{FF2B5EF4-FFF2-40B4-BE49-F238E27FC236}">
                <a16:creationId xmlns:a16="http://schemas.microsoft.com/office/drawing/2014/main" id="{15DF75BF-94BA-4AF9-A0F1-326324A72625}"/>
              </a:ext>
            </a:extLst>
          </p:cNvPr>
          <p:cNvSpPr txBox="1"/>
          <p:nvPr/>
        </p:nvSpPr>
        <p:spPr>
          <a:xfrm>
            <a:off x="23559" y="6577607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 : </a:t>
            </a:r>
            <a:r>
              <a:rPr lang="th-TH" sz="1000" dirty="0"/>
              <a:t>ผศ.ดร. ชน</a:t>
            </a:r>
            <a:r>
              <a:rPr lang="th-TH" sz="1000" dirty="0" err="1"/>
              <a:t>ัญส</a:t>
            </a:r>
            <a:r>
              <a:rPr lang="th-TH" sz="1000" dirty="0"/>
              <a:t>รา อรนพ ณ อยุธยา</a:t>
            </a:r>
            <a:r>
              <a:rPr lang="en-US" sz="1000" dirty="0"/>
              <a:t> </a:t>
            </a:r>
            <a:r>
              <a:rPr lang="th-TH" sz="900" dirty="0"/>
              <a:t>อาจารย์ประจำคณะนิเทศศาสตร์ สถาบันบัณฑิต พัฒนบริหารศาสตร์</a:t>
            </a:r>
            <a:endParaRPr lang="th-TH" sz="1100" b="0" i="0" dirty="0">
              <a:solidFill>
                <a:srgbClr val="333333"/>
              </a:solidFill>
              <a:effectLst/>
              <a:latin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2900078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2228-FEB0-4543-B771-092E2C85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สาเหตุ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37055-5EA9-400B-A0B0-5C4AD7FCB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435280" cy="4839947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ข้อจำกัดเรื่องอ</a:t>
            </a:r>
            <a:r>
              <a:rPr lang="th-TH" sz="3200" dirty="0" err="1">
                <a:solidFill>
                  <a:srgbClr val="0000FF"/>
                </a:solidFill>
              </a:rPr>
              <a:t>วั</a:t>
            </a:r>
            <a:r>
              <a:rPr lang="th-TH" sz="3200" dirty="0">
                <a:solidFill>
                  <a:srgbClr val="0000FF"/>
                </a:solidFill>
              </a:rPr>
              <a:t>จนภาษา </a:t>
            </a:r>
          </a:p>
          <a:p>
            <a:pPr lvl="1"/>
            <a:r>
              <a:rPr lang="th-TH" sz="3200" dirty="0"/>
              <a:t>ในโลกออนไลน์สื่อสารกันด้วยตัวอักษรเป็นหลัก ไม่สามารถรับ</a:t>
            </a:r>
            <a:r>
              <a:rPr lang="th-TH" sz="3200" dirty="0" err="1"/>
              <a:t>ส่</a:t>
            </a:r>
            <a:r>
              <a:rPr lang="th-TH" sz="3200" dirty="0"/>
              <a:t>งอ</a:t>
            </a:r>
            <a:r>
              <a:rPr lang="th-TH" sz="3200" dirty="0" err="1"/>
              <a:t>วั</a:t>
            </a:r>
            <a:r>
              <a:rPr lang="th-TH" sz="3200" dirty="0"/>
              <a:t>จนภาษา (การแสดงออกทางกาย) ได้ </a:t>
            </a:r>
          </a:p>
          <a:p>
            <a:pPr lvl="1"/>
            <a:r>
              <a:rPr lang="th-TH" sz="3200" dirty="0"/>
              <a:t>จึงไม่เห็นสีหน้า แววตา ท่าทางน้ำเสียงของคู่สนทนา ทำให้ขาดการเชื่อมโยงกับอารมณ์และความรู้สึกภายใน </a:t>
            </a:r>
          </a:p>
          <a:p>
            <a:pPr lvl="1"/>
            <a:r>
              <a:rPr lang="th-TH" sz="3200" dirty="0"/>
              <a:t>ไม่อาจคาดเดาความรู้สึกของกันและกันได้ </a:t>
            </a:r>
          </a:p>
          <a:p>
            <a:pPr lvl="1"/>
            <a:r>
              <a:rPr lang="th-TH" sz="3200" dirty="0"/>
              <a:t>เป็นสาเหตุหนึ่งที่ทำให้มักเกิดความเข้าใจผิดและทะเลาะกันได้ง่ายกว่าการสื่อสารในโลกชีวิตจริง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B8C70-6085-4EB2-AE4C-B18796B9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กล่องข้อความ 6">
            <a:extLst>
              <a:ext uri="{FF2B5EF4-FFF2-40B4-BE49-F238E27FC236}">
                <a16:creationId xmlns:a16="http://schemas.microsoft.com/office/drawing/2014/main" id="{15DF75BF-94BA-4AF9-A0F1-326324A72625}"/>
              </a:ext>
            </a:extLst>
          </p:cNvPr>
          <p:cNvSpPr txBox="1"/>
          <p:nvPr/>
        </p:nvSpPr>
        <p:spPr>
          <a:xfrm>
            <a:off x="23559" y="6577607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 : </a:t>
            </a:r>
            <a:r>
              <a:rPr lang="th-TH" sz="1000" dirty="0"/>
              <a:t>ผศ.ดร. ชน</a:t>
            </a:r>
            <a:r>
              <a:rPr lang="th-TH" sz="1000" dirty="0" err="1"/>
              <a:t>ัญส</a:t>
            </a:r>
            <a:r>
              <a:rPr lang="th-TH" sz="1000" dirty="0"/>
              <a:t>รา อรนพ ณ อยุธยา</a:t>
            </a:r>
            <a:r>
              <a:rPr lang="en-US" sz="1000" dirty="0"/>
              <a:t> </a:t>
            </a:r>
            <a:r>
              <a:rPr lang="th-TH" sz="900" dirty="0"/>
              <a:t>อาจารย์ประจำคณะนิเทศศาสตร์ สถาบันบัณฑิต พัฒนบริหารศาสตร์</a:t>
            </a:r>
            <a:endParaRPr lang="th-TH" sz="1100" b="0" i="0" dirty="0">
              <a:solidFill>
                <a:srgbClr val="333333"/>
              </a:solidFill>
              <a:effectLst/>
              <a:latin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4283932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2228-FEB0-4543-B771-092E2C85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สาเหตุ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37055-5EA9-400B-A0B0-5C4AD7FCB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Echo Chamber </a:t>
            </a:r>
            <a:r>
              <a:rPr lang="th-TH" sz="3200" dirty="0">
                <a:solidFill>
                  <a:srgbClr val="0000FF"/>
                </a:solidFill>
              </a:rPr>
              <a:t>หรือห้องแห่งเสียงสะท้อน </a:t>
            </a:r>
          </a:p>
          <a:p>
            <a:pPr lvl="1"/>
            <a:r>
              <a:rPr lang="th-TH" sz="3200" dirty="0"/>
              <a:t>ระบบอัลกอริทึมที่ช่วยกรองและแสดงผลข้อมูลที่ตรงกับความสนใจ </a:t>
            </a:r>
          </a:p>
          <a:p>
            <a:pPr lvl="1"/>
            <a:r>
              <a:rPr lang="th-TH" sz="3200" dirty="0"/>
              <a:t>ผู้ใช้งานมักสร้างเงื่อนไข เพื่อเปิดรับเฉพาะข้อมูลที่ตอกย้ำความเชื่อของตัวเอง เช่น กดอันเฟรนด์เพื่อนที่เห็นต่าง </a:t>
            </a:r>
          </a:p>
          <a:p>
            <a:pPr lvl="1"/>
            <a:r>
              <a:rPr lang="th-TH" sz="3200" dirty="0"/>
              <a:t>ทำให้เราตกอยู่ใน</a:t>
            </a:r>
            <a:r>
              <a:rPr lang="th-TH" sz="3200" dirty="0">
                <a:solidFill>
                  <a:srgbClr val="C00000"/>
                </a:solidFill>
              </a:rPr>
              <a:t>ฟองสบู่ของข้อมูล (</a:t>
            </a:r>
            <a:r>
              <a:rPr lang="en-US" sz="3200" dirty="0">
                <a:solidFill>
                  <a:srgbClr val="C00000"/>
                </a:solidFill>
              </a:rPr>
              <a:t>filter bubble) </a:t>
            </a:r>
            <a:r>
              <a:rPr lang="th-TH" sz="3200" dirty="0"/>
              <a:t>ที่จำกัดโอกาสเข้าถึงข้อมูลรอบด้านอื่นๆ </a:t>
            </a:r>
          </a:p>
          <a:p>
            <a:pPr lvl="1"/>
            <a:r>
              <a:rPr lang="th-TH" sz="3200" dirty="0"/>
              <a:t>ส่งผลกระทบในแง่การขาดความหลากหลายทางความคิด</a:t>
            </a:r>
          </a:p>
          <a:p>
            <a:pPr lvl="1"/>
            <a:r>
              <a:rPr lang="th-TH" sz="3200" dirty="0"/>
              <a:t>สร้างความสุดโต่งและไม่อดทนต่อความเห็นต่างในสังคม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B8C70-6085-4EB2-AE4C-B18796B9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กล่องข้อความ 6">
            <a:extLst>
              <a:ext uri="{FF2B5EF4-FFF2-40B4-BE49-F238E27FC236}">
                <a16:creationId xmlns:a16="http://schemas.microsoft.com/office/drawing/2014/main" id="{15DF75BF-94BA-4AF9-A0F1-326324A72625}"/>
              </a:ext>
            </a:extLst>
          </p:cNvPr>
          <p:cNvSpPr txBox="1"/>
          <p:nvPr/>
        </p:nvSpPr>
        <p:spPr>
          <a:xfrm>
            <a:off x="23559" y="6577607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 : </a:t>
            </a:r>
            <a:r>
              <a:rPr lang="th-TH" sz="1000" dirty="0"/>
              <a:t>ผศ.ดร. ชน</a:t>
            </a:r>
            <a:r>
              <a:rPr lang="th-TH" sz="1000" dirty="0" err="1"/>
              <a:t>ัญส</a:t>
            </a:r>
            <a:r>
              <a:rPr lang="th-TH" sz="1000" dirty="0"/>
              <a:t>รา อรนพ ณ อยุธยา</a:t>
            </a:r>
            <a:r>
              <a:rPr lang="en-US" sz="1000" dirty="0"/>
              <a:t> </a:t>
            </a:r>
            <a:r>
              <a:rPr lang="th-TH" sz="900" dirty="0"/>
              <a:t>อาจารย์ประจำคณะนิเทศศาสตร์ สถาบันบัณฑิต พัฒนบริหารศาสตร์</a:t>
            </a:r>
            <a:endParaRPr lang="th-TH" sz="1100" b="0" i="0" dirty="0">
              <a:solidFill>
                <a:srgbClr val="333333"/>
              </a:solidFill>
              <a:effectLst/>
              <a:latin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2513861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C42EA-4AB3-4D87-AB50-45DD623F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96159-2149-451A-AA0D-D13BE510F244}"/>
              </a:ext>
            </a:extLst>
          </p:cNvPr>
          <p:cNvSpPr txBox="1"/>
          <p:nvPr/>
        </p:nvSpPr>
        <p:spPr>
          <a:xfrm>
            <a:off x="683568" y="1182231"/>
            <a:ext cx="7776864" cy="4493538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tIns="182880" bIns="91440" rtlCol="0" anchor="ctr" anchorCtr="0">
            <a:spAutoFit/>
          </a:bodyPr>
          <a:lstStyle/>
          <a:p>
            <a:pPr algn="ctr"/>
            <a:r>
              <a:rPr lang="th-TH" sz="4400" b="1" i="1" dirty="0">
                <a:solidFill>
                  <a:srgbClr val="FF0066"/>
                </a:solidFill>
                <a:latin typeface="TH Niramit AS" panose="02000506000000020004" pitchFamily="2" charset="-34"/>
                <a:ea typeface="Microsoft Sans Serif" panose="020B0604020202020204" pitchFamily="34" charset="0"/>
                <a:cs typeface="TH Niramit AS" panose="02000506000000020004" pitchFamily="2" charset="-34"/>
              </a:rPr>
              <a:t>“ทุกวันนี้คนเริ่มเข้าใจแล้วว่า </a:t>
            </a:r>
            <a:br>
              <a:rPr lang="th-TH" sz="4400" b="1" i="1" dirty="0">
                <a:solidFill>
                  <a:srgbClr val="FF0066"/>
                </a:solidFill>
                <a:latin typeface="TH Niramit AS" panose="02000506000000020004" pitchFamily="2" charset="-34"/>
                <a:ea typeface="Microsoft Sans Serif" panose="020B0604020202020204" pitchFamily="34" charset="0"/>
                <a:cs typeface="TH Niramit AS" panose="02000506000000020004" pitchFamily="2" charset="-34"/>
              </a:rPr>
            </a:br>
            <a:r>
              <a:rPr lang="th-TH" sz="4400" b="1" i="1" dirty="0">
                <a:solidFill>
                  <a:srgbClr val="FF0066"/>
                </a:solidFill>
                <a:latin typeface="TH Niramit AS" panose="02000506000000020004" pitchFamily="2" charset="-34"/>
                <a:ea typeface="Microsoft Sans Serif" panose="020B0604020202020204" pitchFamily="34" charset="0"/>
                <a:cs typeface="TH Niramit AS" panose="02000506000000020004" pitchFamily="2" charset="-34"/>
              </a:rPr>
              <a:t>มันไม่มีหรอกโลกเสมือนจริง </a:t>
            </a:r>
            <a:br>
              <a:rPr lang="th-TH" sz="4400" b="1" i="1" dirty="0">
                <a:solidFill>
                  <a:srgbClr val="FF0066"/>
                </a:solidFill>
                <a:latin typeface="TH Niramit AS" panose="02000506000000020004" pitchFamily="2" charset="-34"/>
                <a:ea typeface="Microsoft Sans Serif" panose="020B0604020202020204" pitchFamily="34" charset="0"/>
                <a:cs typeface="TH Niramit AS" panose="02000506000000020004" pitchFamily="2" charset="-34"/>
              </a:rPr>
            </a:br>
            <a:r>
              <a:rPr lang="th-TH" sz="4400" b="1" i="1" dirty="0">
                <a:solidFill>
                  <a:srgbClr val="FF0066"/>
                </a:solidFill>
                <a:latin typeface="TH Niramit AS" panose="02000506000000020004" pitchFamily="2" charset="-34"/>
                <a:ea typeface="Microsoft Sans Serif" panose="020B0604020202020204" pitchFamily="34" charset="0"/>
                <a:cs typeface="TH Niramit AS" panose="02000506000000020004" pitchFamily="2" charset="-34"/>
              </a:rPr>
              <a:t>มีแต่โลกที่คนเราใช้ชีวิตร่วมกันนี่หละ </a:t>
            </a:r>
            <a:br>
              <a:rPr lang="th-TH" sz="4400" b="1" i="1" dirty="0">
                <a:solidFill>
                  <a:srgbClr val="FF0066"/>
                </a:solidFill>
                <a:latin typeface="TH Niramit AS" panose="02000506000000020004" pitchFamily="2" charset="-34"/>
                <a:ea typeface="Microsoft Sans Serif" panose="020B0604020202020204" pitchFamily="34" charset="0"/>
                <a:cs typeface="TH Niramit AS" panose="02000506000000020004" pitchFamily="2" charset="-34"/>
              </a:rPr>
            </a:br>
            <a:r>
              <a:rPr lang="th-TH" sz="4400" b="1" i="1" dirty="0">
                <a:solidFill>
                  <a:srgbClr val="FF0066"/>
                </a:solidFill>
                <a:latin typeface="TH Niramit AS" panose="02000506000000020004" pitchFamily="2" charset="-34"/>
                <a:ea typeface="Microsoft Sans Serif" panose="020B0604020202020204" pitchFamily="34" charset="0"/>
                <a:cs typeface="TH Niramit AS" panose="02000506000000020004" pitchFamily="2" charset="-34"/>
              </a:rPr>
              <a:t>เรารู้แล้วว่าโลกออนไลน์ก็คือส่วนหนึ่ง</a:t>
            </a:r>
            <a:br>
              <a:rPr lang="th-TH" sz="4400" b="1" i="1" dirty="0">
                <a:solidFill>
                  <a:srgbClr val="FF0066"/>
                </a:solidFill>
                <a:latin typeface="TH Niramit AS" panose="02000506000000020004" pitchFamily="2" charset="-34"/>
                <a:ea typeface="Microsoft Sans Serif" panose="020B0604020202020204" pitchFamily="34" charset="0"/>
                <a:cs typeface="TH Niramit AS" panose="02000506000000020004" pitchFamily="2" charset="-34"/>
              </a:rPr>
            </a:br>
            <a:r>
              <a:rPr lang="th-TH" sz="4400" b="1" i="1" dirty="0">
                <a:solidFill>
                  <a:srgbClr val="FF0066"/>
                </a:solidFill>
                <a:latin typeface="TH Niramit AS" panose="02000506000000020004" pitchFamily="2" charset="-34"/>
                <a:ea typeface="Microsoft Sans Serif" panose="020B0604020202020204" pitchFamily="34" charset="0"/>
                <a:cs typeface="TH Niramit AS" panose="02000506000000020004" pitchFamily="2" charset="-34"/>
              </a:rPr>
              <a:t>ของวิถีชีวิตเราในปัจจุบัน”</a:t>
            </a:r>
          </a:p>
          <a:p>
            <a:pPr algn="r"/>
            <a:r>
              <a:rPr lang="th-TH" sz="2400" b="1" dirty="0">
                <a:latin typeface="TH Niramit AS" panose="02000506000000020004" pitchFamily="2" charset="-34"/>
                <a:ea typeface="Microsoft Sans Serif" panose="020B0604020202020204" pitchFamily="34" charset="0"/>
                <a:cs typeface="TH Niramit AS" panose="02000506000000020004" pitchFamily="2" charset="-34"/>
              </a:rPr>
              <a:t>พญ.พรรณพิมล วิปุลากร </a:t>
            </a:r>
          </a:p>
          <a:p>
            <a:pPr algn="r"/>
            <a:r>
              <a:rPr lang="th-TH" sz="2400" b="1" dirty="0">
                <a:latin typeface="TH Niramit AS" panose="02000506000000020004" pitchFamily="2" charset="-34"/>
                <a:ea typeface="Microsoft Sans Serif" panose="020B0604020202020204" pitchFamily="34" charset="0"/>
                <a:cs typeface="TH Niramit AS" panose="02000506000000020004" pitchFamily="2" charset="-34"/>
              </a:rPr>
              <a:t>อธิบดีกรมสุขภาพจิต กระทรวงสาธารณสุข</a:t>
            </a:r>
          </a:p>
        </p:txBody>
      </p:sp>
    </p:spTree>
    <p:extLst>
      <p:ext uri="{BB962C8B-B14F-4D97-AF65-F5344CB8AC3E}">
        <p14:creationId xmlns:p14="http://schemas.microsoft.com/office/powerpoint/2010/main" val="53902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B4F2-A678-416F-B352-49A74C69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การสร้าง </a:t>
            </a:r>
            <a:r>
              <a:rPr lang="en-US" dirty="0"/>
              <a:t>digital empathy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8B733-80CA-47DF-8648-DD41ADE8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ECEBE9-73B0-4F7E-B2BD-C325B8FF6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53"/>
          <a:stretch/>
        </p:blipFill>
        <p:spPr>
          <a:xfrm>
            <a:off x="4069799" y="4221685"/>
            <a:ext cx="3932230" cy="2303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5C82D9-0D31-4F6A-9D44-284F1353E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95" r="29125"/>
          <a:stretch/>
        </p:blipFill>
        <p:spPr>
          <a:xfrm>
            <a:off x="4623624" y="1776815"/>
            <a:ext cx="3380828" cy="22645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D5EF6E-5F48-4C2F-BB04-3954A210A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2" r="55808" b="15427"/>
          <a:stretch/>
        </p:blipFill>
        <p:spPr>
          <a:xfrm>
            <a:off x="1069315" y="4221685"/>
            <a:ext cx="2817646" cy="23036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2EBC45-694D-4C36-B564-CD3846F86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20" y="1776815"/>
            <a:ext cx="3446058" cy="2264553"/>
          </a:xfrm>
          <a:prstGeom prst="rect">
            <a:avLst/>
          </a:prstGeom>
        </p:spPr>
      </p:pic>
      <p:sp>
        <p:nvSpPr>
          <p:cNvPr id="17" name="กล่องข้อความ 6">
            <a:extLst>
              <a:ext uri="{FF2B5EF4-FFF2-40B4-BE49-F238E27FC236}">
                <a16:creationId xmlns:a16="http://schemas.microsoft.com/office/drawing/2014/main" id="{A6C597F3-83FE-4A60-B912-D9A53C73F408}"/>
              </a:ext>
            </a:extLst>
          </p:cNvPr>
          <p:cNvSpPr txBox="1"/>
          <p:nvPr/>
        </p:nvSpPr>
        <p:spPr>
          <a:xfrm>
            <a:off x="22123" y="6538912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Kanit"/>
              </a:rPr>
              <a:t>Ref : </a:t>
            </a:r>
            <a:r>
              <a:rPr lang="th-TH" sz="1000" b="0" i="0" dirty="0">
                <a:solidFill>
                  <a:srgbClr val="333333"/>
                </a:solidFill>
                <a:effectLst/>
                <a:latin typeface="Kanit"/>
              </a:rPr>
              <a:t>จดหมายข่าวคณะอนุกรรมการเกี่ยวกับการเฝ้าระวังไม่ปลอดภัยและไม่สร้างสรรค์ ฉบับที่ 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Kanit"/>
              </a:rPr>
              <a:t>7</a:t>
            </a:r>
            <a:r>
              <a:rPr lang="th-TH" sz="1000" b="0" i="0" dirty="0">
                <a:solidFill>
                  <a:srgbClr val="333333"/>
                </a:solidFill>
                <a:effectLst/>
                <a:latin typeface="Kanit"/>
              </a:rPr>
              <a:t> ปี</a:t>
            </a:r>
            <a:r>
              <a:rPr lang="th-TH" sz="1000" dirty="0">
                <a:solidFill>
                  <a:srgbClr val="333333"/>
                </a:solidFill>
                <a:latin typeface="Kanit"/>
              </a:rPr>
              <a:t>ที่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Kanit"/>
              </a:rPr>
              <a:t> 2</a:t>
            </a:r>
            <a:r>
              <a:rPr lang="th-TH" sz="1000" dirty="0">
                <a:solidFill>
                  <a:srgbClr val="333333"/>
                </a:solidFill>
                <a:latin typeface="Kanit"/>
              </a:rPr>
              <a:t>, </a:t>
            </a:r>
            <a:r>
              <a:rPr lang="en-US" sz="1000" dirty="0">
                <a:solidFill>
                  <a:srgbClr val="333333"/>
                </a:solidFill>
                <a:latin typeface="Kanit"/>
              </a:rPr>
              <a:t>ISSN 27730-2059</a:t>
            </a:r>
            <a:endParaRPr lang="th-TH" sz="1000" b="0" i="0" dirty="0">
              <a:solidFill>
                <a:srgbClr val="333333"/>
              </a:solidFill>
              <a:effectLst/>
              <a:latin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1930396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D952F49-4E1A-43D5-8179-C7E1EE4A0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87" y="1122473"/>
            <a:ext cx="6409825" cy="55248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4FC98-C178-4872-9E74-92CEF14E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217985-024E-4595-B2D7-0AE6C31CB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91" y="1122473"/>
            <a:ext cx="3134162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98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E50F-AD7E-4A7B-870C-4AB41B6A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รู้เท่าทันข่าว (</a:t>
            </a:r>
            <a:r>
              <a:rPr lang="en-US" dirty="0"/>
              <a:t>News Literacy</a:t>
            </a:r>
            <a:r>
              <a:rPr lang="th-TH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F8131-B7DB-4A3D-B8E6-F280B4A2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 fontScale="92500"/>
          </a:bodyPr>
          <a:lstStyle/>
          <a:p>
            <a:r>
              <a:rPr lang="th-TH" dirty="0"/>
              <a:t>ปัจจุบันพฤติกรรมการบริโภคข่าวสารได้เปลี่ยนไปอย่างมาก เนื่องจากสื่อและเทคโนโลยีได้พัฒนาอย่างรวดเร็ว</a:t>
            </a:r>
          </a:p>
          <a:p>
            <a:r>
              <a:rPr lang="th-TH" dirty="0"/>
              <a:t>เกิดสื่อสังคมออนไลน์ที่คนทั่วไปสามารถแสดงบทบาทเป็นผู้นำเสนอข่าวเองได้ ไม่ได้ถูกจำกัดจากสื่อกระแสหลักเพียงอย่างเดียว มีความรวดเร็วในการรายงานข่าวเป็นอย่างสูง</a:t>
            </a:r>
          </a:p>
          <a:p>
            <a:r>
              <a:rPr lang="th-TH" dirty="0"/>
              <a:t>แต่ปัญหาคือ ข่าวออนไลน์บางครั้งไม่ได้รับการกลั่นกรองคุณภาพและความถูกต้อง ประกอบกับสามารถแชร์ต่อได้อย่างรวดเร็ว ทำให้เกิดการแพร่กระจายของข่าวสารที่ผิดพลาด และสร้างอิทธิพลต่อความคิดของคนในสังคมเป็นอย่างมาก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A5D5F-4FC6-410D-B109-D0D2E751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11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E50F-AD7E-4A7B-870C-4AB41B6A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รู้เท่าทันข่าว (</a:t>
            </a:r>
            <a:r>
              <a:rPr lang="en-US" dirty="0"/>
              <a:t>News Literacy</a:t>
            </a:r>
            <a:r>
              <a:rPr lang="th-TH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F8131-B7DB-4A3D-B8E6-F280B4A2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 fontScale="92500" lnSpcReduction="10000"/>
          </a:bodyPr>
          <a:lstStyle/>
          <a:p>
            <a:r>
              <a:rPr lang="th-TH" dirty="0"/>
              <a:t>คือทักษะในการคิดวิเคราะห์ข่าวสารเพื่อที่จะตรวจสอบและประเมินความน่าเชื่อถือของข่าวสารและข้อมูล </a:t>
            </a:r>
          </a:p>
          <a:p>
            <a:pPr lvl="1"/>
            <a:r>
              <a:rPr lang="th-TH" dirty="0"/>
              <a:t>รู้ว่าข่าวนั้นน่าเชื่อถือหรือไม่ </a:t>
            </a:r>
          </a:p>
          <a:p>
            <a:pPr lvl="1"/>
            <a:r>
              <a:rPr lang="th-TH" dirty="0"/>
              <a:t>รู้ว่าข่าวนั้นเขียนขึ้นด้วยจุดประสงค์อะไร </a:t>
            </a:r>
          </a:p>
          <a:p>
            <a:pPr lvl="1"/>
            <a:r>
              <a:rPr lang="th-TH" dirty="0"/>
              <a:t>รู้จักการแยกแยะข้อเท็จจริงออกจากความคิดเห็นและการชี้นำของผู้สร้างและเขียนข่าว </a:t>
            </a:r>
          </a:p>
          <a:p>
            <a:pPr lvl="1"/>
            <a:r>
              <a:rPr lang="th-TH" dirty="0"/>
              <a:t>ไม่ใช้อคติในการรับข่าวสาร </a:t>
            </a:r>
          </a:p>
          <a:p>
            <a:r>
              <a:rPr lang="th-TH" dirty="0"/>
              <a:t>โดยเฉพาะอย่างยิ่งรู้จักการตรวจสอบข่าวปลอมที่มักเผยแพร่ทางสื่ออินเทอร์เน็ต เพื่อได้ไม่ตกเป็นเหยื่อของผู้ไม่หวังดี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A5D5F-4FC6-410D-B109-D0D2E751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71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6B08-2C5F-44C0-8E34-CA65B7DD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ประเภทของข่าวปลอม (</a:t>
            </a:r>
            <a:r>
              <a:rPr lang="en-US" dirty="0"/>
              <a:t>Fake News)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D79F8-BF68-4E92-9149-8087873E3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 fontScale="92500" lnSpcReduction="20000"/>
          </a:bodyPr>
          <a:lstStyle/>
          <a:p>
            <a:r>
              <a:rPr lang="th-TH" dirty="0">
                <a:solidFill>
                  <a:srgbClr val="0000FF"/>
                </a:solidFill>
              </a:rPr>
              <a:t>ข่าวปลอม 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th-TH" dirty="0">
                <a:solidFill>
                  <a:srgbClr val="0000FF"/>
                </a:solidFill>
              </a:rPr>
              <a:t>ข่าวที่ไม่จริง</a:t>
            </a:r>
          </a:p>
          <a:p>
            <a:pPr lvl="1"/>
            <a:r>
              <a:rPr lang="th-TH" dirty="0"/>
              <a:t>อาจมีข้อเท็จจริงบางส่วนหรือปราศจากข้อเท็จจริงเลย</a:t>
            </a:r>
          </a:p>
          <a:p>
            <a:pPr lvl="1"/>
            <a:r>
              <a:rPr lang="th-TH" dirty="0"/>
              <a:t>กระตุ้นให้เกิดการแชร์ออกไป</a:t>
            </a:r>
          </a:p>
          <a:p>
            <a:pPr lvl="1"/>
            <a:r>
              <a:rPr lang="th-TH" dirty="0"/>
              <a:t>เจตนาที่จะบิดเบือนหรือปิดบังความจริงด้วยการใช้อารมณ์มากกว่าตรรกะ กระตุ้นอคติของผู้ผ่าน</a:t>
            </a:r>
          </a:p>
          <a:p>
            <a:r>
              <a:rPr lang="en-US" dirty="0"/>
              <a:t>Claire Wardle </a:t>
            </a:r>
            <a:r>
              <a:rPr lang="th-TH" dirty="0"/>
              <a:t>จาก </a:t>
            </a:r>
            <a:r>
              <a:rPr lang="en-US" dirty="0"/>
              <a:t>First Draft News </a:t>
            </a:r>
            <a:r>
              <a:rPr lang="th-TH" dirty="0"/>
              <a:t>ซึ่งเป็นองค์กรที่ตั้งขึ้นมาเพื่อต่อสู้กับข่าวปลอม ร่วมกับ </a:t>
            </a:r>
            <a:r>
              <a:rPr lang="en-US" dirty="0"/>
              <a:t>Social Media </a:t>
            </a:r>
            <a:r>
              <a:rPr lang="th-TH" dirty="0"/>
              <a:t>และ </a:t>
            </a:r>
            <a:r>
              <a:rPr lang="en-US" dirty="0"/>
              <a:t>Publisher </a:t>
            </a:r>
            <a:r>
              <a:rPr lang="th-TH" dirty="0"/>
              <a:t>อีกกว่า 30 ราย รวมถึง </a:t>
            </a:r>
            <a:r>
              <a:rPr lang="en-US" dirty="0"/>
              <a:t>Facebook, Twitter, New York Times </a:t>
            </a:r>
            <a:r>
              <a:rPr lang="th-TH" dirty="0"/>
              <a:t>หรือ </a:t>
            </a:r>
            <a:r>
              <a:rPr lang="en-US" dirty="0"/>
              <a:t>BuzzFeed </a:t>
            </a:r>
            <a:r>
              <a:rPr lang="th-TH" dirty="0"/>
              <a:t>ได้ให้</a:t>
            </a:r>
            <a:r>
              <a:rPr lang="th-TH" dirty="0">
                <a:solidFill>
                  <a:srgbClr val="0000FF"/>
                </a:solidFill>
              </a:rPr>
              <a:t>นิยาม 7 รูปแบบของข่าวปลอมไว้และเรียงตามความรุนแรง</a:t>
            </a:r>
            <a:r>
              <a:rPr lang="th-TH" dirty="0"/>
              <a:t> ดังนี้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425FA-EFDF-40E8-A82A-F73497F8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89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7521-0729-43F1-A66F-7AC14274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เนื้อหาล้อเลียนเสียดสี (</a:t>
            </a:r>
            <a:r>
              <a:rPr lang="en-US" dirty="0"/>
              <a:t>Satire or Parody)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19F4-A7E0-453F-9882-D5CBB5EB2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ไม่ได้มีเจตนาในการสร้างความเข้าใจผิดหรือต้องการให้ผู้อ่านหลงเชื่อ แต่</a:t>
            </a:r>
            <a:r>
              <a:rPr lang="th-TH" dirty="0">
                <a:solidFill>
                  <a:srgbClr val="FF0000"/>
                </a:solidFill>
              </a:rPr>
              <a:t>ต้องการล้อเลียน หรือทำให้ขบขัน </a:t>
            </a:r>
          </a:p>
          <a:p>
            <a:r>
              <a:rPr lang="th-TH" dirty="0"/>
              <a:t>มักเป็นการล้อเลียนเหตุการณ์บ้านเมืองในปัจจุบัน หรือล้อเลียนคนมีชื่อเสียง </a:t>
            </a:r>
          </a:p>
          <a:p>
            <a:r>
              <a:rPr lang="th-TH" dirty="0"/>
              <a:t>โดยมักมีการจัดหน้าเลียนแบบหรือรูปแบบให้เหมือนข่าวจริง จนบางครั้ง ผู้อ่านที่ความรู้ความเข้าใจอาจหลงเชื่อว่าเป็นข่าวจริงได้</a:t>
            </a:r>
          </a:p>
          <a:p>
            <a:r>
              <a:rPr lang="th-TH" dirty="0"/>
              <a:t>ตัวอย่างเช่น “ผู้จัดกวน” “ข่าวปด”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91AD6-9670-4BE0-AFFB-4FE1DFE4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0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D52EFF-D692-4182-8B68-938AC42F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การเอาใจเขามาใส่ใจเรา</a:t>
            </a:r>
            <a:r>
              <a:rPr lang="en-US" dirty="0"/>
              <a:t> (Digital empathy)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BEF0F12-BE06-4DE4-BF5F-64E4EAE2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ความคาดหวัง </a:t>
            </a:r>
            <a:r>
              <a:rPr lang="en-US" sz="3200" dirty="0"/>
              <a:t>:</a:t>
            </a:r>
            <a:r>
              <a:rPr lang="th-TH" sz="3200" dirty="0"/>
              <a:t> อินเทอร์เน็ตสร้างโลกไร้พรมแดน, ผู้คนช่วยสร้างสรรค์สิ่งดีๆ ให้มนุษย์ชาติด้วยการแบ่งปันข้อมูลข่าวสาร, มนุษย์ชาติรวมเป็นหนึ่งเดียวกัน</a:t>
            </a:r>
          </a:p>
          <a:p>
            <a:r>
              <a:rPr lang="th-TH" sz="3200" dirty="0">
                <a:solidFill>
                  <a:srgbClr val="0000FF"/>
                </a:solidFill>
              </a:rPr>
              <a:t>ความจริง </a:t>
            </a:r>
            <a:r>
              <a:rPr lang="en-US" sz="3200" dirty="0"/>
              <a:t>: </a:t>
            </a:r>
            <a:r>
              <a:rPr lang="th-TH" sz="3200" dirty="0"/>
              <a:t>โพสต์โต้ตอบอย่างหยาบคาย, ใช้อารมณ์</a:t>
            </a:r>
            <a:r>
              <a:rPr lang="en-US" sz="3200" dirty="0"/>
              <a:t> </a:t>
            </a:r>
            <a:r>
              <a:rPr lang="th-TH" sz="3200" dirty="0"/>
              <a:t>ไม่คำนึงถึงเหตุผล, </a:t>
            </a:r>
            <a:r>
              <a:rPr lang="en-US" sz="3200" dirty="0"/>
              <a:t>cyber bully</a:t>
            </a:r>
            <a:r>
              <a:rPr lang="th-TH" sz="3200" dirty="0"/>
              <a:t>, </a:t>
            </a:r>
            <a:r>
              <a:rPr lang="en-US" sz="3200" dirty="0"/>
              <a:t>hate speech</a:t>
            </a:r>
            <a:r>
              <a:rPr lang="th-TH" sz="3200" dirty="0"/>
              <a:t>, ด้อยค่า, ล่าแม่มด ฯลฯ</a:t>
            </a:r>
            <a:endParaRPr lang="en-US" sz="3200" dirty="0"/>
          </a:p>
          <a:p>
            <a:r>
              <a:rPr lang="th-TH" sz="3200" dirty="0"/>
              <a:t>สิ่งที่พลเมืองดิจิทัลควรมี</a:t>
            </a:r>
          </a:p>
          <a:p>
            <a:pPr lvl="1"/>
            <a:r>
              <a:rPr lang="th-TH" sz="3200" dirty="0">
                <a:solidFill>
                  <a:srgbClr val="C00000"/>
                </a:solidFill>
              </a:rPr>
              <a:t>มารยาททางอินเทอร์เน็ต</a:t>
            </a:r>
            <a:r>
              <a:rPr lang="en-US" sz="3200" dirty="0">
                <a:solidFill>
                  <a:srgbClr val="C00000"/>
                </a:solidFill>
              </a:rPr>
              <a:t> (Digital Etiquette)</a:t>
            </a:r>
          </a:p>
          <a:p>
            <a:pPr lvl="1"/>
            <a:r>
              <a:rPr lang="th-TH" sz="3200" dirty="0">
                <a:solidFill>
                  <a:srgbClr val="C00000"/>
                </a:solidFill>
              </a:rPr>
              <a:t>การเอาใจเขามาใส่ใจเราทางดิจิทัล</a:t>
            </a:r>
            <a:r>
              <a:rPr lang="en-US" sz="3200" dirty="0">
                <a:solidFill>
                  <a:srgbClr val="C00000"/>
                </a:solidFill>
              </a:rPr>
              <a:t>(Digital empathy)</a:t>
            </a:r>
            <a:endParaRPr lang="th-TH" sz="3200" dirty="0">
              <a:solidFill>
                <a:srgbClr val="C00000"/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AECE5C5-C51E-4C0A-A1D2-35969D87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33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7521-0729-43F1-A66F-7AC14274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th-TH" dirty="0"/>
              <a:t>เนื้อหาไม่ตรงพาดหัว (</a:t>
            </a:r>
            <a:r>
              <a:rPr lang="en-US" dirty="0"/>
              <a:t>False connection)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19F4-A7E0-453F-9882-D5CBB5EB2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8847"/>
            <a:ext cx="8229600" cy="4922521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th-TH" sz="3200" dirty="0"/>
              <a:t>คือการที่สองสิ่งไม่ได้เกี่ยวข้องกันเลยแต่ถูกนำมากล่าวถึงในข่าวเดียวกันหรือทำให้มาเชื่อมโยงกัน</a:t>
            </a:r>
          </a:p>
          <a:p>
            <a:pPr>
              <a:spcBef>
                <a:spcPts val="300"/>
              </a:spcBef>
            </a:pPr>
            <a:r>
              <a:rPr lang="th-TH" sz="3200" dirty="0"/>
              <a:t>เกิดจากความไม่รู้ไม่เข้าใจของคนเขียนข่าวหรือทำคอนเทนต์ </a:t>
            </a:r>
          </a:p>
          <a:p>
            <a:pPr>
              <a:spcBef>
                <a:spcPts val="300"/>
              </a:spcBef>
            </a:pPr>
            <a:r>
              <a:rPr lang="th-TH" sz="3200" dirty="0"/>
              <a:t>หรือเกิดจากการพยายามหารายได้ เช่นข่าวในลักษณะ </a:t>
            </a:r>
            <a:r>
              <a:rPr lang="th-TH" sz="3200" dirty="0">
                <a:solidFill>
                  <a:srgbClr val="C00000"/>
                </a:solidFill>
              </a:rPr>
              <a:t>พาดหัว ยั่วให้คลิก (</a:t>
            </a:r>
            <a:r>
              <a:rPr lang="en-US" sz="3200" dirty="0">
                <a:solidFill>
                  <a:srgbClr val="C00000"/>
                </a:solidFill>
              </a:rPr>
              <a:t>Clickbait) </a:t>
            </a:r>
          </a:p>
          <a:p>
            <a:pPr lvl="1">
              <a:spcBef>
                <a:spcPts val="300"/>
              </a:spcBef>
            </a:pPr>
            <a:r>
              <a:rPr lang="th-TH" sz="3200" dirty="0"/>
              <a:t>คำ </a:t>
            </a:r>
            <a:r>
              <a:rPr lang="en-US" sz="3200" dirty="0"/>
              <a:t>clickbait</a:t>
            </a:r>
            <a:r>
              <a:rPr lang="th-TH" sz="3200" dirty="0"/>
              <a:t> ที่เรามักพบบ่อย เช่น </a:t>
            </a:r>
            <a:r>
              <a:rPr lang="th-TH" sz="3200" dirty="0">
                <a:solidFill>
                  <a:srgbClr val="FF0000"/>
                </a:solidFill>
              </a:rPr>
              <a:t>แล้วคุณจะคาดไม่ถึง!! </a:t>
            </a:r>
            <a:r>
              <a:rPr lang="th-TH" sz="3200" dirty="0"/>
              <a:t>, </a:t>
            </a:r>
            <a:r>
              <a:rPr lang="th-TH" sz="3200" dirty="0">
                <a:solidFill>
                  <a:srgbClr val="FF0000"/>
                </a:solidFill>
              </a:rPr>
              <a:t>ตะลึง!! </a:t>
            </a:r>
            <a:r>
              <a:rPr lang="th-TH" sz="3200" dirty="0"/>
              <a:t>,</a:t>
            </a:r>
            <a:r>
              <a:rPr lang="th-TH" sz="3200" dirty="0">
                <a:solidFill>
                  <a:srgbClr val="FF0000"/>
                </a:solidFill>
              </a:rPr>
              <a:t> อึ้ง!!</a:t>
            </a:r>
            <a:r>
              <a:rPr lang="th-TH" sz="3200" dirty="0"/>
              <a:t> , </a:t>
            </a:r>
            <a:r>
              <a:rPr lang="th-TH" sz="3200" dirty="0">
                <a:solidFill>
                  <a:srgbClr val="FF0000"/>
                </a:solidFill>
              </a:rPr>
              <a:t>คลิกเข้าไปดูสิ!! </a:t>
            </a:r>
            <a:r>
              <a:rPr lang="th-TH" sz="3200" dirty="0"/>
              <a:t>, ฯลฯ</a:t>
            </a:r>
          </a:p>
          <a:p>
            <a:pPr lvl="1">
              <a:spcBef>
                <a:spcPts val="300"/>
              </a:spcBef>
            </a:pPr>
            <a:r>
              <a:rPr lang="th-TH" sz="3200" dirty="0"/>
              <a:t>วัตถุประสงค์เพื่อหลอกเอายอดการคลิก และอ้างอิงไปสู่การซื้อ ขาย ยอดวิว และเม็ดเงินโฆษณา</a:t>
            </a:r>
          </a:p>
          <a:p>
            <a:pPr lvl="1">
              <a:spcBef>
                <a:spcPts val="300"/>
              </a:spcBef>
            </a:pPr>
            <a:r>
              <a:rPr lang="th-TH" sz="3200" dirty="0"/>
              <a:t>หรือหลอกขายสินค้าที่ไม่เป็นความจริง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91AD6-9670-4BE0-AFFB-4FE1DFE4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02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4095-36EC-43E3-AC06-DDBA39F1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เนื้อหาไม่ตรงพาดหัว (</a:t>
            </a:r>
            <a:r>
              <a:rPr lang="en-US" dirty="0"/>
              <a:t>False connection)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F035C-B488-445C-B55A-FA4A08BE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4338" name="Picture 2" descr="อาจเป็นรูปภาพของ ข้อความ">
            <a:extLst>
              <a:ext uri="{FF2B5EF4-FFF2-40B4-BE49-F238E27FC236}">
                <a16:creationId xmlns:a16="http://schemas.microsoft.com/office/drawing/2014/main" id="{FF994E74-7775-42A6-93AF-F9A79AE54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8323"/>
            <a:ext cx="6588224" cy="43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773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40A713B-2E11-48CD-B01E-2D775350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002" y="3360645"/>
            <a:ext cx="5886341" cy="3164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0F2275-9E0F-47D7-936E-43030297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พาดหัว ยั่วให้คลิก (</a:t>
            </a:r>
            <a:r>
              <a:rPr lang="en-US" dirty="0"/>
              <a:t>Clickbait)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DE8D7-EF80-4DE4-8332-DDBB0E21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3F4D0F-301D-45E1-8B40-84977F62B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37889"/>
            <a:ext cx="3111265" cy="3005106"/>
          </a:xfrm>
          <a:prstGeom prst="rect">
            <a:avLst/>
          </a:prstGeom>
        </p:spPr>
      </p:pic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49ABE926-1E8C-48BD-8AE5-ACF9510AD055}"/>
              </a:ext>
            </a:extLst>
          </p:cNvPr>
          <p:cNvSpPr/>
          <p:nvPr/>
        </p:nvSpPr>
        <p:spPr>
          <a:xfrm rot="2744133">
            <a:off x="3479165" y="2139174"/>
            <a:ext cx="1656184" cy="8640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5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7521-0729-43F1-A66F-7AC14274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เนื้อหาชี้นำ (</a:t>
            </a:r>
            <a:r>
              <a:rPr lang="en-US" dirty="0"/>
              <a:t>Misleading)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19F4-A7E0-453F-9882-D5CBB5EB2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/>
          </a:bodyPr>
          <a:lstStyle/>
          <a:p>
            <a:r>
              <a:rPr lang="th-TH" dirty="0"/>
              <a:t>เป็นข่าวที่</a:t>
            </a:r>
            <a:r>
              <a:rPr lang="th-TH" dirty="0">
                <a:solidFill>
                  <a:srgbClr val="FF0000"/>
                </a:solidFill>
              </a:rPr>
              <a:t>มีเนื้อหาข้อเท็จจริง</a:t>
            </a:r>
            <a:r>
              <a:rPr lang="th-TH" dirty="0"/>
              <a:t>แต่</a:t>
            </a:r>
            <a:r>
              <a:rPr lang="th-TH" dirty="0">
                <a:solidFill>
                  <a:srgbClr val="FF0000"/>
                </a:solidFill>
              </a:rPr>
              <a:t>จงใจบิดเบือนเรื่องราว</a:t>
            </a:r>
            <a:r>
              <a:rPr lang="th-TH" dirty="0"/>
              <a:t>หรือใส่ร้ายผู้อื่นให้เข้าใจผิดโดยการชี้นำไปในทางใดทางหนึ่ง </a:t>
            </a:r>
          </a:p>
          <a:p>
            <a:r>
              <a:rPr lang="th-TH" dirty="0"/>
              <a:t>มักพบได้บ่อยกับพวกข่าวการเมือง</a:t>
            </a:r>
          </a:p>
          <a:p>
            <a:r>
              <a:rPr lang="th-TH" dirty="0"/>
              <a:t>เป็นเนื้อหาที่หลงเชื่อได้ง่าย เนื่องจากมักมีความจริงบางส่วนอยู่ในนั้น จำเป็นต้องอาศัยวิจารณญาณเป็นอย่างมากในการพิจารณา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91AD6-9670-4BE0-AFFB-4FE1DFE4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02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4095-36EC-43E3-AC06-DDBA39F1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เนื้อหาชี้นำ (</a:t>
            </a:r>
            <a:r>
              <a:rPr lang="en-US" dirty="0"/>
              <a:t>Misleading)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F191-9EDF-42FF-962B-DCF55BE7B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F035C-B488-445C-B55A-FA4A08BE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A591F4A8-7C2A-40F4-BF05-4B2D425F3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0" y="2095174"/>
            <a:ext cx="7624350" cy="431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80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4095-36EC-43E3-AC06-DDBA39F1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เนื้อหาชี้นำ (</a:t>
            </a:r>
            <a:r>
              <a:rPr lang="en-US" dirty="0"/>
              <a:t>Misleading)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F191-9EDF-42FF-962B-DCF55BE7B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F035C-B488-445C-B55A-FA4A08BE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A964175B-C3D6-495B-A874-40984AC0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1" y="1922904"/>
            <a:ext cx="7077794" cy="471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293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7521-0729-43F1-A66F-7AC14274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เนื้อหาที่ผิดบริบท (</a:t>
            </a:r>
            <a:r>
              <a:rPr lang="en-US" dirty="0"/>
              <a:t>False Context)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19F4-A7E0-453F-9882-D5CBB5EB2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/>
          </a:bodyPr>
          <a:lstStyle/>
          <a:p>
            <a:r>
              <a:rPr lang="th-TH" dirty="0"/>
              <a:t>เป็นข่าวที่มีเนื้อหาข้อมูลจริงแต่</a:t>
            </a:r>
            <a:r>
              <a:rPr lang="th-TH" dirty="0">
                <a:solidFill>
                  <a:srgbClr val="FF0000"/>
                </a:solidFill>
              </a:rPr>
              <a:t>นำบริบทอื่นที่ไม่เกี่ยวกับเนื้อหานั้นมาเชื่อมโยงทำให้คนตีความผิด</a:t>
            </a:r>
          </a:p>
          <a:p>
            <a:r>
              <a:rPr lang="th-TH" dirty="0"/>
              <a:t>เช่น ข่าวกู้ภัยจับงูเหลือมเข้าบ้าน เนื้อข่าวเป็นเรื่องจริง แต่นำภาพประกอบงูอนาคอนดาจากภาพยนตร์มาประกอบ ซึ่งทำให้คนเข้าใจผิดว่างูเหลือมที่ถูกจับนั้นตัวใหญ่มาก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91AD6-9670-4BE0-AFFB-4FE1DFE4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00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7521-0729-43F1-A66F-7AC14274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เนื้อหาแอบอ้าง (</a:t>
            </a:r>
            <a:r>
              <a:rPr lang="en-US" dirty="0"/>
              <a:t>Impostor)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19F4-A7E0-453F-9882-D5CBB5EB2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คือข่าวที่มีการ</a:t>
            </a:r>
            <a:r>
              <a:rPr lang="th-TH" dirty="0">
                <a:solidFill>
                  <a:srgbClr val="FF0000"/>
                </a:solidFill>
              </a:rPr>
              <a:t>แอบอ้าง</a:t>
            </a:r>
            <a:r>
              <a:rPr lang="th-TH" dirty="0"/>
              <a:t>บุคคล แหล่งข้อมูลหรือแหล่งข่าวที่ไม่จริง หรืออ้างตัวเป็นแหล่งข่าว</a:t>
            </a:r>
            <a:r>
              <a:rPr lang="th-TH" dirty="0">
                <a:solidFill>
                  <a:srgbClr val="FF0000"/>
                </a:solidFill>
              </a:rPr>
              <a:t>ที่น่าเชื่อถือ </a:t>
            </a:r>
          </a:p>
          <a:p>
            <a:r>
              <a:rPr lang="th-TH" dirty="0"/>
              <a:t>เช่น </a:t>
            </a:r>
            <a:r>
              <a:rPr lang="th-TH" dirty="0">
                <a:solidFill>
                  <a:srgbClr val="C00000"/>
                </a:solidFill>
              </a:rPr>
              <a:t>คนนี้กล่าวไว้ว่า</a:t>
            </a:r>
            <a:r>
              <a:rPr lang="th-TH" dirty="0"/>
              <a:t>, </a:t>
            </a:r>
            <a:r>
              <a:rPr lang="th-TH" dirty="0">
                <a:solidFill>
                  <a:srgbClr val="C00000"/>
                </a:solidFill>
              </a:rPr>
              <a:t>นายกกล่าวไว้ว่า </a:t>
            </a:r>
            <a:r>
              <a:rPr lang="th-TH" dirty="0"/>
              <a:t>หรือ </a:t>
            </a:r>
            <a:r>
              <a:rPr lang="th-TH" dirty="0">
                <a:solidFill>
                  <a:srgbClr val="C00000"/>
                </a:solidFill>
              </a:rPr>
              <a:t>คนนู้นคนนี้เคยกล่าวไว้ว่า</a:t>
            </a:r>
            <a:r>
              <a:rPr lang="th-TH" dirty="0"/>
              <a:t> แต่จริง ๆ แล้วเป็นการที่คนทำคอนเทนต์หรือคนเขียนข่าวคิดหรือมโนขึ้นมาเอง</a:t>
            </a:r>
          </a:p>
          <a:p>
            <a:r>
              <a:rPr lang="th-TH" dirty="0"/>
              <a:t>หรือกรณีแอบอ้างชื่อสำนักข่าวที่มีชื่อเสียง  </a:t>
            </a:r>
          </a:p>
          <a:p>
            <a:r>
              <a:rPr lang="th-TH" dirty="0"/>
              <a:t>ข่าวลักษณะนี้มักทำความสับสนให้ผู้อ่านอย่างมาก และจัดเป็นข่าวปลอมที่สร้างความเข้าใจผิดและความขัดแย้งในระดับวงกว้างได้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91AD6-9670-4BE0-AFFB-4FE1DFE4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6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64D86-7ED7-44F9-BA5C-E3A5C57E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เนื้อหาหลอกลวง (</a:t>
            </a:r>
            <a:r>
              <a:rPr lang="en-US" dirty="0"/>
              <a:t>Manipulated)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6E12A-AA78-4DC5-AB2F-DCB71510B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solidFill>
                  <a:srgbClr val="FF0000"/>
                </a:solidFill>
              </a:rPr>
              <a:t>ข่าวตัดต่อ </a:t>
            </a:r>
            <a:r>
              <a:rPr lang="th-TH" dirty="0"/>
              <a:t>หรือข่าวที่มีเนื้อหาข้อมูลหรือภาพข่าวจริง ๆ แต่</a:t>
            </a:r>
            <a:r>
              <a:rPr lang="th-TH" dirty="0">
                <a:solidFill>
                  <a:srgbClr val="FF0000"/>
                </a:solidFill>
              </a:rPr>
              <a:t>ถูกดัดแปลง</a:t>
            </a:r>
            <a:r>
              <a:rPr lang="th-TH" dirty="0"/>
              <a:t>ด้วยการปลอมหรือตัดต่อ เพื่อสร้างเรื่องหลอกลวง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766D9-0246-4A16-90F5-EFE49E8F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F62D911D-1DC1-4950-A8F1-CB3654CF4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6706346" cy="30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50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4095-36EC-43E3-AC06-DDBA39F1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เนื้อหาหลอกลวง (</a:t>
            </a:r>
            <a:r>
              <a:rPr lang="en-US" dirty="0"/>
              <a:t>Manipulated)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F035C-B488-445C-B55A-FA4A08BE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E24C2-402D-4FB8-862C-9A6D114E7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09" y="2198325"/>
            <a:ext cx="8145012" cy="43059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4D9969-35E6-43CA-898A-14F4C148628C}"/>
              </a:ext>
            </a:extLst>
          </p:cNvPr>
          <p:cNvSpPr txBox="1"/>
          <p:nvPr/>
        </p:nvSpPr>
        <p:spPr>
          <a:xfrm rot="19804432">
            <a:off x="282519" y="3011681"/>
            <a:ext cx="4824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Fake news!!!</a:t>
            </a:r>
            <a:endParaRPr lang="th-TH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6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CB2D6-362A-4F31-A007-E6F12CA9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D79E99-73CD-4701-8E48-514BFB558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3" y="1124744"/>
            <a:ext cx="8469530" cy="4176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FA9830-EB5C-4214-927E-1B62F8FA4C42}"/>
              </a:ext>
            </a:extLst>
          </p:cNvPr>
          <p:cNvSpPr txBox="1"/>
          <p:nvPr/>
        </p:nvSpPr>
        <p:spPr>
          <a:xfrm>
            <a:off x="1533086" y="5301208"/>
            <a:ext cx="6077823" cy="9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n w="0">
                  <a:solidFill>
                    <a:schemeClr val="accent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มารยาททางอินเทอร์เน็ต</a:t>
            </a:r>
          </a:p>
        </p:txBody>
      </p:sp>
      <p:sp>
        <p:nvSpPr>
          <p:cNvPr id="8" name="กล่องข้อความ 6">
            <a:extLst>
              <a:ext uri="{FF2B5EF4-FFF2-40B4-BE49-F238E27FC236}">
                <a16:creationId xmlns:a16="http://schemas.microsoft.com/office/drawing/2014/main" id="{4EAD9A5F-286F-4600-8D33-F22DD6C4C72E}"/>
              </a:ext>
            </a:extLst>
          </p:cNvPr>
          <p:cNvSpPr txBox="1"/>
          <p:nvPr/>
        </p:nvSpPr>
        <p:spPr>
          <a:xfrm>
            <a:off x="24052" y="6507135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</a:t>
            </a:r>
            <a:r>
              <a:rPr lang="th-TH" sz="1200" dirty="0"/>
              <a:t> </a:t>
            </a:r>
            <a:r>
              <a:rPr lang="en-US" sz="1200" dirty="0"/>
              <a:t>https://www.pngegg.com/th/png-wvddm/download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2720711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A8253-4334-4B3F-92D5-2B5A41A1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เนื้อหากุขึ้นมา (</a:t>
            </a:r>
            <a:r>
              <a:rPr lang="en-US" dirty="0"/>
              <a:t>Fabricated 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540DF-F215-46E4-A62D-B9927DBD4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dirty="0"/>
              <a:t>ข่าวที่</a:t>
            </a:r>
            <a:r>
              <a:rPr lang="th-TH" dirty="0" err="1">
                <a:solidFill>
                  <a:srgbClr val="FF0000"/>
                </a:solidFill>
              </a:rPr>
              <a:t>กุเรื่</a:t>
            </a:r>
            <a:r>
              <a:rPr lang="th-TH" dirty="0">
                <a:solidFill>
                  <a:srgbClr val="FF0000"/>
                </a:solidFill>
              </a:rPr>
              <a:t>องขึ้นมาทั้งหมด </a:t>
            </a:r>
            <a:r>
              <a:rPr lang="th-TH" dirty="0"/>
              <a:t>เป็นข้อมูลเท็จ 100% มีเจตนาที่จะหลอกลวงหรือใส่ร้าย</a:t>
            </a:r>
          </a:p>
          <a:p>
            <a:r>
              <a:rPr lang="th-TH" dirty="0"/>
              <a:t>ข่าวกุถูกสร้างขึ้นมาโดยผู้ไม่หวังดี โดยอาจจะทำเองหรือจ่ายเงินจ้างให้ผู้อื่นทำเพื่อหวังผลให้เกิดความเข้าใจผิดในวงกว้าง</a:t>
            </a:r>
          </a:p>
          <a:p>
            <a:r>
              <a:rPr lang="th-TH" dirty="0"/>
              <a:t>เช่น การนำเสนอข่าวว่า ผู้มีชื่อเสียงบางคนได้เสียชีวิตแล้ว ทั้งที่เจ้าตัวยังมีชีวิตอยู่ </a:t>
            </a:r>
          </a:p>
          <a:p>
            <a:r>
              <a:rPr lang="th-TH" dirty="0"/>
              <a:t>ส่วนใหญ่ข่าวกุมักมีเนื้อหาเกี่ยวกับการเมือง เช่น ข่าวรัฐมนตรีดื่มกาแฟแก้วละหมื่นสองพันบาท </a:t>
            </a:r>
          </a:p>
          <a:p>
            <a:r>
              <a:rPr lang="th-TH" dirty="0"/>
              <a:t>ข่าวประเภทนี้มีระดับความรุนแรงมากที่สุด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B420A-3E71-43F1-9039-BFF57465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95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2AEB-9027-44EF-A6B9-AB495420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ทำไมต้องสร้างข่าวปลอม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D2798-0F0F-4C09-A21C-EF7046B1A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/>
          </a:bodyPr>
          <a:lstStyle/>
          <a:p>
            <a:r>
              <a:rPr lang="th-TH" dirty="0">
                <a:solidFill>
                  <a:srgbClr val="0000FF"/>
                </a:solidFill>
              </a:rPr>
              <a:t>ล้อเลียนเสียดสี </a:t>
            </a:r>
            <a:r>
              <a:rPr lang="th-TH" dirty="0"/>
              <a:t>ต้องการให้เกิดความขบขัน โดยการล้อเลียนหรือเสียดสีผู้มีอำนาจ คนที่มีชื่อเสียง หรือเหตุการณ์ปัจจุบัน </a:t>
            </a:r>
          </a:p>
          <a:p>
            <a:r>
              <a:rPr lang="th-TH" dirty="0">
                <a:solidFill>
                  <a:srgbClr val="0000FF"/>
                </a:solidFill>
              </a:rPr>
              <a:t>สร้างรายได้ </a:t>
            </a:r>
            <a:r>
              <a:rPr lang="th-TH" i="1" dirty="0">
                <a:solidFill>
                  <a:srgbClr val="C00000"/>
                </a:solidFill>
              </a:rPr>
              <a:t>ในทางการเมืองหรือทางธุรกิจ </a:t>
            </a:r>
            <a:r>
              <a:rPr lang="th-TH" dirty="0"/>
              <a:t>อาจมีผู้ว่าจ้างให้คนทำข่าวปลอมเพื่อใส่ร้ายฝ่ายตรงข้ามด้วยการบิดเบือนข้อมูลและเผยแพร่ในโลกออนไลน์ </a:t>
            </a:r>
            <a:r>
              <a:rPr lang="th-TH" i="1" dirty="0">
                <a:solidFill>
                  <a:srgbClr val="C00000"/>
                </a:solidFill>
              </a:rPr>
              <a:t>ในโลกอินเทอร์เน็ต </a:t>
            </a:r>
            <a:r>
              <a:rPr lang="th-TH" dirty="0"/>
              <a:t>ข่าวที่มีคนเข้าไปอ่านมากจะทำรายได้จากโฆษณา</a:t>
            </a:r>
          </a:p>
          <a:p>
            <a:r>
              <a:rPr lang="th-TH" dirty="0">
                <a:solidFill>
                  <a:srgbClr val="0000FF"/>
                </a:solidFill>
              </a:rPr>
              <a:t>สร้างอิทธิพลต่อความคิด, ความเชื่อ </a:t>
            </a:r>
            <a:r>
              <a:rPr lang="th-TH" dirty="0"/>
              <a:t>ผู้สร้างข่าวปลอมอาจมีอคติ หรือมีทัศนคติที่เอนเอียงเลือกข้าง จึงต้องการชี้นำผู้อ่านให้คล้อยตาม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CEC25-997A-4548-B1DB-FDD46AA9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76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B045-FF5C-4E40-AB2F-5769483E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ทำไมคนถึงหลงเชื่อข่าวปลอม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B26D2-8031-4C54-B516-85537D236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ตกหลุมพราง</a:t>
            </a:r>
          </a:p>
          <a:p>
            <a:pPr lvl="1"/>
            <a:r>
              <a:rPr lang="th-TH" sz="3200" dirty="0"/>
              <a:t>คนมีแนวโน้มที่จะแชร์ข่าวปลอมที่ตรงกับความเชื่อของตนเองอยู่แล้ว</a:t>
            </a:r>
          </a:p>
          <a:p>
            <a:pPr lvl="1"/>
            <a:r>
              <a:rPr lang="th-TH" sz="3200" dirty="0"/>
              <a:t>ข่าวปลอมจึงมักเร้าอารมณ์กลุ่มเป้าหมายเพื่อให้เกิดความรู้สึกร่วมไปกับการชี้นำของผู้สร้าง </a:t>
            </a:r>
          </a:p>
          <a:p>
            <a:pPr lvl="1"/>
            <a:r>
              <a:rPr lang="th-TH" sz="3200" dirty="0"/>
              <a:t>ผู้อ่านที่มีประสบการณ์ร่วมพร้อมที่จะเชื่อและแชร์ต่อ โดยเฉพาะเมื่อเป็นข่าวที่ตรงข้ามกับขั้วตรงข้ามของตน ทำให้ข่าวปลอมได้รับความสนใจมากขึ้น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87408-ADAE-4FA4-83AA-62AF2D20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76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B045-FF5C-4E40-AB2F-5769483E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ทำไมคนถึงหลงเชื่อข่าวปลอม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B26D2-8031-4C54-B516-85537D236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ไม่สามารถแยกแยะข่าวบนหน้าเว็บ</a:t>
            </a:r>
          </a:p>
          <a:p>
            <a:pPr lvl="1"/>
            <a:r>
              <a:rPr lang="th-TH" sz="3200" dirty="0"/>
              <a:t>ปัจจุบันเรามักรับข่าวสารผ่านสื่อออนไลน์ ซึ่งเป็นสื่อที่ข่าวปลอมถูกทำให้กลมกลืนกับข่าวจริง จึงทำให้ผู้อ่านสับสนและยากที่จะแยกแยะ</a:t>
            </a:r>
          </a:p>
          <a:p>
            <a:r>
              <a:rPr lang="th-TH" sz="3200" dirty="0">
                <a:solidFill>
                  <a:srgbClr val="0000FF"/>
                </a:solidFill>
              </a:rPr>
              <a:t>เป็นกลไกของความเชื่อ</a:t>
            </a:r>
          </a:p>
          <a:p>
            <a:pPr lvl="1"/>
            <a:r>
              <a:rPr lang="th-TH" sz="3200" dirty="0"/>
              <a:t>เรามักเชื่อถือและแชร์ข้อมูลจากคนใกล้ชิด, คนที่เราชื่นชมและติดตาม โดยเฉพาะเมื่อข่าวนั้นตรงกันกับความคิดความเชื่อของเรา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87408-ADAE-4FA4-83AA-62AF2D20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0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B045-FF5C-4E40-AB2F-5769483E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ทำไมคนถึงหลงเชื่อข่าวปลอม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B26D2-8031-4C54-B516-85537D236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1935480"/>
            <a:ext cx="8435280" cy="4785995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ข่าวปลอมเล่นกับความรู้สึก </a:t>
            </a:r>
          </a:p>
          <a:p>
            <a:pPr lvl="1"/>
            <a:r>
              <a:rPr lang="th-TH" sz="3200" dirty="0"/>
              <a:t>ผู้สร้างข่าวปลอมฉลาดที่จะเล่นกับความรู้สึกของผู้อ่าน ด้วยการเน้นพาดหัวที่หวือหวา เนื้อข่าวที่เร้าอารมณ์</a:t>
            </a:r>
          </a:p>
          <a:p>
            <a:pPr lvl="1"/>
            <a:r>
              <a:rPr lang="th-TH" sz="3200" dirty="0"/>
              <a:t>คนอ่านจะถูกกระตุ้นอารมณ์ให้มีปฏิกิริยาต่อข่าวนั้น ๆ เช่นการกดเข้าไปอ่าน กดไลค์ แสดงความเห็นและช่วยแชร์ข่าวออกไป</a:t>
            </a:r>
          </a:p>
          <a:p>
            <a:r>
              <a:rPr lang="th-TH" sz="3200" dirty="0">
                <a:solidFill>
                  <a:srgbClr val="0000FF"/>
                </a:solidFill>
              </a:rPr>
              <a:t>ผู้อ่านมีช่วงความสนใจสั้น</a:t>
            </a:r>
          </a:p>
          <a:p>
            <a:pPr lvl="1"/>
            <a:r>
              <a:rPr lang="th-TH" sz="3200" dirty="0"/>
              <a:t>ข่าวปลอมมักหาผลประโยชน์จากพฤติกรรม “นักอ่านเวลาน้อย” ด้วยการเล่นกับหัวข้อข่าวที่กระตุ้นให้สนใจและแชร์ได้อย่างง่ายดาย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87408-ADAE-4FA4-83AA-62AF2D20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04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32A2-DF9E-4A68-A247-C4242ACF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ทำไมคนถึงหลงเชื่อข่าวปลอม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6EF8A-4BE3-4761-903A-502AC34EE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8993"/>
            <a:ext cx="8229600" cy="1709544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>
              <a:buClr>
                <a:srgbClr val="FF0066"/>
              </a:buClr>
            </a:pPr>
            <a:r>
              <a:rPr lang="th-TH" sz="3200" dirty="0">
                <a:solidFill>
                  <a:schemeClr val="bg1"/>
                </a:solidFill>
              </a:rPr>
              <a:t>คนไทย </a:t>
            </a:r>
            <a:r>
              <a:rPr lang="en-US" sz="3200" dirty="0">
                <a:solidFill>
                  <a:schemeClr val="bg1"/>
                </a:solidFill>
              </a:rPr>
              <a:t>40%</a:t>
            </a:r>
            <a:r>
              <a:rPr lang="th-TH" sz="3200" dirty="0">
                <a:solidFill>
                  <a:schemeClr val="bg1"/>
                </a:solidFill>
              </a:rPr>
              <a:t> เชื่อถือข้อมูลที่ได้รับจากช่องทางโซ</a:t>
            </a:r>
            <a:r>
              <a:rPr lang="th-TH" sz="3200" dirty="0" err="1">
                <a:solidFill>
                  <a:schemeClr val="bg1"/>
                </a:solidFill>
              </a:rPr>
              <a:t>เชี</a:t>
            </a:r>
            <a:r>
              <a:rPr lang="th-TH" sz="3200" dirty="0">
                <a:solidFill>
                  <a:schemeClr val="bg1"/>
                </a:solidFill>
              </a:rPr>
              <a:t>ยลมีเดีย ซึ่งเป็นตัวเลขที่สูงสุดในภูมิภาค </a:t>
            </a:r>
          </a:p>
          <a:p>
            <a:pPr>
              <a:buClr>
                <a:srgbClr val="FF0066"/>
              </a:buClr>
            </a:pPr>
            <a:r>
              <a:rPr lang="th-TH" sz="3200" dirty="0">
                <a:solidFill>
                  <a:schemeClr val="bg1"/>
                </a:solidFill>
              </a:rPr>
              <a:t>กลุ่มผู้อ่านที่ค่อนข้างสูงอายุคือกลุ่มคนที่แชร์ข่าวปลอมมากที่สุด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2F66A-4044-41B2-9A26-20BA34D1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A615C-0128-4D2E-A6F3-2FBB8B9BDA8B}"/>
              </a:ext>
            </a:extLst>
          </p:cNvPr>
          <p:cNvSpPr txBox="1"/>
          <p:nvPr/>
        </p:nvSpPr>
        <p:spPr>
          <a:xfrm>
            <a:off x="4572000" y="397544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ผลวิจัยจากโครงการคอนเนค</a:t>
            </a:r>
            <a:r>
              <a:rPr lang="th-TH" sz="24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เต็ด</a:t>
            </a: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ไลฟ์</a:t>
            </a: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4439A1-6BF0-4908-A3C8-1C7497760B8D}"/>
              </a:ext>
            </a:extLst>
          </p:cNvPr>
          <p:cNvSpPr txBox="1">
            <a:spLocks/>
          </p:cNvSpPr>
          <p:nvPr/>
        </p:nvSpPr>
        <p:spPr>
          <a:xfrm>
            <a:off x="499241" y="4693764"/>
            <a:ext cx="8229600" cy="118522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>
            <a:normAutofit/>
          </a:bodyPr>
          <a:lstStyle>
            <a:lvl1pPr marL="290513" indent="-273050" algn="thaiDist" eaLnBrk="1" latinLnBrk="0" hangingPunct="1">
              <a:spcBef>
                <a:spcPct val="20000"/>
              </a:spcBef>
              <a:buClr>
                <a:srgbClr val="FF0066"/>
              </a:buClr>
              <a:buSzPct val="95000"/>
              <a:buFont typeface="Wingdings 2"/>
              <a:buChar char=""/>
              <a:defRPr kumimoji="0" sz="3200" b="1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640080" indent="-246888" algn="thaiDist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3600" b="1"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 indent="-246888" algn="thaiDist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3600" b="1"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 marL="1188720" indent="-210312" algn="thaiDist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3600" b="1"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 marL="1463040" indent="-210312" algn="thaiDist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3600" b="1"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  <a:lvl6pPr marL="1737360" indent="-210312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>
                <a:latin typeface="+mn-lt"/>
                <a:cs typeface="+mn-cs"/>
              </a:defRPr>
            </a:lvl6pPr>
            <a:lvl7pPr marL="1920240" indent="-182880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baseline="0">
                <a:latin typeface="+mn-lt"/>
                <a:cs typeface="+mn-cs"/>
              </a:defRPr>
            </a:lvl7pPr>
            <a:lvl8pPr marL="2194560" indent="-182880">
              <a:spcBef>
                <a:spcPct val="20000"/>
              </a:spcBef>
              <a:buClr>
                <a:schemeClr val="tx2"/>
              </a:buClr>
              <a:buChar char="•"/>
              <a:defRPr kumimoji="0" sz="1600">
                <a:latin typeface="+mn-lt"/>
                <a:cs typeface="+mn-cs"/>
              </a:defRPr>
            </a:lvl8pPr>
            <a:lvl9pPr marL="2468880" indent="-182880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baseline="0">
                <a:latin typeface="+mn-lt"/>
                <a:cs typeface="+mn-cs"/>
              </a:defRPr>
            </a:lvl9pPr>
          </a:lstStyle>
          <a:p>
            <a:r>
              <a:rPr lang="th-TH" dirty="0"/>
              <a:t>ข่าวปลอมสามารถแพร่กระจายได้รวดเร็วกว่าข่าวจริงถึง 100 เท่า </a:t>
            </a:r>
          </a:p>
          <a:p>
            <a:r>
              <a:rPr lang="th-TH" dirty="0"/>
              <a:t>ข่าวปลอมมักถูกรีทวีตมากกว่าข่าวจริงถึง 70%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A3965-3AA5-4BAC-8070-208D7C9F2551}"/>
              </a:ext>
            </a:extLst>
          </p:cNvPr>
          <p:cNvSpPr txBox="1"/>
          <p:nvPr/>
        </p:nvSpPr>
        <p:spPr>
          <a:xfrm>
            <a:off x="755576" y="5837071"/>
            <a:ext cx="7931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i="0" dirty="0">
                <a:solidFill>
                  <a:srgbClr val="24202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นักวิจัย 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MIT</a:t>
            </a:r>
            <a:r>
              <a:rPr lang="th-TH" sz="2000" b="1" i="0" dirty="0">
                <a:solidFill>
                  <a:srgbClr val="24202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ผลการศึกษาข้อความในทวิต</a:t>
            </a:r>
            <a:r>
              <a:rPr lang="th-TH" sz="2000" b="1" i="0" dirty="0" err="1">
                <a:solidFill>
                  <a:srgbClr val="24202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เต</a:t>
            </a:r>
            <a:r>
              <a:rPr lang="th-TH" sz="2000" b="1" i="0" dirty="0">
                <a:solidFill>
                  <a:srgbClr val="24202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อร์ 126,000 ข้อความ</a:t>
            </a:r>
            <a:r>
              <a:rPr lang="th-TH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000" b="1" i="0" dirty="0">
                <a:solidFill>
                  <a:srgbClr val="24202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ตั้งแต่ปี 2006-2017</a:t>
            </a:r>
            <a:r>
              <a:rPr lang="th-TH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en-US" sz="2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21507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326A-8112-4EF1-8A7D-987D49E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ทักษะการรู้เท่าทันข่าวปลอม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4A27D-9F16-4723-9CD1-98CE928D2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F59C8834-2757-4F25-80A4-FD8017DEB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4" b="21650"/>
          <a:stretch/>
        </p:blipFill>
        <p:spPr bwMode="auto">
          <a:xfrm>
            <a:off x="179511" y="1880556"/>
            <a:ext cx="8893641" cy="457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กล่องข้อความ 6">
            <a:extLst>
              <a:ext uri="{FF2B5EF4-FFF2-40B4-BE49-F238E27FC236}">
                <a16:creationId xmlns:a16="http://schemas.microsoft.com/office/drawing/2014/main" id="{6B08570E-A2D3-447F-A1C8-AB02F98686C7}"/>
              </a:ext>
            </a:extLst>
          </p:cNvPr>
          <p:cNvSpPr txBox="1"/>
          <p:nvPr/>
        </p:nvSpPr>
        <p:spPr>
          <a:xfrm>
            <a:off x="22123" y="6538912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Kanit"/>
              </a:rPr>
              <a:t>Ref : http://cclickthailand.com/</a:t>
            </a:r>
            <a:r>
              <a:rPr lang="th-TH" sz="1000" b="0" i="0" dirty="0">
                <a:solidFill>
                  <a:srgbClr val="333333"/>
                </a:solidFill>
                <a:effectLst/>
                <a:latin typeface="Kanit"/>
              </a:rPr>
              <a:t>รับมืออย่างไรดี-กับข้อม/</a:t>
            </a:r>
          </a:p>
        </p:txBody>
      </p:sp>
    </p:spTree>
    <p:extLst>
      <p:ext uri="{BB962C8B-B14F-4D97-AF65-F5344CB8AC3E}">
        <p14:creationId xmlns:p14="http://schemas.microsoft.com/office/powerpoint/2010/main" val="3755244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4A27D-9F16-4723-9CD1-98CE928D2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0" name="กล่องข้อความ 6">
            <a:extLst>
              <a:ext uri="{FF2B5EF4-FFF2-40B4-BE49-F238E27FC236}">
                <a16:creationId xmlns:a16="http://schemas.microsoft.com/office/drawing/2014/main" id="{6B08570E-A2D3-447F-A1C8-AB02F98686C7}"/>
              </a:ext>
            </a:extLst>
          </p:cNvPr>
          <p:cNvSpPr txBox="1"/>
          <p:nvPr/>
        </p:nvSpPr>
        <p:spPr>
          <a:xfrm>
            <a:off x="22123" y="6538912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Kanit"/>
              </a:rPr>
              <a:t>Ref : http://cclickthailand.com/</a:t>
            </a:r>
            <a:r>
              <a:rPr lang="th-TH" sz="1000" b="0" i="0" dirty="0">
                <a:solidFill>
                  <a:srgbClr val="333333"/>
                </a:solidFill>
                <a:effectLst/>
                <a:latin typeface="Kanit"/>
              </a:rPr>
              <a:t>สร้างทักษะ-รู้เท่าทันข/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41658BC-5678-481E-B58F-552C290F8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820536"/>
              </p:ext>
            </p:extLst>
          </p:nvPr>
        </p:nvGraphicFramePr>
        <p:xfrm>
          <a:off x="179512" y="1847088"/>
          <a:ext cx="8712968" cy="4691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DC94BB9-37E3-4DE5-A23E-E3ED4E93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h-TH" dirty="0"/>
              <a:t>ทักษะการรู้เท่าทันข่าวปลอม</a:t>
            </a:r>
          </a:p>
        </p:txBody>
      </p:sp>
    </p:spTree>
    <p:extLst>
      <p:ext uri="{BB962C8B-B14F-4D97-AF65-F5344CB8AC3E}">
        <p14:creationId xmlns:p14="http://schemas.microsoft.com/office/powerpoint/2010/main" val="3206207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326A-8112-4EF1-8A7D-987D49E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ทักษะการรู้เท่าทันข่าวปลอม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4A27D-9F16-4723-9CD1-98CE928D2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10" name="กล่องข้อความ 6">
            <a:extLst>
              <a:ext uri="{FF2B5EF4-FFF2-40B4-BE49-F238E27FC236}">
                <a16:creationId xmlns:a16="http://schemas.microsoft.com/office/drawing/2014/main" id="{6B08570E-A2D3-447F-A1C8-AB02F98686C7}"/>
              </a:ext>
            </a:extLst>
          </p:cNvPr>
          <p:cNvSpPr txBox="1"/>
          <p:nvPr/>
        </p:nvSpPr>
        <p:spPr>
          <a:xfrm>
            <a:off x="22123" y="6538912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Kanit"/>
              </a:rPr>
              <a:t>Ref : http://cclickthailand.com/</a:t>
            </a:r>
            <a:r>
              <a:rPr lang="th-TH" sz="1000" b="0" i="0" dirty="0">
                <a:solidFill>
                  <a:srgbClr val="333333"/>
                </a:solidFill>
                <a:effectLst/>
                <a:latin typeface="Kanit"/>
              </a:rPr>
              <a:t>สร้างทักษะ-รู้เท่าทันข/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D9173F-B937-43A3-A540-4928056BB451}"/>
              </a:ext>
            </a:extLst>
          </p:cNvPr>
          <p:cNvSpPr/>
          <p:nvPr/>
        </p:nvSpPr>
        <p:spPr>
          <a:xfrm>
            <a:off x="5103231" y="2062307"/>
            <a:ext cx="1129737" cy="1129737"/>
          </a:xfrm>
          <a:prstGeom prst="ellipse">
            <a:avLst/>
          </a:prstGeom>
          <a:blipFill rotWithShape="1">
            <a:blip r:embed="rId2"/>
            <a:srcRect/>
            <a:stretch>
              <a:fillRect t="-1000" b="-1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DE7FDA-C62A-4B5F-8CF8-321588CF8499}"/>
              </a:ext>
            </a:extLst>
          </p:cNvPr>
          <p:cNvSpPr/>
          <p:nvPr/>
        </p:nvSpPr>
        <p:spPr>
          <a:xfrm>
            <a:off x="7372087" y="2110459"/>
            <a:ext cx="1129737" cy="1129737"/>
          </a:xfrm>
          <a:prstGeom prst="ellipse">
            <a:avLst/>
          </a:prstGeom>
          <a:blipFill rotWithShape="1">
            <a:blip r:embed="rId3"/>
            <a:srcRect/>
            <a:stretch>
              <a:fillRect t="-2000" b="-2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BB88AB-2E17-421D-96BA-E6233CBE536D}"/>
              </a:ext>
            </a:extLst>
          </p:cNvPr>
          <p:cNvSpPr/>
          <p:nvPr/>
        </p:nvSpPr>
        <p:spPr>
          <a:xfrm>
            <a:off x="565519" y="2130564"/>
            <a:ext cx="1129737" cy="1129737"/>
          </a:xfrm>
          <a:prstGeom prst="ellipse">
            <a:avLst/>
          </a:prstGeom>
          <a:blipFill rotWithShape="1">
            <a:blip r:embed="rId4"/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039383-2DB3-4BCE-9B50-6B502C385D67}"/>
              </a:ext>
            </a:extLst>
          </p:cNvPr>
          <p:cNvSpPr/>
          <p:nvPr/>
        </p:nvSpPr>
        <p:spPr>
          <a:xfrm>
            <a:off x="2834375" y="2110459"/>
            <a:ext cx="1129737" cy="1129737"/>
          </a:xfrm>
          <a:prstGeom prst="ellipse">
            <a:avLst/>
          </a:prstGeom>
          <a:blipFill rotWithShape="1">
            <a:blip r:embed="rId5"/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9F4D-B2BB-43CD-86B2-3C720215A418}"/>
              </a:ext>
            </a:extLst>
          </p:cNvPr>
          <p:cNvSpPr txBox="1"/>
          <p:nvPr/>
        </p:nvSpPr>
        <p:spPr>
          <a:xfrm>
            <a:off x="81099" y="3356992"/>
            <a:ext cx="209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ตรวจสอบหลักฐาน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749FC-70F6-455B-BD03-87600050A835}"/>
              </a:ext>
            </a:extLst>
          </p:cNvPr>
          <p:cNvSpPr txBox="1"/>
          <p:nvPr/>
        </p:nvSpPr>
        <p:spPr>
          <a:xfrm>
            <a:off x="2349955" y="3356992"/>
            <a:ext cx="209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ตรวจสอบผู้เขียน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9AF366-0708-4968-A8FD-192DDA419A23}"/>
              </a:ext>
            </a:extLst>
          </p:cNvPr>
          <p:cNvSpPr txBox="1"/>
          <p:nvPr/>
        </p:nvSpPr>
        <p:spPr>
          <a:xfrm>
            <a:off x="4618811" y="3356992"/>
            <a:ext cx="209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ตรวจสอบแหล่งข่าว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63307C-D0FB-44BE-90CF-FCDE91F960A7}"/>
              </a:ext>
            </a:extLst>
          </p:cNvPr>
          <p:cNvSpPr txBox="1"/>
          <p:nvPr/>
        </p:nvSpPr>
        <p:spPr>
          <a:xfrm>
            <a:off x="6875512" y="3356992"/>
            <a:ext cx="209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ตรวจสอบข้อมูลสนับสนุน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6877FF-5C21-41EB-B351-D19EDD4C5175}"/>
              </a:ext>
            </a:extLst>
          </p:cNvPr>
          <p:cNvSpPr/>
          <p:nvPr/>
        </p:nvSpPr>
        <p:spPr>
          <a:xfrm>
            <a:off x="1073766" y="4829870"/>
            <a:ext cx="1105909" cy="1105909"/>
          </a:xfrm>
          <a:prstGeom prst="ellipse">
            <a:avLst/>
          </a:prstGeom>
          <a:blipFill rotWithShape="1">
            <a:blip r:embed="rId6"/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1391C3B-4028-4D91-BA73-D5F79844C058}"/>
              </a:ext>
            </a:extLst>
          </p:cNvPr>
          <p:cNvSpPr/>
          <p:nvPr/>
        </p:nvSpPr>
        <p:spPr>
          <a:xfrm>
            <a:off x="5101825" y="4833134"/>
            <a:ext cx="1105909" cy="1105909"/>
          </a:xfrm>
          <a:prstGeom prst="ellipse">
            <a:avLst/>
          </a:prstGeom>
          <a:blipFill rotWithShape="1">
            <a:blip r:embed="rId7"/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29F22D-AA1E-45B3-B83C-C0A9F50454A2}"/>
              </a:ext>
            </a:extLst>
          </p:cNvPr>
          <p:cNvSpPr txBox="1"/>
          <p:nvPr/>
        </p:nvSpPr>
        <p:spPr>
          <a:xfrm>
            <a:off x="2179675" y="4860904"/>
            <a:ext cx="2252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เปรียบเทียบข่าวจากแหล่งอื่นๆ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125FA-2227-4E4B-82E6-FA15E3E6A11E}"/>
              </a:ext>
            </a:extLst>
          </p:cNvPr>
          <p:cNvSpPr txBox="1"/>
          <p:nvPr/>
        </p:nvSpPr>
        <p:spPr>
          <a:xfrm>
            <a:off x="6180247" y="4860904"/>
            <a:ext cx="209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ไม่ใช้อคติในการอ่านข่าว</a:t>
            </a:r>
          </a:p>
        </p:txBody>
      </p:sp>
    </p:spTree>
    <p:extLst>
      <p:ext uri="{BB962C8B-B14F-4D97-AF65-F5344CB8AC3E}">
        <p14:creationId xmlns:p14="http://schemas.microsoft.com/office/powerpoint/2010/main" val="170777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1AA-44C3-48E9-BA7C-8E694086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มารยาททางอินเทอร์เน็ต (</a:t>
            </a:r>
            <a:r>
              <a:rPr lang="en-US" dirty="0"/>
              <a:t>Digital Etiquette)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8C715-7017-419C-B299-49C3BEDEE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/>
              <a:t>ธรรมเนียมปฏิบัติเกี่ยวกับการประพฤติตนอย่างสุภาพในการติดต่อสื่อสารกับผู้อื่นบนโลกไซเบอร์ ไม่ว่าจะเป็นทางโทรศัพท์ อีเมล การสนทนาส่วนตัวหรือบนกระดานสนทนาสาธารณะ ในโซ</a:t>
            </a:r>
            <a:r>
              <a:rPr lang="th-TH" dirty="0" err="1"/>
              <a:t>เชี</a:t>
            </a:r>
            <a:r>
              <a:rPr lang="th-TH" dirty="0"/>
              <a:t>ยลมีเดีย หรือการพูดคุยในเกมออนไลน์ </a:t>
            </a:r>
          </a:p>
          <a:p>
            <a:r>
              <a:rPr lang="th-TH" dirty="0"/>
              <a:t>มีลักษณะเช่นเดียวกับมารยาททางสังคมในโลกจริง</a:t>
            </a:r>
          </a:p>
          <a:p>
            <a:pPr lvl="1"/>
            <a:r>
              <a:rPr lang="th-TH" dirty="0"/>
              <a:t>เช่น การปฏิบัติกับผู้อื่นเหมือนที่เราต้องการให้เขาปฏิบัติต่อเรา, การให้เกียรติและหลีกเลี่ยงการดูถูกหรือทำให้เขา</a:t>
            </a:r>
            <a:r>
              <a:rPr lang="en-US" dirty="0"/>
              <a:t>     </a:t>
            </a:r>
            <a:r>
              <a:rPr lang="th-TH" dirty="0"/>
              <a:t>อับอาย, การช่วยเหลือผู้อื่นเมื่อเขาต้องการ</a:t>
            </a:r>
            <a:r>
              <a:rPr lang="en-US" dirty="0"/>
              <a:t> </a:t>
            </a:r>
            <a:r>
              <a:rPr lang="th-TH" dirty="0"/>
              <a:t>ฯลฯ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555B4-B25A-449E-A55A-D972ABB9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8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1AA-44C3-48E9-BA7C-8E694086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มารยาททางอินเทอร์เน็ต (</a:t>
            </a:r>
            <a:r>
              <a:rPr lang="en-US" dirty="0"/>
              <a:t>Digital Etiquette)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8C715-7017-419C-B299-49C3BEDE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 fontScale="92500"/>
          </a:bodyPr>
          <a:lstStyle/>
          <a:p>
            <a:r>
              <a:rPr lang="th-TH" dirty="0"/>
              <a:t>ในโลกอินเทอร์เน็ต มารยาททางสังคมมักถูกละเลย</a:t>
            </a:r>
          </a:p>
          <a:p>
            <a:pPr lvl="1"/>
            <a:r>
              <a:rPr lang="th-TH" dirty="0"/>
              <a:t>ส่งผลลุกลามมาถึงการละเลยมารยาททางสังคมในชีวิตจริง</a:t>
            </a:r>
          </a:p>
          <a:p>
            <a:r>
              <a:rPr lang="th-TH" dirty="0"/>
              <a:t>สาเหตุมาจากความเป็นนิรนามของโลกอินเทอร์เน็ต ทำให้ขาดความยับยั้งชั่งใจ, สูญเสียการควบคุมอารณ</a:t>
            </a:r>
            <a:r>
              <a:rPr lang="th-TH" dirty="0" err="1"/>
              <a:t>์แ</a:t>
            </a:r>
            <a:r>
              <a:rPr lang="th-TH" dirty="0"/>
              <a:t>ละมารยาท</a:t>
            </a:r>
          </a:p>
          <a:p>
            <a:r>
              <a:rPr lang="th-TH" dirty="0"/>
              <a:t>ในหลายๆ ครั้ง ก็ส่งผลกระทบที่รุนแรงต่อผู้กระทำและถูกกระทำ เช่น</a:t>
            </a:r>
          </a:p>
          <a:p>
            <a:pPr lvl="1"/>
            <a:r>
              <a:rPr lang="th-TH" dirty="0"/>
              <a:t>การโดนฟ้องร้อง, การสูญเสียสถานะ, เสียชื่อเสียง</a:t>
            </a:r>
          </a:p>
          <a:p>
            <a:pPr lvl="1"/>
            <a:r>
              <a:rPr lang="th-TH" dirty="0"/>
              <a:t>โรคซึมเศร้า, หวาดกลัว, ทำร้ายตัวเอง, คิดฆ่าตัวตาย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555B4-B25A-449E-A55A-D972ABB9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5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859CA-C1A8-431F-B0A9-E6E4A297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กล่องข้อความ 6">
            <a:extLst>
              <a:ext uri="{FF2B5EF4-FFF2-40B4-BE49-F238E27FC236}">
                <a16:creationId xmlns:a16="http://schemas.microsoft.com/office/drawing/2014/main" id="{8AD30425-E9D2-4523-9769-79DA3BFA156F}"/>
              </a:ext>
            </a:extLst>
          </p:cNvPr>
          <p:cNvSpPr txBox="1"/>
          <p:nvPr/>
        </p:nvSpPr>
        <p:spPr>
          <a:xfrm>
            <a:off x="24052" y="6507135"/>
            <a:ext cx="849694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</a:t>
            </a:r>
            <a:r>
              <a:rPr lang="th-TH" sz="1200" dirty="0"/>
              <a:t> </a:t>
            </a:r>
            <a:r>
              <a:rPr lang="en-US" sz="1200" dirty="0"/>
              <a:t>https://www.pptvhd36.com/news</a:t>
            </a:r>
            <a:r>
              <a:rPr lang="th-TH" sz="1200" dirty="0"/>
              <a:t>/ข่าวบันเทิง</a:t>
            </a:r>
            <a:r>
              <a:rPr lang="en-US" sz="1200" dirty="0"/>
              <a:t>/133351</a:t>
            </a:r>
            <a:endParaRPr lang="th-TH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D53568-A406-4690-89D1-93CFA450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/>
              <a:t>มารยาททางอินเทอร์เน็ต (</a:t>
            </a:r>
            <a:r>
              <a:rPr lang="en-US" dirty="0"/>
              <a:t>Digital Etiquette)</a:t>
            </a:r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CEBC91-1F13-4016-B16B-69C470DF7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258" y="1776201"/>
            <a:ext cx="5850532" cy="47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9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859CA-C1A8-431F-B0A9-E6E4A297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กล่องข้อความ 6">
            <a:extLst>
              <a:ext uri="{FF2B5EF4-FFF2-40B4-BE49-F238E27FC236}">
                <a16:creationId xmlns:a16="http://schemas.microsoft.com/office/drawing/2014/main" id="{8AD30425-E9D2-4523-9769-79DA3BFA156F}"/>
              </a:ext>
            </a:extLst>
          </p:cNvPr>
          <p:cNvSpPr txBox="1"/>
          <p:nvPr/>
        </p:nvSpPr>
        <p:spPr>
          <a:xfrm>
            <a:off x="24052" y="6507135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</a:t>
            </a:r>
            <a:r>
              <a:rPr lang="th-TH" sz="1200" dirty="0"/>
              <a:t> </a:t>
            </a:r>
            <a:r>
              <a:rPr lang="en-US" sz="1200" dirty="0"/>
              <a:t>https://www.amarintv.com/news/detail/92407</a:t>
            </a:r>
            <a:endParaRPr lang="th-TH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D53568-A406-4690-89D1-93CFA450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/>
              <a:t>มารยาททางอินเทอร์เน็ต (</a:t>
            </a:r>
            <a:r>
              <a:rPr lang="en-US" dirty="0"/>
              <a:t>Digital Etiquette)</a:t>
            </a:r>
            <a:endParaRPr lang="th-T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A77710-83C9-4FD2-9639-6DAD7755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0" y="1789799"/>
            <a:ext cx="7003420" cy="47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859CA-C1A8-431F-B0A9-E6E4A297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กล่องข้อความ 6">
            <a:extLst>
              <a:ext uri="{FF2B5EF4-FFF2-40B4-BE49-F238E27FC236}">
                <a16:creationId xmlns:a16="http://schemas.microsoft.com/office/drawing/2014/main" id="{8AD30425-E9D2-4523-9769-79DA3BFA156F}"/>
              </a:ext>
            </a:extLst>
          </p:cNvPr>
          <p:cNvSpPr txBox="1"/>
          <p:nvPr/>
        </p:nvSpPr>
        <p:spPr>
          <a:xfrm>
            <a:off x="24052" y="6507135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</a:t>
            </a:r>
            <a:r>
              <a:rPr lang="th-TH" sz="1200" dirty="0"/>
              <a:t> </a:t>
            </a:r>
            <a:r>
              <a:rPr lang="en-US" sz="1200" dirty="0"/>
              <a:t>https://www.siammaya.com/content.php?id=4156</a:t>
            </a:r>
            <a:endParaRPr lang="th-TH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D53568-A406-4690-89D1-93CFA450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/>
              <a:t>มารยาททางอินเทอร์เน็ต (</a:t>
            </a:r>
            <a:r>
              <a:rPr lang="en-US" dirty="0"/>
              <a:t>Digital Etiquette)</a:t>
            </a:r>
            <a:endParaRPr lang="th-T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4D2F8-D59C-4731-886E-21E24A7D1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61" y="1790051"/>
            <a:ext cx="5943477" cy="473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76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562DC63-A14C-49B8-81A3-9364ABAEE23C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23005</TotalTime>
  <Words>2970</Words>
  <Application>Microsoft Office PowerPoint</Application>
  <PresentationFormat>On-screen Show (4:3)</PresentationFormat>
  <Paragraphs>250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Constantia</vt:lpstr>
      <vt:lpstr>Cordia New</vt:lpstr>
      <vt:lpstr>Kanit</vt:lpstr>
      <vt:lpstr>Noto Serif Thai</vt:lpstr>
      <vt:lpstr>TH Niramit AS</vt:lpstr>
      <vt:lpstr>Wingdings 2</vt:lpstr>
      <vt:lpstr>ไหลเวียน</vt:lpstr>
      <vt:lpstr>Digital Etiquette &amp; empathy  and  News Literacy</vt:lpstr>
      <vt:lpstr>ทักษะสำคัญ 8 ประการในการเป็นพลเมืองดิจิทัล</vt:lpstr>
      <vt:lpstr>การเอาใจเขามาใส่ใจเรา (Digital empathy)</vt:lpstr>
      <vt:lpstr>PowerPoint Presentation</vt:lpstr>
      <vt:lpstr>มารยาททางอินเทอร์เน็ต (Digital Etiquette)</vt:lpstr>
      <vt:lpstr>มารยาททางอินเทอร์เน็ต (Digital Etiquette)</vt:lpstr>
      <vt:lpstr>มารยาททางอินเทอร์เน็ต (Digital Etiquette)</vt:lpstr>
      <vt:lpstr>มารยาททางอินเทอร์เน็ต (Digital Etiquette)</vt:lpstr>
      <vt:lpstr>มารยาททางอินเทอร์เน็ต (Digital Etiquette)</vt:lpstr>
      <vt:lpstr>มารยาททางอินเทอร์เน็ต (Digital Etiquette)</vt:lpstr>
      <vt:lpstr>มารยาททางอินเทอร์เน็ตสำคัญอย่างไร</vt:lpstr>
      <vt:lpstr>มารยาททางอินเทอร์เน็ตสำคัญอย่างไร</vt:lpstr>
      <vt:lpstr>มารยาททางอินเทอร์เน็ตที่ควรรู้</vt:lpstr>
      <vt:lpstr>มารยาททางอินเทอร์เน็ตที่ควรรู้</vt:lpstr>
      <vt:lpstr>มารยาททางอินเทอร์เน็ตที่ควรรู้</vt:lpstr>
      <vt:lpstr>มารยาททางอินเทอร์เน็ตที่ควรรู้</vt:lpstr>
      <vt:lpstr>มารยาททางอินเทอร์เน็ตที่ควรรู้</vt:lpstr>
      <vt:lpstr>PowerPoint Presentation</vt:lpstr>
      <vt:lpstr>การเอาใจเขามาใส่ใจเรา (Digital empathy)</vt:lpstr>
      <vt:lpstr>สาเหตุ?</vt:lpstr>
      <vt:lpstr>สาเหตุ?</vt:lpstr>
      <vt:lpstr>สาเหตุ?</vt:lpstr>
      <vt:lpstr>PowerPoint Presentation</vt:lpstr>
      <vt:lpstr>การสร้าง digital empathy</vt:lpstr>
      <vt:lpstr>PowerPoint Presentation</vt:lpstr>
      <vt:lpstr>รู้เท่าทันข่าว (News Literacy)</vt:lpstr>
      <vt:lpstr>รู้เท่าทันข่าว (News Literacy)</vt:lpstr>
      <vt:lpstr>ประเภทของข่าวปลอม (Fake News)</vt:lpstr>
      <vt:lpstr>เนื้อหาล้อเลียนเสียดสี (Satire or Parody)</vt:lpstr>
      <vt:lpstr>เนื้อหาไม่ตรงพาดหัว (False connection)</vt:lpstr>
      <vt:lpstr>เนื้อหาไม่ตรงพาดหัว (False connection)</vt:lpstr>
      <vt:lpstr>พาดหัว ยั่วให้คลิก (Clickbait)</vt:lpstr>
      <vt:lpstr>เนื้อหาชี้นำ (Misleading)</vt:lpstr>
      <vt:lpstr>เนื้อหาชี้นำ (Misleading)</vt:lpstr>
      <vt:lpstr>เนื้อหาชี้นำ (Misleading)</vt:lpstr>
      <vt:lpstr>เนื้อหาที่ผิดบริบท (False Context)</vt:lpstr>
      <vt:lpstr>เนื้อหาแอบอ้าง (Impostor)</vt:lpstr>
      <vt:lpstr>เนื้อหาหลอกลวง (Manipulated)</vt:lpstr>
      <vt:lpstr>เนื้อหาหลอกลวง (Manipulated)</vt:lpstr>
      <vt:lpstr>เนื้อหากุขึ้นมา (Fabricated )</vt:lpstr>
      <vt:lpstr>ทำไมต้องสร้างข่าวปลอม</vt:lpstr>
      <vt:lpstr>ทำไมคนถึงหลงเชื่อข่าวปลอม</vt:lpstr>
      <vt:lpstr>ทำไมคนถึงหลงเชื่อข่าวปลอม</vt:lpstr>
      <vt:lpstr>ทำไมคนถึงหลงเชื่อข่าวปลอม</vt:lpstr>
      <vt:lpstr>ทำไมคนถึงหลงเชื่อข่าวปลอม</vt:lpstr>
      <vt:lpstr>ทักษะการรู้เท่าทันข่าวปลอม</vt:lpstr>
      <vt:lpstr>ทักษะการรู้เท่าทันข่าวปลอม</vt:lpstr>
      <vt:lpstr>ทักษะการรู้เท่าทันข่าวปลอม</vt:lpstr>
    </vt:vector>
  </TitlesOfParts>
  <Company>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x</dc:creator>
  <cp:lastModifiedBy>shya com.en.30</cp:lastModifiedBy>
  <cp:revision>329</cp:revision>
  <cp:lastPrinted>2018-01-22T00:52:53Z</cp:lastPrinted>
  <dcterms:created xsi:type="dcterms:W3CDTF">2005-06-05T17:16:41Z</dcterms:created>
  <dcterms:modified xsi:type="dcterms:W3CDTF">2022-02-08T02:32:19Z</dcterms:modified>
</cp:coreProperties>
</file>