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41"/>
  </p:notesMasterIdLst>
  <p:handoutMasterIdLst>
    <p:handoutMasterId r:id="rId42"/>
  </p:handoutMasterIdLst>
  <p:sldIdLst>
    <p:sldId id="256" r:id="rId2"/>
    <p:sldId id="512" r:id="rId3"/>
    <p:sldId id="449" r:id="rId4"/>
    <p:sldId id="432" r:id="rId5"/>
    <p:sldId id="451" r:id="rId6"/>
    <p:sldId id="485" r:id="rId7"/>
    <p:sldId id="486" r:id="rId8"/>
    <p:sldId id="487" r:id="rId9"/>
    <p:sldId id="480" r:id="rId10"/>
    <p:sldId id="481" r:id="rId11"/>
    <p:sldId id="482" r:id="rId12"/>
    <p:sldId id="488" r:id="rId13"/>
    <p:sldId id="489" r:id="rId14"/>
    <p:sldId id="483" r:id="rId15"/>
    <p:sldId id="490" r:id="rId16"/>
    <p:sldId id="491" r:id="rId17"/>
    <p:sldId id="492" r:id="rId18"/>
    <p:sldId id="493" r:id="rId19"/>
    <p:sldId id="495" r:id="rId20"/>
    <p:sldId id="494" r:id="rId21"/>
    <p:sldId id="496" r:id="rId22"/>
    <p:sldId id="497" r:id="rId23"/>
    <p:sldId id="499" r:id="rId24"/>
    <p:sldId id="498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18" r:id="rId34"/>
    <p:sldId id="508" r:id="rId35"/>
    <p:sldId id="519" r:id="rId36"/>
    <p:sldId id="520" r:id="rId37"/>
    <p:sldId id="509" r:id="rId38"/>
    <p:sldId id="510" r:id="rId39"/>
    <p:sldId id="522" r:id="rId4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00"/>
    <a:srgbClr val="CC3300"/>
    <a:srgbClr val="FF0066"/>
    <a:srgbClr val="A50021"/>
    <a:srgbClr val="5F5F5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575" autoAdjust="0"/>
  </p:normalViewPr>
  <p:slideViewPr>
    <p:cSldViewPr>
      <p:cViewPr>
        <p:scale>
          <a:sx n="121" d="100"/>
          <a:sy n="121" d="100"/>
        </p:scale>
        <p:origin x="-126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8669-E715-45FD-B7AD-1FE42BC004C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D649-A3C1-48DA-8306-01C95B0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3B4605-DDA4-4FE4-A4E4-7CC1351B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kumimoji="0" lang="th-TH" dirty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 eaLnBrk="1" latinLnBrk="0" hangingPunct="1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dirty="0"/>
              <a:t>ระดับที่สอง</a:t>
            </a:r>
          </a:p>
          <a:p>
            <a:pPr lvl="2" eaLnBrk="1" latinLnBrk="0" hangingPunct="1"/>
            <a:r>
              <a:rPr lang="th-TH" dirty="0"/>
              <a:t>ระดับที่สาม</a:t>
            </a:r>
          </a:p>
          <a:p>
            <a:pPr lvl="3" eaLnBrk="1" latinLnBrk="0" hangingPunct="1"/>
            <a:r>
              <a:rPr lang="th-TH" dirty="0"/>
              <a:t>ระดับที่สี่</a:t>
            </a:r>
          </a:p>
          <a:p>
            <a:pPr lvl="4" eaLnBrk="1" latinLnBrk="0" hangingPunct="1"/>
            <a:r>
              <a:rPr lang="th-TH" dirty="0"/>
              <a:t>ระดับที่ห้า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9952" y="6381328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923" y="6356350"/>
            <a:ext cx="33528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dirty="0"/>
              <a:t>ระดับที่สอง</a:t>
            </a:r>
          </a:p>
          <a:p>
            <a:pPr lvl="2" eaLnBrk="1" latinLnBrk="0" hangingPunct="1"/>
            <a:r>
              <a:rPr kumimoji="0" lang="th-TH" dirty="0"/>
              <a:t>ระดับที่สาม</a:t>
            </a:r>
          </a:p>
          <a:p>
            <a:pPr lvl="3" eaLnBrk="1" latinLnBrk="0" hangingPunct="1"/>
            <a:r>
              <a:rPr kumimoji="0" lang="th-TH" dirty="0"/>
              <a:t>ระดับที่สี่</a:t>
            </a:r>
          </a:p>
          <a:p>
            <a:pPr lvl="4" eaLnBrk="1" latinLnBrk="0" hangingPunct="1"/>
            <a:r>
              <a:rPr kumimoji="0" lang="th-TH" dirty="0"/>
              <a:t>ระดับที่ห้า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0513" indent="-2730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98665"/>
            <a:ext cx="8784976" cy="3138447"/>
          </a:xfrm>
        </p:spPr>
        <p:txBody>
          <a:bodyPr>
            <a:noAutofit/>
          </a:bodyPr>
          <a:lstStyle/>
          <a:p>
            <a:pPr algn="ctr"/>
            <a:r>
              <a:rPr lang="th-TH" sz="4800" dirty="0"/>
              <a:t>ทักษะในการรักษาความปลอดภัยของตนเองในโลกออนไลน์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800" y="5590339"/>
            <a:ext cx="7854696" cy="1223037"/>
          </a:xfrm>
        </p:spPr>
        <p:txBody>
          <a:bodyPr>
            <a:noAutofit/>
          </a:bodyPr>
          <a:lstStyle/>
          <a:p>
            <a:r>
              <a:rPr lang="th-TH" altLang="en-US" sz="3200" dirty="0"/>
              <a:t>อาจารย์</a:t>
            </a:r>
            <a:r>
              <a:rPr lang="th-TH" altLang="en-US" sz="3200" dirty="0" err="1"/>
              <a:t>สุวิช</a:t>
            </a:r>
            <a:r>
              <a:rPr lang="th-TH" altLang="en-US" sz="3200" dirty="0"/>
              <a:t>ยะ  รัตตะรมย์</a:t>
            </a:r>
            <a:endParaRPr lang="en-US" altLang="en-US" sz="3200" dirty="0"/>
          </a:p>
          <a:p>
            <a:r>
              <a:rPr lang="th-TH" altLang="en-US" sz="3200" dirty="0"/>
              <a:t>สาขาวิชาวิทยาการคอมพิวเตอร์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85B8C8F-F058-4A4E-952B-46696B6B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760640"/>
            <a:ext cx="42168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BC53FE2B-BFCC-42FF-8EE1-26D04456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 (Hypertext Transfer Protocol Secure)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D4B85EB-9D16-4C21-BAE3-F18A5C815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10" y="1925105"/>
            <a:ext cx="8514457" cy="2574682"/>
          </a:xfrm>
        </p:spPr>
        <p:txBody>
          <a:bodyPr>
            <a:normAutofit lnSpcReduction="10000"/>
          </a:bodyPr>
          <a:lstStyle/>
          <a:p>
            <a:r>
              <a:rPr lang="th-TH" sz="3200" dirty="0"/>
              <a:t>เป็นเว็บไซต์ที่มีความปลอดภัยสูง โดยข้อมูลที่รับส่งระหว่างผู้ใช้กับหน้าเว็บจะถูกเข้ารหัส ดังนั้นข้อมูลอาจถูกดักจับได้ แต่อ่านข้อมูลนั้นไม่ได้</a:t>
            </a:r>
          </a:p>
          <a:p>
            <a:r>
              <a:rPr lang="th-TH" sz="3200" dirty="0"/>
              <a:t>สังเกตได้จากหน้าเว็บจะขึ้นต้นด้วย </a:t>
            </a:r>
            <a:r>
              <a:rPr lang="en-US" sz="3200" dirty="0">
                <a:solidFill>
                  <a:srgbClr val="0000FF"/>
                </a:solidFill>
              </a:rPr>
              <a:t>https://</a:t>
            </a:r>
          </a:p>
          <a:p>
            <a:r>
              <a:rPr lang="th-TH" sz="3200" dirty="0"/>
              <a:t>แต่ถ้าไม่ทราบก็สามารถสังเกตเบื้องต้นจาก</a:t>
            </a:r>
            <a:r>
              <a:rPr lang="th-TH" sz="3200" dirty="0">
                <a:solidFill>
                  <a:srgbClr val="0000FF"/>
                </a:solidFill>
              </a:rPr>
              <a:t>สัญลักษณ์ของ </a:t>
            </a:r>
            <a:r>
              <a:rPr lang="en-US" sz="3200" dirty="0">
                <a:solidFill>
                  <a:srgbClr val="0000FF"/>
                </a:solidFill>
              </a:rPr>
              <a:t>browser</a:t>
            </a:r>
            <a:endParaRPr lang="th-TH" sz="3200" dirty="0">
              <a:solidFill>
                <a:srgbClr val="0000FF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6056822A-1E9D-40AA-AAD7-770EBB7C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4F067895-4988-42F2-B062-5379C6FE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3" y="4510162"/>
            <a:ext cx="4379096" cy="1927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AA5C25BD-480A-4C8E-BE7A-6DC16BB8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499787"/>
            <a:ext cx="4255641" cy="1927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7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AB8B805-88FF-42EF-81CF-EB6124E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การใช้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อินเทอร์เน็ตสาธารณะและการป้องกัน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4DE99E2-335A-4B70-B9CC-FCBB3BB0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การใช้คอมพิวเตอร์ รวมถึงโทรศัพท์มือถือร่วมกับผู้อื่น มีความเสี่ยงด้านความปลอดภัยค่อนข้างมาก</a:t>
            </a:r>
          </a:p>
          <a:p>
            <a:r>
              <a:rPr lang="th-TH" dirty="0"/>
              <a:t>ข้อมูลการล๊อกอินและข้อมูลส่วนตัวของเราอาจหลงเหลืออยู่ในเครื่อง และถูกนำไปใช้ทางที่ผิดได้</a:t>
            </a:r>
          </a:p>
          <a:p>
            <a:r>
              <a:rPr lang="th-TH" dirty="0"/>
              <a:t>ต่อให้มีการระวังโดยออกจากระบบและล้างข้อมูลหมดแล้ว ก็อาจมีฮาร์ดแวร์หรือ</a:t>
            </a:r>
            <a:r>
              <a:rPr lang="th-TH" dirty="0" smtClean="0"/>
              <a:t>ซอฟ</a:t>
            </a:r>
            <a:r>
              <a:rPr lang="th-TH" dirty="0" smtClean="0"/>
              <a:t>ต์</a:t>
            </a:r>
            <a:r>
              <a:rPr lang="th-TH" dirty="0" smtClean="0"/>
              <a:t>แวร์</a:t>
            </a:r>
            <a:r>
              <a:rPr lang="th-TH" dirty="0"/>
              <a:t>ที่สามารถดักจับข้อมูลของเราได้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B3BA3FFF-01C0-48E1-9E16-CBA9FEF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AB8B805-88FF-42EF-81CF-EB6124E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การป้องกัน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4DE99E2-335A-4B70-B9CC-FCBB3BB0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916832"/>
            <a:ext cx="8435280" cy="4922521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หลีกเลี่ยง</a:t>
            </a:r>
            <a:r>
              <a:rPr lang="th-TH" dirty="0"/>
              <a:t>การล็อกอินเข้าบริการที่สำคัญ เช่น อีเมล โซ</a:t>
            </a:r>
            <a:r>
              <a:rPr lang="th-TH" dirty="0" err="1"/>
              <a:t>เชี</a:t>
            </a:r>
            <a:r>
              <a:rPr lang="th-TH" dirty="0"/>
              <a:t>ยลมีเดีย และธนาคารออนไลน์</a:t>
            </a:r>
          </a:p>
          <a:p>
            <a:r>
              <a:rPr lang="th-TH" dirty="0"/>
              <a:t>ถ้าเลี่ยงไม่ได้ เลือกใช้โหมด </a:t>
            </a:r>
            <a:r>
              <a:rPr lang="th-TH" dirty="0">
                <a:solidFill>
                  <a:srgbClr val="FF0000"/>
                </a:solidFill>
              </a:rPr>
              <a:t>“ไม่ระบุตัวตน” </a:t>
            </a:r>
            <a:r>
              <a:rPr lang="th-TH" dirty="0"/>
              <a:t>ใน </a:t>
            </a:r>
            <a:r>
              <a:rPr lang="en-US" dirty="0"/>
              <a:t>browser </a:t>
            </a:r>
            <a:r>
              <a:rPr lang="th-TH" dirty="0"/>
              <a:t>และปิด </a:t>
            </a:r>
            <a:r>
              <a:rPr lang="en-US" dirty="0"/>
              <a:t>browser </a:t>
            </a:r>
            <a:r>
              <a:rPr lang="th-TH" dirty="0"/>
              <a:t>ทุกครั้งหลังใช้งานเสร็จ</a:t>
            </a:r>
          </a:p>
          <a:p>
            <a:r>
              <a:rPr lang="th-TH" dirty="0">
                <a:solidFill>
                  <a:srgbClr val="FF0000"/>
                </a:solidFill>
              </a:rPr>
              <a:t>ออกจากระบบ</a:t>
            </a:r>
            <a:r>
              <a:rPr lang="th-TH" dirty="0"/>
              <a:t>ทุกครั้งหลังใช้งาน ไม่ตั้งค่าเครื่องให้จำรหัสผ่านหรือสถานะของผู้ใช้</a:t>
            </a:r>
          </a:p>
          <a:p>
            <a:r>
              <a:rPr lang="th-TH" dirty="0">
                <a:solidFill>
                  <a:srgbClr val="FF0000"/>
                </a:solidFill>
              </a:rPr>
              <a:t>ไม่บันทึก</a:t>
            </a:r>
            <a:r>
              <a:rPr lang="th-TH" dirty="0"/>
              <a:t>ไฟล์ข้อมูลสำคัญลงในเครื่องคอมพิวเตอร์สาธารณะ</a:t>
            </a:r>
          </a:p>
          <a:p>
            <a:r>
              <a:rPr lang="th-TH" dirty="0">
                <a:solidFill>
                  <a:srgbClr val="FF0000"/>
                </a:solidFill>
              </a:rPr>
              <a:t>สังเกตุ</a:t>
            </a:r>
            <a:r>
              <a:rPr lang="th-TH" dirty="0"/>
              <a:t>ตัวดักข้อมูล (</a:t>
            </a:r>
            <a:r>
              <a:rPr lang="en-US" dirty="0"/>
              <a:t>keylogger</a:t>
            </a:r>
            <a:r>
              <a:rPr lang="th-TH" dirty="0"/>
              <a:t> </a:t>
            </a:r>
            <a:r>
              <a:rPr lang="en-US" dirty="0"/>
              <a:t>: hardware </a:t>
            </a:r>
            <a:r>
              <a:rPr lang="th-TH" dirty="0"/>
              <a:t>หรือ </a:t>
            </a:r>
            <a:r>
              <a:rPr lang="en-US" dirty="0"/>
              <a:t>software </a:t>
            </a:r>
            <a:r>
              <a:rPr lang="th-TH" dirty="0"/>
              <a:t>ที่บันทึกการกดแป้นพิมพ์ได้) เช่น คีย์บอร์ดมีกล่องแปลกๆ ติดตั้งอยู่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B3BA3FFF-01C0-48E1-9E16-CBA9FEF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BB18BD8-A3C4-401E-9C5A-E7965F6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keylogger</a:t>
            </a:r>
            <a:r>
              <a:rPr lang="th-TH" dirty="0"/>
              <a:t> </a:t>
            </a:r>
            <a:r>
              <a:rPr lang="en-US" dirty="0"/>
              <a:t>: hardware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BE10FB2-88ED-4E4D-9459-1949ACE6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1A20549F-89DC-4BFD-B9A1-33C1771E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4" y="1847088"/>
            <a:ext cx="6031345" cy="3698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Keylogger Matériel - Forensic Keylogger Keyboard">
            <a:extLst>
              <a:ext uri="{FF2B5EF4-FFF2-40B4-BE49-F238E27FC236}">
                <a16:creationId xmlns="" xmlns:a16="http://schemas.microsoft.com/office/drawing/2014/main" id="{A7A4D5C5-0A73-479B-9B30-C8E0F4ED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90" y="3137772"/>
            <a:ext cx="5721916" cy="32185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BB18BD8-A3C4-401E-9C5A-E7965F6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keylogger</a:t>
            </a:r>
            <a:r>
              <a:rPr lang="th-TH" dirty="0"/>
              <a:t> </a:t>
            </a:r>
            <a:r>
              <a:rPr lang="en-US" dirty="0"/>
              <a:t>: software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BE10FB2-88ED-4E4D-9459-1949ACE6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4" name="Picture 2" descr="Spyrix Free Keylogger - Download">
            <a:extLst>
              <a:ext uri="{FF2B5EF4-FFF2-40B4-BE49-F238E27FC236}">
                <a16:creationId xmlns="" xmlns:a16="http://schemas.microsoft.com/office/drawing/2014/main" id="{3CC6018C-2F1E-43EC-A959-5902980E6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2"/>
          <a:stretch/>
        </p:blipFill>
        <p:spPr bwMode="auto">
          <a:xfrm>
            <a:off x="179512" y="1790491"/>
            <a:ext cx="6316461" cy="4948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wnload Hackers Keylogger For Android - renewpearl">
            <a:extLst>
              <a:ext uri="{FF2B5EF4-FFF2-40B4-BE49-F238E27FC236}">
                <a16:creationId xmlns="" xmlns:a16="http://schemas.microsoft.com/office/drawing/2014/main" id="{632C7F8E-8A74-45FC-B6D0-6B88AEB4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99" y="2295276"/>
            <a:ext cx="2205889" cy="39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AB8B805-88FF-42EF-81CF-EB6124E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การเชื่อมต่อ </a:t>
            </a:r>
            <a:r>
              <a:rPr lang="en-US" dirty="0"/>
              <a:t>Wi-Fi </a:t>
            </a:r>
            <a:r>
              <a:rPr lang="th-TH" dirty="0"/>
              <a:t>สาธารณะ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4DE99E2-335A-4B70-B9CC-FCBB3BB0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916832"/>
            <a:ext cx="8435280" cy="49225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h-TH" sz="3200" dirty="0"/>
              <a:t>การเชื่อมต่ออินเทอร์เน็ตผ่าน </a:t>
            </a:r>
            <a:r>
              <a:rPr lang="en-US" sz="3200" dirty="0"/>
              <a:t>Wi-Fi </a:t>
            </a:r>
            <a:r>
              <a:rPr lang="th-TH" sz="3200" dirty="0"/>
              <a:t>สาธารณะ เช่น ตามร้านกาแฟ สามารถเป็นเหยื่อของการโจมตีได้ง่าย ตัวอย่างการโจมตี เช่น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Sniffing</a:t>
            </a:r>
            <a:r>
              <a:rPr lang="en-US" sz="3200" dirty="0"/>
              <a:t> </a:t>
            </a:r>
            <a:r>
              <a:rPr lang="th-TH" sz="3200" dirty="0"/>
              <a:t>ใช้โปรแกรมในการดักจับข้อมูลที่ผ่านไปมาบนเครือข่าย </a:t>
            </a:r>
            <a:r>
              <a:rPr lang="en-US" sz="3200" dirty="0"/>
              <a:t>Wi-Fi </a:t>
            </a:r>
            <a:r>
              <a:rPr lang="th-TH" sz="3200" dirty="0"/>
              <a:t>ที่ไม่มีการตั้งค่าความปลอดภัย</a:t>
            </a:r>
            <a:endParaRPr lang="en-US" sz="3200" dirty="0"/>
          </a:p>
          <a:p>
            <a:pPr lvl="1">
              <a:spcBef>
                <a:spcPts val="600"/>
              </a:spcBef>
            </a:pPr>
            <a:r>
              <a:rPr lang="en-US" sz="3200" dirty="0" err="1">
                <a:solidFill>
                  <a:srgbClr val="C00000"/>
                </a:solidFill>
              </a:rPr>
              <a:t>Sidejacking</a:t>
            </a:r>
            <a:r>
              <a:rPr lang="en-US" sz="3200" dirty="0"/>
              <a:t> </a:t>
            </a:r>
            <a:r>
              <a:rPr lang="th-TH" sz="3200" dirty="0"/>
              <a:t>การดักจับ </a:t>
            </a:r>
            <a:r>
              <a:rPr lang="en-US" sz="3200" dirty="0"/>
              <a:t>cookie sessions </a:t>
            </a:r>
            <a:r>
              <a:rPr lang="th-TH" sz="3200" dirty="0"/>
              <a:t>เพื่อล๊อกอินเข้าใช้บัญชีของเรา โดยไม่ต้องใช้</a:t>
            </a:r>
            <a:r>
              <a:rPr lang="en-US" sz="3200" dirty="0"/>
              <a:t> username </a:t>
            </a:r>
            <a:r>
              <a:rPr lang="th-TH" sz="3200" dirty="0"/>
              <a:t>หรือ </a:t>
            </a:r>
            <a:r>
              <a:rPr lang="en-US" sz="3200" dirty="0"/>
              <a:t>password</a:t>
            </a:r>
            <a:endParaRPr lang="th-TH" sz="3200" dirty="0"/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rgbClr val="C00000"/>
                </a:solidFill>
              </a:rPr>
              <a:t>Evil Twin/Honeypot </a:t>
            </a:r>
            <a:r>
              <a:rPr lang="th-TH" sz="3200" dirty="0"/>
              <a:t>การสร้าง </a:t>
            </a:r>
            <a:r>
              <a:rPr lang="en-US" sz="3200" dirty="0"/>
              <a:t>access point</a:t>
            </a:r>
            <a:r>
              <a:rPr lang="th-TH" sz="3200" dirty="0"/>
              <a:t> ปลอมขึ้นมา เพื่อหลอกให้เราเข้าใช้ โดยตั้งชื่อ </a:t>
            </a:r>
            <a:r>
              <a:rPr lang="en-US" sz="3200" dirty="0"/>
              <a:t>SSID </a:t>
            </a:r>
            <a:r>
              <a:rPr lang="th-TH" sz="3200" dirty="0"/>
              <a:t>ให้เหมือนกับเครือข่าย </a:t>
            </a:r>
            <a:r>
              <a:rPr lang="en-US" sz="3200" dirty="0"/>
              <a:t>   Wi-Fi</a:t>
            </a:r>
            <a:r>
              <a:rPr lang="th-TH" sz="3200" dirty="0"/>
              <a:t> ที่เราใช้อยู่ประจำ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B3BA3FFF-01C0-48E1-9E16-CBA9FEF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AB8B805-88FF-42EF-81CF-EB6124E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การป้องกัน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4DE99E2-335A-4B70-B9CC-FCBB3BB0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916832"/>
            <a:ext cx="8435280" cy="4922521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FF0000"/>
                </a:solidFill>
              </a:rPr>
              <a:t>หลีกเลี่ยง</a:t>
            </a:r>
            <a:r>
              <a:rPr lang="th-TH" sz="3200" dirty="0"/>
              <a:t>การล็อกอินเข้าบริการที่สำคัญ เช่น อีเมล โซ</a:t>
            </a:r>
            <a:r>
              <a:rPr lang="th-TH" sz="3200" dirty="0" err="1"/>
              <a:t>เชี</a:t>
            </a:r>
            <a:r>
              <a:rPr lang="th-TH" sz="3200" dirty="0"/>
              <a:t>ยลมีเดีย และธนาคารออนไลน์</a:t>
            </a:r>
          </a:p>
          <a:p>
            <a:r>
              <a:rPr lang="th-TH" sz="3200" dirty="0"/>
              <a:t>ถ้าต้องใช้งานเว็บไซต์ที่กรอกข้อมูลส่วนตัว ดูให้แน่ใจว่าเว็บนั้นเป็น </a:t>
            </a:r>
            <a:r>
              <a:rPr lang="en-US" sz="3200" dirty="0">
                <a:solidFill>
                  <a:srgbClr val="0000FF"/>
                </a:solidFill>
              </a:rPr>
              <a:t>HTTPS</a:t>
            </a:r>
          </a:p>
          <a:p>
            <a:r>
              <a:rPr lang="th-TH" sz="3200" dirty="0">
                <a:solidFill>
                  <a:srgbClr val="FF0000"/>
                </a:solidFill>
              </a:rPr>
              <a:t>ตรวจสอบ</a:t>
            </a:r>
            <a:r>
              <a:rPr lang="th-TH" sz="3200" dirty="0"/>
              <a:t>ว่า </a:t>
            </a:r>
            <a:r>
              <a:rPr lang="en-US" sz="3200" dirty="0"/>
              <a:t>Wi-Fi </a:t>
            </a:r>
            <a:r>
              <a:rPr lang="th-TH" sz="3200" dirty="0"/>
              <a:t>ที่เชื่อมต่อมี </a:t>
            </a:r>
            <a:r>
              <a:rPr lang="en-US" sz="3200" dirty="0"/>
              <a:t>SSID </a:t>
            </a:r>
            <a:r>
              <a:rPr lang="th-TH" sz="3200" dirty="0"/>
              <a:t>ตรงกับที่ร้านหรือโรงแรมให้บริการจริง รวมถึงมีการเข้ารหัสข้อมูล</a:t>
            </a:r>
          </a:p>
          <a:p>
            <a:pPr lvl="1"/>
            <a:r>
              <a:rPr lang="th-TH" sz="3200" dirty="0"/>
              <a:t>สังเกตได้จากการเลือกดูรายละเอียดของ </a:t>
            </a:r>
            <a:r>
              <a:rPr lang="en-US" sz="3200" dirty="0"/>
              <a:t>Wi-Fi </a:t>
            </a:r>
            <a:r>
              <a:rPr lang="th-TH" sz="3200" dirty="0"/>
              <a:t>ที่ใช้งานอยู่</a:t>
            </a:r>
          </a:p>
          <a:p>
            <a:r>
              <a:rPr lang="th-TH" sz="3200" dirty="0"/>
              <a:t>ในกรณีที่คิดว่า </a:t>
            </a:r>
            <a:r>
              <a:rPr lang="en-US" sz="3200" dirty="0"/>
              <a:t>Wi-Fi </a:t>
            </a:r>
            <a:r>
              <a:rPr lang="th-TH" sz="3200" dirty="0"/>
              <a:t>ที่ใช้งานอยู่มีพฤติกรรมแปลกๆ ให้รีบยกเลิกการเชื่อมต่อโดยทันที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B3BA3FFF-01C0-48E1-9E16-CBA9FEF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ตัวแทนเนื้อหา 7">
            <a:extLst>
              <a:ext uri="{FF2B5EF4-FFF2-40B4-BE49-F238E27FC236}">
                <a16:creationId xmlns="" xmlns:a16="http://schemas.microsoft.com/office/drawing/2014/main" id="{99DB4E95-26FF-4DD5-8770-CC8FB6E9D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5996"/>
            <a:ext cx="2855204" cy="5935608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1050B184-2748-439C-A7E8-2CCCDF66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F9797805-2510-461C-8A0E-ABEB214DB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67466"/>
            <a:ext cx="5536676" cy="2293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ตัวแทนเนื้อหา 2">
            <a:extLst>
              <a:ext uri="{FF2B5EF4-FFF2-40B4-BE49-F238E27FC236}">
                <a16:creationId xmlns="" xmlns:a16="http://schemas.microsoft.com/office/drawing/2014/main" id="{DC505564-8CA7-4331-8C59-EB2C4BEAF5DD}"/>
              </a:ext>
            </a:extLst>
          </p:cNvPr>
          <p:cNvSpPr txBox="1">
            <a:spLocks/>
          </p:cNvSpPr>
          <p:nvPr/>
        </p:nvSpPr>
        <p:spPr>
          <a:xfrm>
            <a:off x="805626" y="4941168"/>
            <a:ext cx="3754760" cy="1008112"/>
          </a:xfrm>
          <a:prstGeom prst="rect">
            <a:avLst/>
          </a:prstGeom>
          <a:solidFill>
            <a:schemeClr val="accent2"/>
          </a:solidFill>
        </p:spPr>
        <p:txBody>
          <a:bodyPr vert="horz">
            <a:noAutofit/>
          </a:bodyPr>
          <a:lstStyle>
            <a:lvl1pPr marL="290513" indent="-273050" algn="thaiDist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1pPr>
            <a:lvl2pPr marL="640080" indent="-246888" algn="thaiDist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914400" indent="-246888" algn="thaiDist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188720" indent="-210312" algn="thaiDist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1463040" indent="-210312" algn="thaiDist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3600" b="1" kern="1200">
                <a:solidFill>
                  <a:schemeClr val="tx1"/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 algn="ctr" fontAlgn="auto"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Wi-Fi </a:t>
            </a:r>
            <a:r>
              <a:rPr lang="th-TH" sz="3200" dirty="0">
                <a:solidFill>
                  <a:schemeClr val="bg1"/>
                </a:solidFill>
              </a:rPr>
              <a:t>ควรมีการเข้ารหัสแบบ </a:t>
            </a:r>
            <a:r>
              <a:rPr lang="en-US" sz="3200" dirty="0">
                <a:solidFill>
                  <a:schemeClr val="bg1"/>
                </a:solidFill>
              </a:rPr>
              <a:t>WPA2 </a:t>
            </a:r>
            <a:r>
              <a:rPr lang="th-TH" sz="3200" dirty="0">
                <a:solidFill>
                  <a:schemeClr val="bg1"/>
                </a:solidFill>
              </a:rPr>
              <a:t>เป็นอย่างน้อย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EABE3A98-3D1F-43AB-854A-DA44A301759A}"/>
              </a:ext>
            </a:extLst>
          </p:cNvPr>
          <p:cNvSpPr/>
          <p:nvPr/>
        </p:nvSpPr>
        <p:spPr>
          <a:xfrm>
            <a:off x="3347864" y="2564904"/>
            <a:ext cx="216024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496C31BF-4366-402A-B844-B7D90B983531}"/>
              </a:ext>
            </a:extLst>
          </p:cNvPr>
          <p:cNvSpPr/>
          <p:nvPr/>
        </p:nvSpPr>
        <p:spPr>
          <a:xfrm>
            <a:off x="6372200" y="1268760"/>
            <a:ext cx="2160240" cy="8640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BC7BEFBC-F7A9-4468-9760-AFE3147BC8DC}"/>
              </a:ext>
            </a:extLst>
          </p:cNvPr>
          <p:cNvSpPr/>
          <p:nvPr/>
        </p:nvSpPr>
        <p:spPr>
          <a:xfrm>
            <a:off x="251520" y="3184180"/>
            <a:ext cx="4896544" cy="437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8446531D-BFDC-4CF5-A670-CB3FFF029811}"/>
              </a:ext>
            </a:extLst>
          </p:cNvPr>
          <p:cNvSpPr/>
          <p:nvPr/>
        </p:nvSpPr>
        <p:spPr>
          <a:xfrm>
            <a:off x="6313584" y="4532566"/>
            <a:ext cx="1100263" cy="747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4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D6A6143-4A69-439A-8E35-2780241A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การป้องกันการเข้าถึงผ่านอุปกรณ์เคลื่อนที่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99F063B-D40F-4FB4-A095-CBC0BE82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เราเข้าถึงอินเทอร์เน็ตผ่านอุปกรณ์เคลื่อนที่มากขึ้น</a:t>
            </a:r>
            <a:r>
              <a:rPr lang="th-TH" dirty="0" err="1"/>
              <a:t>เรื่อยๆ</a:t>
            </a:r>
            <a:r>
              <a:rPr lang="th-TH" dirty="0"/>
              <a:t> และเราทำกิจกรรมออนไลน์ผ่านแอปในอุปกรณ์เคลื่อนที่ได้เกือบหมด </a:t>
            </a:r>
          </a:p>
          <a:p>
            <a:r>
              <a:rPr lang="th-TH" dirty="0"/>
              <a:t>และเรามักกำหนดให้ล๊อกอินแอปต่างๆ โดยอัตโนมัติ</a:t>
            </a:r>
          </a:p>
          <a:p>
            <a:r>
              <a:rPr lang="th-TH" dirty="0">
                <a:solidFill>
                  <a:srgbClr val="FF0000"/>
                </a:solidFill>
              </a:rPr>
              <a:t>เข้าถึงอุปกรณ์เคลื่อนที่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th-TH" dirty="0">
                <a:solidFill>
                  <a:srgbClr val="FF0000"/>
                </a:solidFill>
              </a:rPr>
              <a:t>เข้าถึงบัญชีบริการออนไลน์</a:t>
            </a:r>
          </a:p>
          <a:p>
            <a:r>
              <a:rPr lang="th-TH" dirty="0"/>
              <a:t>การปกป้องการเข้าถึงอุปกรณ์เคลื่อนที่จึงทวีความสำคัญมากยิ่งขึ้นในโลกแห่งการเชื่อมต่อไร้สาย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DE756C8C-105F-4924-B279-B255B96D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AB8B805-88FF-42EF-81CF-EB6124E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การป้องกันการเข้าถึงผ่านอุปกรณ์เคลื่อนที่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4DE99E2-335A-4B70-B9CC-FCBB3BB0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916832"/>
            <a:ext cx="8435280" cy="4922521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FF0000"/>
                </a:solidFill>
              </a:rPr>
              <a:t>ตั้งค่าล็อกอุปกรณ์เคลื่อนที่ </a:t>
            </a:r>
            <a:r>
              <a:rPr lang="th-TH" sz="3200" dirty="0"/>
              <a:t>เช่น พิน </a:t>
            </a:r>
            <a:r>
              <a:rPr lang="en-US" sz="3200" dirty="0"/>
              <a:t>(pin)</a:t>
            </a:r>
            <a:r>
              <a:rPr lang="th-TH" sz="3200" dirty="0"/>
              <a:t>, รหัสผ่าน </a:t>
            </a:r>
            <a:r>
              <a:rPr lang="en-US" sz="3200" dirty="0"/>
              <a:t>(password)</a:t>
            </a:r>
            <a:r>
              <a:rPr lang="th-TH" sz="3200" dirty="0"/>
              <a:t>, ลากเส้น </a:t>
            </a:r>
            <a:r>
              <a:rPr lang="en-US" sz="3200" dirty="0"/>
              <a:t>(pattern)</a:t>
            </a:r>
            <a:endParaRPr lang="th-TH" sz="3200" dirty="0"/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pin</a:t>
            </a:r>
            <a:r>
              <a:rPr lang="th-TH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&amp; password </a:t>
            </a:r>
            <a:r>
              <a:rPr lang="th-TH" sz="3200" dirty="0"/>
              <a:t>: ไม่ควรใช้เลขเรียงกัน หรือข้อมูลส่วนบุคคลที่คาดเดาได้ง่ายเช่น วัน/เดือน/ปีเกิด บ้านเลขที่</a:t>
            </a:r>
            <a:endParaRPr lang="en-US" sz="3200" dirty="0"/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Pattern</a:t>
            </a:r>
            <a:r>
              <a:rPr lang="en-US" sz="3200" dirty="0"/>
              <a:t> </a:t>
            </a:r>
            <a:r>
              <a:rPr lang="th-TH" sz="3200" dirty="0"/>
              <a:t>: อย่าเลือกรูปแบบที่เดาง่าย เช่น สี่เหลี่ยม สามเหลี่ยม </a:t>
            </a:r>
          </a:p>
          <a:p>
            <a:pPr lvl="1"/>
            <a:r>
              <a:rPr lang="th-TH" sz="3200" dirty="0"/>
              <a:t>ควรระมัดระวังไม่ให้ผู้อื่นเห็นขณะใส่รหัส</a:t>
            </a:r>
          </a:p>
          <a:p>
            <a:r>
              <a:rPr lang="th-TH" sz="3200" dirty="0"/>
              <a:t>โทรศัพท์ยุคใหม่ๆ สามารถใช้การ</a:t>
            </a:r>
            <a:r>
              <a:rPr lang="th-TH" sz="3200" dirty="0">
                <a:solidFill>
                  <a:srgbClr val="0000FF"/>
                </a:solidFill>
              </a:rPr>
              <a:t>ปลดล๊อคด้วยใบหน้า </a:t>
            </a:r>
            <a:r>
              <a:rPr lang="th-TH" sz="3200" dirty="0"/>
              <a:t>หรือการ</a:t>
            </a:r>
            <a:r>
              <a:rPr lang="th-TH" sz="3200" dirty="0">
                <a:solidFill>
                  <a:srgbClr val="0000FF"/>
                </a:solidFill>
              </a:rPr>
              <a:t>ปลดล๊อคด้วยลายนิ้วมือ </a:t>
            </a:r>
            <a:r>
              <a:rPr lang="th-TH" sz="3200" dirty="0"/>
              <a:t>เพื่อเพิ่มความปลอดภัยได้ยิ่งขึ้น</a:t>
            </a:r>
          </a:p>
          <a:p>
            <a:pPr lvl="1"/>
            <a:endParaRPr lang="th-TH" sz="3200" dirty="0"/>
          </a:p>
          <a:p>
            <a:pPr lvl="1"/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B3BA3FFF-01C0-48E1-9E16-CBA9FEF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C7E67B2-6D24-49E4-94AE-C8451F2E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4FC806E-B714-42B5-B03B-D8759AC8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</a:t>
            </a:r>
          </a:p>
          <a:p>
            <a:r>
              <a:rPr lang="th-TH" dirty="0"/>
              <a:t>การจัดการรหัสผ่าน</a:t>
            </a:r>
          </a:p>
          <a:p>
            <a:r>
              <a:rPr lang="th-TH" dirty="0"/>
              <a:t>การใช้อินเทอร์เน็ตสาธารณะและการป้องกัน</a:t>
            </a:r>
          </a:p>
          <a:p>
            <a:r>
              <a:rPr lang="th-TH" dirty="0"/>
              <a:t>การป้องกันการเข้าถึงผ่านอุปกรณ์เคลื่อนที่</a:t>
            </a:r>
          </a:p>
          <a:p>
            <a:r>
              <a:rPr lang="th-TH" dirty="0" err="1"/>
              <a:t>มัลแวร์</a:t>
            </a:r>
            <a:r>
              <a:rPr lang="th-TH" dirty="0"/>
              <a:t>และการป้องกัน</a:t>
            </a:r>
          </a:p>
          <a:p>
            <a:r>
              <a:rPr lang="th-TH" dirty="0"/>
              <a:t>การหลอกลวงและการป้องกัน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C63A1B86-31BD-4FAB-BD37-509199E4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AB8B805-88FF-42EF-81CF-EB6124E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การป้องกันการเข้าถึงผ่านอุปกรณ์เคลื่อนที่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4DE99E2-335A-4B70-B9CC-FCBB3BB0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916832"/>
            <a:ext cx="8435280" cy="4922521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การดาวน์โหลดแอป </a:t>
            </a:r>
          </a:p>
          <a:p>
            <a:pPr lvl="1"/>
            <a:r>
              <a:rPr lang="th-TH" sz="3200" dirty="0"/>
              <a:t>ดาวน์โหลดเฉพาะแอปจาก </a:t>
            </a:r>
            <a:r>
              <a:rPr lang="en-US" sz="3200" dirty="0"/>
              <a:t>Play Store </a:t>
            </a:r>
            <a:r>
              <a:rPr lang="th-TH" sz="3200" dirty="0"/>
              <a:t>หรือ </a:t>
            </a:r>
            <a:r>
              <a:rPr lang="en-US" sz="3200" dirty="0"/>
              <a:t>App Store </a:t>
            </a:r>
            <a:endParaRPr lang="th-TH" sz="3200" dirty="0"/>
          </a:p>
          <a:p>
            <a:pPr lvl="1"/>
            <a:r>
              <a:rPr lang="th-TH" sz="3200" dirty="0"/>
              <a:t>รวมถึงควรอ่านรีวิว + ยอดการดาวน์โหลดด้วย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การอ</a:t>
            </a:r>
            <a:r>
              <a:rPr lang="th-TH" sz="3200" dirty="0" err="1">
                <a:solidFill>
                  <a:srgbClr val="0000FF"/>
                </a:solidFill>
              </a:rPr>
              <a:t>ัป</a:t>
            </a:r>
            <a:r>
              <a:rPr lang="th-TH" sz="3200" dirty="0">
                <a:solidFill>
                  <a:srgbClr val="0000FF"/>
                </a:solidFill>
              </a:rPr>
              <a:t>เดตระบบในอุปกรณ์เคลื่อนที่</a:t>
            </a:r>
          </a:p>
          <a:p>
            <a:pPr lvl="1"/>
            <a:r>
              <a:rPr lang="th-TH" sz="3200" dirty="0"/>
              <a:t>อุปกรณ์เคลื่อนที่จะมีระบบแจ้งเตือนให้ผู้ใช้ดาวน์โหลดอุปกรณ์เวอร์ชั่นล่าสุด </a:t>
            </a:r>
          </a:p>
          <a:p>
            <a:pPr lvl="1"/>
            <a:r>
              <a:rPr lang="th-TH" sz="3200" dirty="0"/>
              <a:t>เราควรอ</a:t>
            </a:r>
            <a:r>
              <a:rPr lang="th-TH" sz="3200" dirty="0" err="1"/>
              <a:t>ัป</a:t>
            </a:r>
            <a:r>
              <a:rPr lang="th-TH" sz="3200" dirty="0"/>
              <a:t>เดตอุปกรณ์เสมอ เพราะเวอร์ชั่นล่าสุดมักแก้ไขช่องโหว่เรื่องความปลอดภัยในระบบเก่า</a:t>
            </a:r>
          </a:p>
          <a:p>
            <a:pPr lvl="1"/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B3BA3FFF-01C0-48E1-9E16-CBA9FEF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321707E-97DE-43AF-BB3D-FECF80DC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มัลแวร์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malware – malicious software)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ED973DD-7289-4CA3-A386-1862031C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5479"/>
            <a:ext cx="8496944" cy="4922521"/>
          </a:xfrm>
        </p:spPr>
        <p:txBody>
          <a:bodyPr>
            <a:normAutofit fontScale="92500"/>
          </a:bodyPr>
          <a:lstStyle/>
          <a:p>
            <a:r>
              <a:rPr lang="th-TH" sz="3200" dirty="0"/>
              <a:t>เป็นชื่อเรียกโดยรวมของซอฟต์แวร์ที่ออกแบบมาเพื่อมุ่งร้ายต่ออุปกรณ์ดิจิทัล ข้อมูลส่วนตัวบนโลกออนไลน์ และเครือข่ายอินเทอร์เน็ต มีหลายประเภท เช่น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ไวรัส (</a:t>
            </a:r>
            <a:r>
              <a:rPr lang="en-US" sz="3200" dirty="0">
                <a:solidFill>
                  <a:srgbClr val="0000FF"/>
                </a:solidFill>
              </a:rPr>
              <a:t>Virus) </a:t>
            </a:r>
            <a:endParaRPr lang="th-TH" sz="3200" dirty="0">
              <a:solidFill>
                <a:srgbClr val="0000FF"/>
              </a:solidFill>
            </a:endParaRPr>
          </a:p>
          <a:p>
            <a:pPr lvl="1"/>
            <a:r>
              <a:rPr lang="th-TH" sz="3200" dirty="0" err="1"/>
              <a:t>มัลแวร์</a:t>
            </a:r>
            <a:r>
              <a:rPr lang="th-TH" sz="3200" dirty="0"/>
              <a:t>ประเภทฝังตัวไปกับโปรแกรมอื่น โดยอาศัยการส่งต่อจากเครื่องหนึ่งมาอีกเครื่องหนึ่ง </a:t>
            </a:r>
          </a:p>
          <a:p>
            <a:pPr lvl="1"/>
            <a:r>
              <a:rPr lang="th-TH" sz="3200" dirty="0"/>
              <a:t>การแพร่กระจายโดยอาศัยไฟล์หรือโปรแกรมที่ติดไวรัส </a:t>
            </a:r>
          </a:p>
          <a:p>
            <a:pPr lvl="1"/>
            <a:r>
              <a:rPr lang="th-TH" sz="3200" dirty="0"/>
              <a:t>ทำงานเมื่อมีการเปิดใช้งานโปรแกรมหรือไฟล์ที่ติดไวรัสเท่านั้น</a:t>
            </a:r>
          </a:p>
          <a:p>
            <a:pPr lvl="1"/>
            <a:r>
              <a:rPr lang="th-TH" sz="3200" dirty="0"/>
              <a:t>เป้าหมายเช่น ทำลายไฟล์, ทำลายฮาร์ดแวร์, โหลดม</a:t>
            </a:r>
            <a:r>
              <a:rPr lang="th-TH" sz="3200" dirty="0" err="1"/>
              <a:t>ัลแวร์</a:t>
            </a:r>
            <a:r>
              <a:rPr lang="th-TH" sz="3200" dirty="0"/>
              <a:t>อื่น ฯลฯ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1FF995C4-C785-40BE-9E13-0B13ED97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321707E-97DE-43AF-BB3D-FECF80DC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มัลแวร์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malware – malicious software)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ED973DD-7289-4CA3-A386-1862031C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5479"/>
            <a:ext cx="8496944" cy="4922521"/>
          </a:xfrm>
        </p:spPr>
        <p:txBody>
          <a:bodyPr>
            <a:normAutofit fontScale="92500" lnSpcReduction="10000"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เวิร์ม (</a:t>
            </a:r>
            <a:r>
              <a:rPr lang="en-US" sz="3200" dirty="0">
                <a:solidFill>
                  <a:srgbClr val="0000FF"/>
                </a:solidFill>
              </a:rPr>
              <a:t>Worm) </a:t>
            </a:r>
            <a:endParaRPr lang="th-TH" sz="3200" dirty="0">
              <a:solidFill>
                <a:srgbClr val="0000FF"/>
              </a:solidFill>
            </a:endParaRPr>
          </a:p>
          <a:p>
            <a:pPr lvl="1"/>
            <a:r>
              <a:rPr lang="th-TH" sz="3200" dirty="0"/>
              <a:t>สามารถที่จะแพร่ขยายตัวเองได้โดยอัตโนมัติ</a:t>
            </a:r>
          </a:p>
          <a:p>
            <a:pPr lvl="1"/>
            <a:r>
              <a:rPr lang="th-TH" sz="3200" dirty="0"/>
              <a:t>เป้าหมายส่วนใหญ่จะจ้องทำลายระบบเครือข่าย และขยายการแพร่กระจายไปยังคอมพิวเตอร์ตัวอื่นๆ โดยการส่งอีเมล์หรืออาศัยช่องโหว่ของระบบปฏิบัติการ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โทรจัน (</a:t>
            </a:r>
            <a:r>
              <a:rPr lang="en-US" sz="3200" dirty="0">
                <a:solidFill>
                  <a:srgbClr val="0000FF"/>
                </a:solidFill>
              </a:rPr>
              <a:t>Trojan Horse) </a:t>
            </a:r>
            <a:endParaRPr lang="th-TH" sz="3200" dirty="0">
              <a:solidFill>
                <a:srgbClr val="0000FF"/>
              </a:solidFill>
            </a:endParaRPr>
          </a:p>
          <a:p>
            <a:pPr lvl="1"/>
            <a:r>
              <a:rPr lang="th-TH" sz="3200" dirty="0" err="1"/>
              <a:t>มัลแวร์</a:t>
            </a:r>
            <a:r>
              <a:rPr lang="th-TH" sz="3200" dirty="0"/>
              <a:t>ที่จะทำตัวเหมือนโปรแกรมที่ดี แต่แอบซ่อนฟังก์ชันที่รบกวน ทำลายไฟล์ ไปจนถึงการเปิดช่องโหว่ (</a:t>
            </a:r>
            <a:r>
              <a:rPr lang="en-US" sz="3200" dirty="0"/>
              <a:t>Backdoor</a:t>
            </a:r>
            <a:r>
              <a:rPr lang="th-TH" sz="3200" dirty="0"/>
              <a:t>) ให้กับผู้ไม่หวังดีเข้ามาทำลายระบบหรือควบคุมเครื่องเราได้</a:t>
            </a:r>
          </a:p>
          <a:p>
            <a:pPr lvl="1"/>
            <a:r>
              <a:rPr lang="th-TH" sz="3200" dirty="0"/>
              <a:t>มักไม่มีการแพร่กระจายตัวเองไปยังไฟล์อื่นๆ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1FF995C4-C785-40BE-9E13-0B13ED97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321707E-97DE-43AF-BB3D-FECF80DC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มัลแวร์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malware – malicious software)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ED973DD-7289-4CA3-A386-1862031C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5479"/>
            <a:ext cx="8496944" cy="4922521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สปาย</a:t>
            </a:r>
            <a:r>
              <a:rPr lang="th-TH" sz="3200" dirty="0" err="1">
                <a:solidFill>
                  <a:srgbClr val="0000FF"/>
                </a:solidFill>
              </a:rPr>
              <a:t>แวร์</a:t>
            </a:r>
            <a:r>
              <a:rPr lang="th-TH" sz="3200" dirty="0">
                <a:solidFill>
                  <a:srgbClr val="0000FF"/>
                </a:solidFill>
              </a:rPr>
              <a:t> (</a:t>
            </a:r>
            <a:r>
              <a:rPr lang="en-US" sz="3200" dirty="0">
                <a:solidFill>
                  <a:srgbClr val="0000FF"/>
                </a:solidFill>
              </a:rPr>
              <a:t>Spyware) </a:t>
            </a:r>
            <a:endParaRPr lang="th-TH" sz="3200" dirty="0">
              <a:solidFill>
                <a:srgbClr val="0000FF"/>
              </a:solidFill>
            </a:endParaRPr>
          </a:p>
          <a:p>
            <a:pPr lvl="1"/>
            <a:r>
              <a:rPr lang="th-TH" sz="3200" dirty="0"/>
              <a:t>จะไม่แพร่กระจายไปยังไฟล์อื่น ๆเหมือนกับโทรจัน </a:t>
            </a:r>
          </a:p>
          <a:p>
            <a:pPr lvl="1"/>
            <a:r>
              <a:rPr lang="th-TH" sz="3200" dirty="0"/>
              <a:t>มีเป้าหมายที่แอบเก็บข้อมูลผู้ใช้โดยที่เราไม่รู้ตัว เช่น แอบดูบัญชีหรือรหัสผ่านและส่งกลับไปให้เจ้าของ</a:t>
            </a:r>
          </a:p>
          <a:p>
            <a:pPr lvl="1"/>
            <a:r>
              <a:rPr lang="th-TH" sz="3200" dirty="0"/>
              <a:t>บางตัวสามารถเปลี่ยนแปลงการตั้งค่าคอมพิวเตอร์ทำให้เครื่องช้าลง หรือแอบติดตั้งซอฟต์แวร์เพิ่มเติมได้</a:t>
            </a:r>
          </a:p>
          <a:p>
            <a:r>
              <a:rPr lang="th-TH" sz="3200" dirty="0" err="1">
                <a:solidFill>
                  <a:srgbClr val="0000FF"/>
                </a:solidFill>
              </a:rPr>
              <a:t>มัลแวร์</a:t>
            </a:r>
            <a:r>
              <a:rPr lang="th-TH" sz="3200" dirty="0">
                <a:solidFill>
                  <a:srgbClr val="0000FF"/>
                </a:solidFill>
              </a:rPr>
              <a:t>เรียกค่าไถ่ (</a:t>
            </a:r>
            <a:r>
              <a:rPr lang="en-US" sz="3200" dirty="0">
                <a:solidFill>
                  <a:srgbClr val="0000FF"/>
                </a:solidFill>
              </a:rPr>
              <a:t>Ransomware) </a:t>
            </a:r>
            <a:endParaRPr lang="th-TH" sz="3200" dirty="0">
              <a:solidFill>
                <a:srgbClr val="0000FF"/>
              </a:solidFill>
            </a:endParaRPr>
          </a:p>
          <a:p>
            <a:pPr lvl="1"/>
            <a:r>
              <a:rPr lang="th-TH" sz="3200" dirty="0" err="1"/>
              <a:t>มัลแวร์</a:t>
            </a:r>
            <a:r>
              <a:rPr lang="th-TH" sz="3200" dirty="0"/>
              <a:t>ที่จะเข้ารหัสไฟล์สำคัญของเรา และเรียกเงินค่าไถ่เพื่อปลดล็อคไฟล์</a:t>
            </a:r>
          </a:p>
          <a:p>
            <a:pPr lvl="1"/>
            <a:r>
              <a:rPr lang="th-TH" sz="3200" dirty="0" err="1"/>
              <a:t>เป็</a:t>
            </a:r>
            <a:r>
              <a:rPr lang="th-TH" sz="3200" dirty="0"/>
              <a:t>นม</a:t>
            </a:r>
            <a:r>
              <a:rPr lang="th-TH" sz="3200" dirty="0" err="1"/>
              <a:t>ัลแวร์</a:t>
            </a:r>
            <a:r>
              <a:rPr lang="th-TH" sz="3200" dirty="0"/>
              <a:t>ที่สร้างความเสียหายมาก และมีการโจมตีสูงขึ้นมากในปัจจุบัน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1FF995C4-C785-40BE-9E13-0B13ED97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1FF995C4-C785-40BE-9E13-0B13ED97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C83D729F-5B5A-43CC-A427-4CFB3108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" y="795178"/>
            <a:ext cx="9144000" cy="55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20BC7B3-C6BA-4281-A580-59982E1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A60A0F68-A995-41AA-ADF4-313C87C8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07513"/>
            <a:ext cx="6455775" cy="570963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3504FC09-1E0A-4E92-9172-F5755EB3BA8B}"/>
              </a:ext>
            </a:extLst>
          </p:cNvPr>
          <p:cNvSpPr txBox="1"/>
          <p:nvPr/>
        </p:nvSpPr>
        <p:spPr>
          <a:xfrm>
            <a:off x="35496" y="6525344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https://www.dailynews.co.th/regional/794273/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41259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20BC7B3-C6BA-4281-A580-59982E1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3504FC09-1E0A-4E92-9172-F5755EB3BA8B}"/>
              </a:ext>
            </a:extLst>
          </p:cNvPr>
          <p:cNvSpPr txBox="1"/>
          <p:nvPr/>
        </p:nvSpPr>
        <p:spPr>
          <a:xfrm>
            <a:off x="35496" y="6525344"/>
            <a:ext cx="849694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https://www.antifakenewscenter.com</a:t>
            </a:r>
            <a:r>
              <a:rPr lang="th-TH" sz="1200" dirty="0"/>
              <a:t>/เตือนภัย-พบ</a:t>
            </a:r>
            <a:r>
              <a:rPr lang="th-TH" sz="1200" dirty="0" err="1"/>
              <a:t>มัลแวร์</a:t>
            </a:r>
            <a:r>
              <a:rPr lang="th-TH" sz="1200" dirty="0"/>
              <a:t>แพร่ก</a:t>
            </a:r>
            <a:r>
              <a:rPr lang="en-US" sz="1200" dirty="0"/>
              <a:t>/</a:t>
            </a:r>
            <a:endParaRPr lang="th-TH" sz="12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9533284A-4145-4277-A5A4-B9474049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766"/>
            <a:ext cx="9144000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20BC7B3-C6BA-4281-A580-59982E1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3504FC09-1E0A-4E92-9172-F5755EB3BA8B}"/>
              </a:ext>
            </a:extLst>
          </p:cNvPr>
          <p:cNvSpPr txBox="1"/>
          <p:nvPr/>
        </p:nvSpPr>
        <p:spPr>
          <a:xfrm>
            <a:off x="35496" y="6525344"/>
            <a:ext cx="849694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https://tcsd.go.th</a:t>
            </a:r>
            <a:r>
              <a:rPr lang="th-TH" sz="1200" dirty="0"/>
              <a:t>/ระวังภัยพบ</a:t>
            </a:r>
            <a:r>
              <a:rPr lang="th-TH" sz="1200" dirty="0" err="1"/>
              <a:t>มัลแวร์</a:t>
            </a:r>
            <a:r>
              <a:rPr lang="en-US" sz="1200" dirty="0" err="1"/>
              <a:t>emotet</a:t>
            </a:r>
            <a:r>
              <a:rPr lang="en-US" sz="1200" dirty="0"/>
              <a:t>/</a:t>
            </a:r>
            <a:endParaRPr lang="th-TH" sz="1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67A65C6E-B641-4FD6-8848-F68447DF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15" y="898710"/>
            <a:ext cx="6454105" cy="56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20BC7B3-C6BA-4281-A580-59982E1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3504FC09-1E0A-4E92-9172-F5755EB3BA8B}"/>
              </a:ext>
            </a:extLst>
          </p:cNvPr>
          <p:cNvSpPr txBox="1"/>
          <p:nvPr/>
        </p:nvSpPr>
        <p:spPr>
          <a:xfrm>
            <a:off x="35496" y="6525344"/>
            <a:ext cx="849694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https://tcsd.go.th</a:t>
            </a:r>
            <a:r>
              <a:rPr lang="th-TH" sz="1200" dirty="0"/>
              <a:t>/เตือนระวัง</a:t>
            </a:r>
            <a:r>
              <a:rPr lang="th-TH" sz="1200" dirty="0" err="1"/>
              <a:t>เว็</a:t>
            </a:r>
            <a:r>
              <a:rPr lang="th-TH" sz="1200" dirty="0"/>
              <a:t>บอ</a:t>
            </a:r>
            <a:r>
              <a:rPr lang="th-TH" sz="1200" dirty="0" err="1"/>
              <a:t>ัป</a:t>
            </a:r>
            <a:r>
              <a:rPr lang="th-TH" sz="1200" dirty="0"/>
              <a:t>เดต</a:t>
            </a:r>
            <a:r>
              <a:rPr lang="en-US" sz="1200" dirty="0"/>
              <a:t>/</a:t>
            </a:r>
            <a:endParaRPr lang="th-TH" sz="12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CD89346A-60EA-44ED-A38A-24DEBA48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5" y="30223"/>
            <a:ext cx="9112259" cy="65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AB8B805-88FF-42EF-81CF-EB6124E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การป้องกัน </a:t>
            </a:r>
            <a:r>
              <a:rPr lang="en-US" dirty="0"/>
              <a:t>malware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4DE99E2-335A-4B70-B9CC-FCBB3BB0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1916832"/>
            <a:ext cx="8435280" cy="49225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h-TH" sz="3200" dirty="0">
                <a:solidFill>
                  <a:srgbClr val="0000FF"/>
                </a:solidFill>
              </a:rPr>
              <a:t>อัพเดท</a:t>
            </a:r>
            <a:r>
              <a:rPr lang="th-TH" sz="3200" dirty="0"/>
              <a:t>ระบบปฏิบัติการและโปรแกรมต่างๆ อย่างสม่ำเสมอ</a:t>
            </a:r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rgbClr val="0000FF"/>
                </a:solidFill>
              </a:rPr>
              <a:t>ติดตั้ง</a:t>
            </a:r>
            <a:r>
              <a:rPr lang="th-TH" sz="3200" dirty="0"/>
              <a:t>โปรแกรมป้องกันม</a:t>
            </a:r>
            <a:r>
              <a:rPr lang="th-TH" sz="3200" dirty="0" err="1"/>
              <a:t>ัลแวร์</a:t>
            </a:r>
            <a:r>
              <a:rPr lang="th-TH" sz="3200" dirty="0"/>
              <a:t> (</a:t>
            </a:r>
            <a:r>
              <a:rPr lang="en-US" sz="3200" dirty="0"/>
              <a:t>Anti-malware) </a:t>
            </a:r>
            <a:endParaRPr lang="th-TH" sz="3200" dirty="0"/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rgbClr val="0000FF"/>
                </a:solidFill>
              </a:rPr>
              <a:t>สแกน</a:t>
            </a:r>
            <a:r>
              <a:rPr lang="th-TH" sz="3200" dirty="0"/>
              <a:t>ไวรัสทุกครั้งก่อนใช้งานอุปกรณ์เชื่อมต่อ เช่น </a:t>
            </a:r>
            <a:r>
              <a:rPr lang="en-US" sz="3200" dirty="0"/>
              <a:t>Flash drive</a:t>
            </a:r>
            <a:endParaRPr lang="th-TH" sz="3200" dirty="0"/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rgbClr val="0000FF"/>
                </a:solidFill>
              </a:rPr>
              <a:t>คิดก่อนคลิก </a:t>
            </a:r>
            <a:r>
              <a:rPr lang="th-TH" sz="3200" dirty="0"/>
              <a:t>- ไม่คลิกข้อความที่แสดงโฆษณาหรือหน้าต่าง </a:t>
            </a:r>
            <a:r>
              <a:rPr lang="en-US" sz="3200" dirty="0"/>
              <a:t>pop-up </a:t>
            </a:r>
            <a:r>
              <a:rPr lang="th-TH" sz="3200" dirty="0"/>
              <a:t>บนเว็บไซต์ที่ไม่น่าเชื่อถือ</a:t>
            </a:r>
          </a:p>
          <a:p>
            <a:pPr>
              <a:spcBef>
                <a:spcPts val="600"/>
              </a:spcBef>
            </a:pPr>
            <a:r>
              <a:rPr lang="th-TH" sz="3200" dirty="0"/>
              <a:t>ดาวน์โหลดโปรแกรมจาก</a:t>
            </a:r>
            <a:r>
              <a:rPr lang="th-TH" sz="3200" dirty="0">
                <a:solidFill>
                  <a:srgbClr val="0000FF"/>
                </a:solidFill>
              </a:rPr>
              <a:t>แหล่งที่น่าเชื่อถือ</a:t>
            </a:r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rgbClr val="0000FF"/>
                </a:solidFill>
              </a:rPr>
              <a:t>ตรวจสอบ</a:t>
            </a:r>
            <a:r>
              <a:rPr lang="th-TH" sz="3200" dirty="0"/>
              <a:t>ทุกครั้งก่อนดาวน์โหลดหรือเปิดไฟล์จากอินเทอร์เน็ต</a:t>
            </a:r>
          </a:p>
          <a:p>
            <a:pPr>
              <a:spcBef>
                <a:spcPts val="600"/>
              </a:spcBef>
            </a:pPr>
            <a:r>
              <a:rPr lang="th-TH" sz="3200" dirty="0">
                <a:solidFill>
                  <a:srgbClr val="0000FF"/>
                </a:solidFill>
              </a:rPr>
              <a:t>หลีกเลี่ยง</a:t>
            </a:r>
            <a:r>
              <a:rPr lang="th-TH" sz="3200" dirty="0"/>
              <a:t>การเปิดอีเมลรวมถึงไฟล์แนบที่ต้องสงสัยใด ๆ ไม่ว่าจะส่งมาจากคนที่รู้จักหรือไม่ 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B3BA3FFF-01C0-48E1-9E16-CBA9FEF1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B81119A7-7EA8-474D-9E96-4B953B896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/>
          <a:stretch/>
        </p:blipFill>
        <p:spPr bwMode="auto">
          <a:xfrm>
            <a:off x="219395" y="1909620"/>
            <a:ext cx="8705209" cy="474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CD45FD9-BB93-499D-80FB-22588BC5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ทักษะสำคัญ 8 ประการในการเป็นพลเมืองดิจิทัล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E4C2EB75-83D2-4430-A3F4-96E60E0F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96D0A9BC-031B-4CC8-A4E4-F719356FCB86}"/>
              </a:ext>
            </a:extLst>
          </p:cNvPr>
          <p:cNvSpPr/>
          <p:nvPr/>
        </p:nvSpPr>
        <p:spPr>
          <a:xfrm>
            <a:off x="1691680" y="5680285"/>
            <a:ext cx="2232248" cy="947254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5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25DFC4E-FCA0-40EE-97CA-F293DDA0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การหลอกลวงออนไลน์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scam)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194A8D5-F859-4513-9274-70183452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เป็นภัยบนโลกออนไลน์ที่ตั้งอยู่บนพื้นฐานของวิศวกรรมสังคม  (</a:t>
            </a:r>
            <a:r>
              <a:rPr lang="en-US" dirty="0"/>
              <a:t>Social Engineering) - </a:t>
            </a:r>
            <a:r>
              <a:rPr lang="th-TH" dirty="0"/>
              <a:t>จิตวิทยาเกี่ยวกับ การรับรู้ข้อมูลของมนุษย์และการแสดงท่าทีต่อข้อมูลนั้น</a:t>
            </a:r>
          </a:p>
          <a:p>
            <a:r>
              <a:rPr lang="th-TH" dirty="0"/>
              <a:t>ไม่จำเป็นต้องติดตั้งโปรแกรมใดๆ อาศัยการเล่นงานกับพฤติกรรมและจิตใจของเหยื่อ เช่น ความไม่รู้, ความไม่ระมัดระวัง, ความโลภ เพื่อหลอกบุคคลให้เป็นเหยื่อ</a:t>
            </a:r>
          </a:p>
          <a:p>
            <a:r>
              <a:rPr lang="th-TH" dirty="0"/>
              <a:t>มีหลากหลายรูปแบบ และเป็นภัยที่</a:t>
            </a:r>
            <a:r>
              <a:rPr lang="th-TH" dirty="0">
                <a:solidFill>
                  <a:srgbClr val="FF0000"/>
                </a:solidFill>
              </a:rPr>
              <a:t>เกิดบ่อยที่สุด</a:t>
            </a:r>
          </a:p>
          <a:p>
            <a:r>
              <a:rPr lang="th-TH" dirty="0"/>
              <a:t>มีหลากหลายรูปแบบ เช่น </a:t>
            </a:r>
            <a:r>
              <a:rPr lang="en-US" dirty="0"/>
              <a:t>phishing, romance scam</a:t>
            </a:r>
            <a:r>
              <a:rPr lang="th-TH" dirty="0"/>
              <a:t>, ฯลฯ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0ACE620-0811-4B2F-B64E-4C537BA3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25DFC4E-FCA0-40EE-97CA-F293DDA0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194A8D5-F859-4513-9274-70183452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แผลงมาจากคำว่า </a:t>
            </a:r>
            <a:r>
              <a:rPr lang="en-US" sz="3200" dirty="0"/>
              <a:t>fishing </a:t>
            </a:r>
            <a:r>
              <a:rPr lang="th-TH" sz="3200" dirty="0"/>
              <a:t>หรือการตกปลา ซึ่งมีนัยถึงการปล่อยให้ปลากินเหยื่อที่ล่อไว้ </a:t>
            </a:r>
          </a:p>
          <a:p>
            <a:r>
              <a:rPr lang="th-TH" sz="3200" dirty="0"/>
              <a:t>ฟิชชิ่งคือการหลอกลวงเพื่อขอข้อมูลสำคัญ เช่น รหัสผ่าน หมายเลขบัตรเครดิต โดย</a:t>
            </a:r>
            <a:r>
              <a:rPr lang="th-TH" sz="3200" dirty="0">
                <a:solidFill>
                  <a:srgbClr val="0000FF"/>
                </a:solidFill>
              </a:rPr>
              <a:t>การส่งข้อมูลผ่านอีเมลหรือเว็บไซต์ที่ดูคล้ายกับเว็บไซต์ที่เราใช้อยู่</a:t>
            </a:r>
          </a:p>
          <a:p>
            <a:r>
              <a:rPr lang="th-TH" sz="3200" dirty="0"/>
              <a:t>เช่น การส่งอีเมลโดยอ้างชื่อธนาคารที่น่าเชื่อถือเพื่อหลอกให้เรากดลิงก์ไปยังหน้าเว็บไซต์ที่คล้ายคลึงกับเว็บของธนาคารจริ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0ACE620-0811-4B2F-B64E-4C537BA3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20BC7B3-C6BA-4281-A580-59982E1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3504FC09-1E0A-4E92-9172-F5755EB3BA8B}"/>
              </a:ext>
            </a:extLst>
          </p:cNvPr>
          <p:cNvSpPr txBox="1"/>
          <p:nvPr/>
        </p:nvSpPr>
        <p:spPr>
          <a:xfrm>
            <a:off x="35496" y="6525344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https://www.tba.or.th/wp-content/uploads/2018/03/TB-CERT-Phishing-02.pdf</a:t>
            </a:r>
            <a:endParaRPr lang="th-TH" sz="1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DF5C269A-199A-4206-A35E-CC64CA68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58" y="1456366"/>
            <a:ext cx="8174854" cy="5017454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="" xmlns:a16="http://schemas.microsoft.com/office/drawing/2014/main" id="{B29D49AA-0EAB-408D-BF8D-6A5B8875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th-TH" dirty="0"/>
              <a:t>การตรวจสอบ </a:t>
            </a:r>
            <a:r>
              <a:rPr lang="en-US" dirty="0"/>
              <a:t>phishing e-mail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61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25DFC4E-FCA0-40EE-97CA-F293DDA0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48923"/>
            <a:ext cx="8229600" cy="1143000"/>
          </a:xfrm>
        </p:spPr>
        <p:txBody>
          <a:bodyPr/>
          <a:lstStyle/>
          <a:p>
            <a:r>
              <a:rPr lang="en-US" dirty="0"/>
              <a:t>Romance scam, Nigerian scams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194A8D5-F859-4513-9274-70183452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8365"/>
            <a:ext cx="8435280" cy="43796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Romance scam</a:t>
            </a:r>
            <a:r>
              <a:rPr lang="th-TH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- </a:t>
            </a:r>
            <a:r>
              <a:rPr lang="th-TH" sz="3200" dirty="0"/>
              <a:t>ใช้โปรไฟล์เป็นคนหน้าตาดี หารักแท้กับสาวหรือหนุ่มไทย และหลอกให้โอนเงินไปให้ </a:t>
            </a:r>
            <a:endParaRPr lang="en-US" sz="3200" dirty="0"/>
          </a:p>
          <a:p>
            <a:r>
              <a:rPr lang="th-TH" sz="3200" dirty="0">
                <a:solidFill>
                  <a:srgbClr val="0000FF"/>
                </a:solidFill>
              </a:rPr>
              <a:t>ไนจีเรียน</a:t>
            </a:r>
            <a:r>
              <a:rPr lang="th-TH" sz="3200" dirty="0" err="1">
                <a:solidFill>
                  <a:srgbClr val="0000FF"/>
                </a:solidFill>
              </a:rPr>
              <a:t>สแ</a:t>
            </a:r>
            <a:r>
              <a:rPr lang="th-TH" sz="3200" dirty="0">
                <a:solidFill>
                  <a:srgbClr val="0000FF"/>
                </a:solidFill>
              </a:rPr>
              <a:t>กม (</a:t>
            </a:r>
            <a:r>
              <a:rPr lang="en-US" sz="3200" dirty="0">
                <a:solidFill>
                  <a:srgbClr val="0000FF"/>
                </a:solidFill>
              </a:rPr>
              <a:t>Nigerian scams) - </a:t>
            </a:r>
            <a:r>
              <a:rPr lang="th-TH" sz="3200" dirty="0"/>
              <a:t>อ้างว่าตนเป็นเจ้าชายไนจีเรียที่ยังไม่เข้ารับตำแหน่ง และต้องการเงินเพื่อกลับไปรับตำแหน่ง โดยจะให้รางวัลก้อนโตหากเราช่วยเหลือ</a:t>
            </a:r>
          </a:p>
          <a:p>
            <a:r>
              <a:rPr lang="th-TH" sz="3200" dirty="0"/>
              <a:t>หรือในลักษณะอื่นๆ ที่ใกล้เคียงกัน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0ACE620-0811-4B2F-B64E-4C537BA3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2" descr="สแกมเมอร์">
            <a:extLst>
              <a:ext uri="{FF2B5EF4-FFF2-40B4-BE49-F238E27FC236}">
                <a16:creationId xmlns="" xmlns:a16="http://schemas.microsoft.com/office/drawing/2014/main" id="{9F327173-5682-417E-90A5-D5D9ECD5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66" y="4797152"/>
            <a:ext cx="2991679" cy="16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อยากได้ผัวฝรั่งต้องรู้ทันสแกมเมอร์ : รู้จักนักบิน Pilot Patrick คนที่ สแกมเมอร์เอาภาพไปใช้มากที่สุด - ChobShare24">
            <a:extLst>
              <a:ext uri="{FF2B5EF4-FFF2-40B4-BE49-F238E27FC236}">
                <a16:creationId xmlns="" xmlns:a16="http://schemas.microsoft.com/office/drawing/2014/main" id="{EB4AC5D6-479B-4132-A7B5-21A705B0E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4"/>
          <a:stretch/>
        </p:blipFill>
        <p:spPr bwMode="auto">
          <a:xfrm>
            <a:off x="7106542" y="136525"/>
            <a:ext cx="1793647" cy="23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24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25DFC4E-FCA0-40EE-97CA-F293DDA0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48923"/>
            <a:ext cx="8229600" cy="1143000"/>
          </a:xfrm>
        </p:spPr>
        <p:txBody>
          <a:bodyPr/>
          <a:lstStyle/>
          <a:p>
            <a:r>
              <a:rPr lang="th-TH" dirty="0"/>
              <a:t>แชร์ลูกโซ่ออนไลน์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194A8D5-F859-4513-9274-70183452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8365"/>
            <a:ext cx="8435280" cy="4379635"/>
          </a:xfrm>
        </p:spPr>
        <p:txBody>
          <a:bodyPr>
            <a:normAutofit/>
          </a:bodyPr>
          <a:lstStyle/>
          <a:p>
            <a:r>
              <a:rPr lang="th-TH" sz="3200" dirty="0"/>
              <a:t>แชร์ลูกโซ่ออนไลน์ หรือธุรกิจที่เข้าข่าย ก็จัดเป็น </a:t>
            </a:r>
            <a:r>
              <a:rPr lang="en-US" sz="3200" dirty="0"/>
              <a:t>scam </a:t>
            </a:r>
            <a:r>
              <a:rPr lang="th-TH" sz="3200" dirty="0"/>
              <a:t>ประเภทหนึ่งที่แพร่ระบาดในประเทศไทยเป็นอย่างสูงในปัจจุบัน</a:t>
            </a:r>
          </a:p>
          <a:p>
            <a:r>
              <a:rPr lang="th-TH" sz="3200" dirty="0"/>
              <a:t>มีทั้งที่เป็นลักษณะแชร์โดยตรง หรืออ้างว่ามีธุรกิจรองรับ แต่เข้าข่ายแชร์ลูกโซ่ เช่น บ้านออมเงิน</a:t>
            </a:r>
            <a:r>
              <a:rPr lang="en-US" sz="3200" dirty="0"/>
              <a:t>-</a:t>
            </a:r>
            <a:r>
              <a:rPr lang="th-TH" sz="3200" dirty="0"/>
              <a:t>ออมทอง, </a:t>
            </a:r>
            <a:r>
              <a:rPr lang="en-US" sz="3200" dirty="0"/>
              <a:t>Bonus Ranch, ng nugget, </a:t>
            </a:r>
            <a:r>
              <a:rPr lang="th-TH" sz="3200" dirty="0"/>
              <a:t>ฯลฯ</a:t>
            </a:r>
          </a:p>
          <a:p>
            <a:r>
              <a:rPr lang="th-TH" sz="3200" dirty="0"/>
              <a:t>โดยส่วนใหญ่จะหลอกลวงด้วยการเสนอผลตอบแทนการลงทุนในจำนวนที่สูงมากจนเหยื่อหลงเชื่อ และผู้ลงทุนช่วง</a:t>
            </a:r>
            <a:r>
              <a:rPr lang="th-TH" sz="3200" dirty="0" err="1"/>
              <a:t>แรกๆ</a:t>
            </a:r>
            <a:r>
              <a:rPr lang="th-TH" sz="3200" dirty="0"/>
              <a:t> จะได้เงินคืนจริงๆ ทำให้เหยื่อตายใจและลงเงินเพิ่มขึ้น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50ACE620-0811-4B2F-B64E-4C537BA3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05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ABCFCE-2248-4547-A1B2-7EAECC48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0B5236-AB6D-4B9D-8718-4502561DF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60" y="167954"/>
            <a:ext cx="3856375" cy="6644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A685CBD-AFBA-4EA2-B515-BD5E55C1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9" y="791436"/>
            <a:ext cx="3856375" cy="26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ตำรวจสั่งอายัดบัญชี บ้านออมเงิน Milk Milk มีเงินหมุนเวียนกว่า 300 ล้านบาท">
            <a:extLst>
              <a:ext uri="{FF2B5EF4-FFF2-40B4-BE49-F238E27FC236}">
                <a16:creationId xmlns="" xmlns:a16="http://schemas.microsoft.com/office/drawing/2014/main" id="{7FEED365-87C0-47A2-9507-3DC4991F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16" y="4850282"/>
            <a:ext cx="342291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อาจเป็นรูปภาพของ ข้อความพูดว่า &quot;บ้านออมเงิน น้องหมา โปรโมชั่น ฝากเงินครั้งแรก ฝาก 300 รับบันผล 100 ฝาก 500 รับบันผล 199 ฝาก 1 พัน รับบันผล 599 ฝาก 2 พัน รับบันผล 1599 เทรดโดย ai อัจฉริยะ สกายเน็ท&quot;">
            <a:extLst>
              <a:ext uri="{FF2B5EF4-FFF2-40B4-BE49-F238E27FC236}">
                <a16:creationId xmlns="" xmlns:a16="http://schemas.microsoft.com/office/drawing/2014/main" id="{D2610FBD-B157-40B2-A2A5-FD62836E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09" y="3708499"/>
            <a:ext cx="298307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4C303A55-8C91-48A2-9145-F6059D48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1515"/>
            <a:ext cx="289851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66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E9410A-45F5-4728-A3F2-AE317280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 descr="ผู้ขายที่ควรระวัง วสันต์ ช้างงามเพริด เลขบัญชี: 0927361602 |  Blacklistseller.com ตรวจสอบคนโกงออนไลน์">
            <a:extLst>
              <a:ext uri="{FF2B5EF4-FFF2-40B4-BE49-F238E27FC236}">
                <a16:creationId xmlns="" xmlns:a16="http://schemas.microsoft.com/office/drawing/2014/main" id="{0EEB4F99-820C-4DBF-AB4C-73E386FFE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04" b="36861"/>
          <a:stretch/>
        </p:blipFill>
        <p:spPr bwMode="auto">
          <a:xfrm>
            <a:off x="76304" y="294422"/>
            <a:ext cx="2862122" cy="39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อาจเป็นรูปภาพของ หน้าจอ และ ข้อความ">
            <a:extLst>
              <a:ext uri="{FF2B5EF4-FFF2-40B4-BE49-F238E27FC236}">
                <a16:creationId xmlns="" xmlns:a16="http://schemas.microsoft.com/office/drawing/2014/main" id="{E4DDB837-6261-4ADA-B6EF-C7044339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4181229"/>
            <a:ext cx="3429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อาจเป็นรูปภาพของ ข้อความ">
            <a:extLst>
              <a:ext uri="{FF2B5EF4-FFF2-40B4-BE49-F238E27FC236}">
                <a16:creationId xmlns="" xmlns:a16="http://schemas.microsoft.com/office/drawing/2014/main" id="{0B677F21-455B-4F72-8D4A-64F0FC0F0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4851" r="5346" b="12200"/>
          <a:stretch/>
        </p:blipFill>
        <p:spPr bwMode="auto">
          <a:xfrm>
            <a:off x="4067944" y="136525"/>
            <a:ext cx="4971962" cy="42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G Nuggets - Home | Facebook">
            <a:extLst>
              <a:ext uri="{FF2B5EF4-FFF2-40B4-BE49-F238E27FC236}">
                <a16:creationId xmlns="" xmlns:a16="http://schemas.microsoft.com/office/drawing/2014/main" id="{2F3936DE-8E9F-4CF1-BB59-598CE5ED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07" y="4752728"/>
            <a:ext cx="4773093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72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0B83195-4102-4DA0-8B79-5A7AC8D1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มิจฉาชีพบน </a:t>
            </a:r>
            <a:r>
              <a:rPr lang="en-US" dirty="0"/>
              <a:t>Social Media</a:t>
            </a:r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0115013E-7E5B-49FE-9D4A-D6C88EEF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ADDC62B4-D96A-4E5A-A06C-983A0B36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95" y="1661084"/>
            <a:ext cx="5215580" cy="48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ECF2CFDD-38C1-4C06-A3E2-A46E5D3D10AC}"/>
              </a:ext>
            </a:extLst>
          </p:cNvPr>
          <p:cNvSpPr txBox="1"/>
          <p:nvPr/>
        </p:nvSpPr>
        <p:spPr>
          <a:xfrm>
            <a:off x="35496" y="6525344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 : https://www.bot.or.th/Thai/BOTMagazine/Pages/256203FinancialWisdom.aspx</a:t>
            </a:r>
            <a:endParaRPr lang="th-TH" sz="1200" dirty="0"/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="" xmlns:a16="http://schemas.microsoft.com/office/drawing/2014/main" id="{D0F99739-545A-4518-97FD-739BA9BE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35479"/>
            <a:ext cx="3394720" cy="4922521"/>
          </a:xfrm>
        </p:spPr>
        <p:txBody>
          <a:bodyPr>
            <a:normAutofit/>
          </a:bodyPr>
          <a:lstStyle/>
          <a:p>
            <a:r>
              <a:rPr lang="th-TH" sz="3200" dirty="0"/>
              <a:t>การหลอกว่าเป็นคนรู้จักมาขอยืมเงิน</a:t>
            </a:r>
          </a:p>
          <a:p>
            <a:r>
              <a:rPr lang="th-TH" sz="3200" dirty="0"/>
              <a:t>เกิดจากเหยื่อรายแรกถูกหลอกเอาบัญชีสังคมออนไลน์ไปใช้หลอกลวงเหยื่อรายอื่นๆ ต่ออีกที</a:t>
            </a:r>
          </a:p>
        </p:txBody>
      </p:sp>
    </p:spTree>
    <p:extLst>
      <p:ext uri="{BB962C8B-B14F-4D97-AF65-F5344CB8AC3E}">
        <p14:creationId xmlns:p14="http://schemas.microsoft.com/office/powerpoint/2010/main" val="3769898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0B83195-4102-4DA0-8B79-5A7AC8D1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หลอกขายของออนไลน์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0115013E-7E5B-49FE-9D4A-D6C88EEF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EBE40D89-2DC7-4D49-A575-90E3797B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84" y="4829372"/>
            <a:ext cx="3115110" cy="1819529"/>
          </a:xfrm>
          <a:prstGeom prst="rect">
            <a:avLst/>
          </a:prstGeom>
        </p:spPr>
      </p:pic>
      <p:pic>
        <p:nvPicPr>
          <p:cNvPr id="10242" name="Picture 2" descr="เหยื่อถูกหลอกขายสินค้าเสริมความงามปลอม สูญกว่า 100ล. ด้านเจ้าของยันถูกต้องตามอย.">
            <a:extLst>
              <a:ext uri="{FF2B5EF4-FFF2-40B4-BE49-F238E27FC236}">
                <a16:creationId xmlns="" xmlns:a16="http://schemas.microsoft.com/office/drawing/2014/main" id="{F895499C-AF85-4036-8DC4-40AC4DE4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7" y="4922467"/>
            <a:ext cx="2759331" cy="15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เช็กให้ดี \&quot;ซื้อของออนไลน์\&quot; ก่อนโดนเพจปลอมหลอกขายสินค้า ไม่ตรงปก">
            <a:extLst>
              <a:ext uri="{FF2B5EF4-FFF2-40B4-BE49-F238E27FC236}">
                <a16:creationId xmlns="" xmlns:a16="http://schemas.microsoft.com/office/drawing/2014/main" id="{5AC3EA51-E96C-41E2-A8C2-C5AA892B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68759"/>
            <a:ext cx="3528392" cy="18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ระวังมิจฉาชีพ! ขโมยรูปนักบินมาหลอกขาย สินค้าหิ้วจากนักบิน">
            <a:extLst>
              <a:ext uri="{FF2B5EF4-FFF2-40B4-BE49-F238E27FC236}">
                <a16:creationId xmlns="" xmlns:a16="http://schemas.microsoft.com/office/drawing/2014/main" id="{20B22F63-A1E3-4036-9C1D-FAB1F049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68" y="461542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ขายของออนไลน์">
            <a:extLst>
              <a:ext uri="{FF2B5EF4-FFF2-40B4-BE49-F238E27FC236}">
                <a16:creationId xmlns="" xmlns:a16="http://schemas.microsoft.com/office/drawing/2014/main" id="{CB1508BD-8F61-4062-AA85-E4D9A61A2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25782" r="32212" b="15400"/>
          <a:stretch/>
        </p:blipFill>
        <p:spPr bwMode="auto">
          <a:xfrm>
            <a:off x="6179201" y="283676"/>
            <a:ext cx="25075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ระวัง! โกงแบบใหม่หลอกซื้อขายสินค้าออนไลน์ - The Bangkok Insight">
            <a:extLst>
              <a:ext uri="{FF2B5EF4-FFF2-40B4-BE49-F238E27FC236}">
                <a16:creationId xmlns="" xmlns:a16="http://schemas.microsoft.com/office/drawing/2014/main" id="{C188340D-CBB9-4D0A-ACE7-4F3FB30CE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1" y="194335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เตือนภัย!! หลอกขายขของออนไลน์ ฉ้อโกง จำหน่ายกล้องcasioมือสอง, iphone 6  อันตราย ชวเทพ พลรักษ์ : สุชาดา เอี่ยมสอาด - Pantip">
            <a:extLst>
              <a:ext uri="{FF2B5EF4-FFF2-40B4-BE49-F238E27FC236}">
                <a16:creationId xmlns="" xmlns:a16="http://schemas.microsoft.com/office/drawing/2014/main" id="{6D8A6AE2-F028-4FFC-A39B-03BB70705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-400" b="29000"/>
          <a:stretch/>
        </p:blipFill>
        <p:spPr bwMode="auto">
          <a:xfrm>
            <a:off x="307378" y="2375121"/>
            <a:ext cx="2606297" cy="21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81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58A98D-7319-45C5-855B-3AAA9D53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D068E9-D4F2-47A8-A2B9-DFA958525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ตรวจสอบความน่าเชื่อถือ</a:t>
            </a:r>
          </a:p>
          <a:p>
            <a:pPr lvl="1"/>
            <a:r>
              <a:rPr lang="th-TH" dirty="0"/>
              <a:t>ตรวจสอบ </a:t>
            </a:r>
            <a:r>
              <a:rPr lang="en-US" dirty="0"/>
              <a:t>e-mail </a:t>
            </a:r>
            <a:endParaRPr lang="th-TH" dirty="0"/>
          </a:p>
          <a:p>
            <a:pPr lvl="1"/>
            <a:r>
              <a:rPr lang="th-TH" dirty="0"/>
              <a:t>ตรวจสอบการจดทะเบียนกับหน่วยงานรัฐ</a:t>
            </a:r>
          </a:p>
          <a:p>
            <a:pPr lvl="1"/>
            <a:r>
              <a:rPr lang="th-TH" dirty="0"/>
              <a:t>ตรวจสอบข้อมูลจากแหล่งต่างๆ</a:t>
            </a:r>
          </a:p>
          <a:p>
            <a:r>
              <a:rPr lang="th-TH" dirty="0"/>
              <a:t>มี “</a:t>
            </a:r>
            <a:r>
              <a:rPr lang="th-TH" dirty="0">
                <a:solidFill>
                  <a:srgbClr val="FF0000"/>
                </a:solidFill>
              </a:rPr>
              <a:t>สติ</a:t>
            </a:r>
            <a:r>
              <a:rPr lang="th-TH" dirty="0"/>
              <a:t>” เสมอเมื่อจะลงทุนหรือให้ข้อมูลกับผู้ติดต่อบนโลกออนไลน์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3CFAEC-9CA2-4EE7-9CD7-8525294B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4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1D52EFF-D692-4182-8B68-938AC42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ความปลอดภัย ความมั่นคง (</a:t>
            </a:r>
            <a:r>
              <a:rPr lang="en-US" dirty="0"/>
              <a:t>Security)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ABEF0F12-BE06-4DE4-BF5F-64E4EAE2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r>
              <a:rPr lang="th-TH" sz="3200" dirty="0"/>
              <a:t>ชุดความรู้ในการปกป้องตนเองจากความเสี่ยงที่จะถูกขโมยทรัพย์สิน ข้อมูลส่วนบุคคล รวม</a:t>
            </a:r>
            <a:r>
              <a:rPr lang="th-TH" sz="3200" dirty="0" err="1"/>
              <a:t>ถึ</a:t>
            </a:r>
            <a:r>
              <a:rPr lang="th-TH" sz="3200" dirty="0"/>
              <a:t>งอ</a:t>
            </a:r>
            <a:r>
              <a:rPr lang="th-TH" sz="3200" dirty="0" err="1"/>
              <a:t>ัต</a:t>
            </a:r>
            <a:r>
              <a:rPr lang="th-TH" sz="3200" dirty="0"/>
              <a:t>ลักษณ์ในโลกออนไลน์ </a:t>
            </a:r>
          </a:p>
          <a:p>
            <a:r>
              <a:rPr lang="th-TH" sz="3200" dirty="0"/>
              <a:t>โดยความปลอดภัยออนไลน์นั้นแยกไม่ออกจากความเป็นส่วนตัว และต้องพิจารณาควบคู่กันเสมอ เพราะชีวิตเราคงไม่ปลอดภัยนักหากมีคนมาเก็บข้อมูลส่วนตัวของเราและเผยแพร่ออกไป</a:t>
            </a:r>
          </a:p>
          <a:p>
            <a:r>
              <a:rPr lang="th-TH" sz="3200" dirty="0"/>
              <a:t>พลเมืองดิจิทัลต้องตระหนักและเรียนรู้วิธีรับมือกับความเสี่ยงใหม่ๆ ไม่ปล่อยให้ใครมาสอดแนมหรือสะกดรอยตามเรา หรือไม่ปล่อยให้ใครมาขโมยข้อมูลสำคัญของเราได้ เช่น ข้อมูลส่วนบุคคลและรหัสผ่านเข้าสู่บัญชีออนไลน์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6AECE5C5-C51E-4C0A-A1D2-35969D8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BE6380D-8623-45EB-A3DC-9F3378BE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รหัสผ่านที่ไม่ควรตั้ง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4196707-084B-4C6F-BD11-F7E6CC08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lnSpcReduction="10000"/>
          </a:bodyPr>
          <a:lstStyle/>
          <a:p>
            <a:r>
              <a:rPr lang="th-TH" sz="3200" dirty="0"/>
              <a:t>ใช้รหัสเดียวกันในทุกบัญชี</a:t>
            </a:r>
          </a:p>
          <a:p>
            <a:r>
              <a:rPr lang="th-TH" sz="3200" dirty="0"/>
              <a:t>คาดเดาได้ง่ายและไม่เป็นความลับ เช่น วันเกิด บ้านเลขที่ เลขผู้เสียภาษี ทะเบียนรถ เบอร์โทรศัพท์ ชื่อเล่น ชื่อสัตว์เลี้ยง ชื่อโรงเรียน ชื่อทีมกีฬาทีมโปรด</a:t>
            </a:r>
          </a:p>
          <a:p>
            <a:r>
              <a:rPr lang="th-TH" sz="3200" dirty="0"/>
              <a:t>ใช้คำศัพท์ที่เป็นคำสามัญทั่วไป (คำที่ปรากฏในพจนานุกรม) เช่น </a:t>
            </a:r>
            <a:r>
              <a:rPr lang="en-US" sz="3200" dirty="0"/>
              <a:t>CAT, DOG, LOVE</a:t>
            </a:r>
          </a:p>
          <a:p>
            <a:r>
              <a:rPr lang="th-TH" sz="3200" dirty="0"/>
              <a:t>ใช้ตัวอักษรหรือตัวเลขเรียงกันตามลำดับ เช่น </a:t>
            </a:r>
            <a:r>
              <a:rPr lang="en-US" sz="3200" dirty="0"/>
              <a:t>ABCD, 1234 </a:t>
            </a:r>
            <a:r>
              <a:rPr lang="th-TH" sz="3200" dirty="0"/>
              <a:t>หรือการเรียงรหัสตามตำแหน่งคีย์บอร์ด เช่น </a:t>
            </a:r>
            <a:r>
              <a:rPr lang="en-US" sz="3200" dirty="0"/>
              <a:t>QWERTY</a:t>
            </a:r>
          </a:p>
          <a:p>
            <a:r>
              <a:rPr lang="th-TH" sz="3200" dirty="0"/>
              <a:t>ใช้แต่ตัวอักษรเพียงอย่างเดียว ไม่มีตัวเลขหรือสัญลักษณ์ต่างๆ ผสม</a:t>
            </a:r>
            <a:endParaRPr lang="en-US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68224DA5-D2F4-442E-8A86-F757FFC0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90872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04664"/>
            <a:ext cx="494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i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การจัดการ</a:t>
            </a:r>
            <a:r>
              <a:rPr lang="th-TH" sz="4800" b="1" i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รหัสผ่าน</a:t>
            </a:r>
            <a:endParaRPr lang="th-TH" sz="4800" b="1" i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81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BE6380D-8623-45EB-A3DC-9F3378BE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เทคนิคการตั้งรหัสผ่าน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4196707-084B-4C6F-BD11-F7E6CC08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pPr marL="273050">
              <a:spcBef>
                <a:spcPts val="600"/>
              </a:spcBef>
            </a:pPr>
            <a:r>
              <a:rPr lang="th-TH" sz="3200" dirty="0"/>
              <a:t>รหัสควรมีความยาวอย่างน้อย </a:t>
            </a:r>
            <a:r>
              <a:rPr lang="th-TH" sz="3200" dirty="0">
                <a:solidFill>
                  <a:srgbClr val="0000FF"/>
                </a:solidFill>
              </a:rPr>
              <a:t>8 อักขระขึ้นไป</a:t>
            </a:r>
          </a:p>
          <a:p>
            <a:pPr marL="273050">
              <a:spcBef>
                <a:spcPts val="600"/>
              </a:spcBef>
            </a:pPr>
            <a:r>
              <a:rPr lang="th-TH" sz="3200" dirty="0"/>
              <a:t>สร้างรหัสที่ประกอบด้วยตัวพิมพ์ใหญ่ ตัวพิมพ์เล็ก ตัวเลข และสัญลักษณ์</a:t>
            </a:r>
            <a:r>
              <a:rPr lang="th-TH" sz="3200" dirty="0">
                <a:solidFill>
                  <a:srgbClr val="0000FF"/>
                </a:solidFill>
              </a:rPr>
              <a:t>ผสมกัน</a:t>
            </a:r>
          </a:p>
          <a:p>
            <a:pPr marL="273050">
              <a:spcBef>
                <a:spcPts val="600"/>
              </a:spcBef>
            </a:pPr>
            <a:r>
              <a:rPr lang="th-TH" sz="3200" dirty="0">
                <a:solidFill>
                  <a:srgbClr val="FF0000"/>
                </a:solidFill>
              </a:rPr>
              <a:t>หลีกเลี่ยง</a:t>
            </a:r>
            <a:r>
              <a:rPr lang="th-TH" sz="3200" dirty="0"/>
              <a:t>การใช้ข้อมูลส่วนตัว, คำสามัญทั่วไป, อักษรที่เรียงกัน หรือตัวอักษรซ้ำๆ กัน เช่น</a:t>
            </a:r>
            <a:r>
              <a:rPr lang="en-US" sz="3200" dirty="0"/>
              <a:t> biggg007</a:t>
            </a:r>
          </a:p>
          <a:p>
            <a:pPr marL="273050">
              <a:spcBef>
                <a:spcPts val="600"/>
              </a:spcBef>
            </a:pPr>
            <a:r>
              <a:rPr lang="th-TH" sz="3200" dirty="0"/>
              <a:t>ใช้</a:t>
            </a:r>
            <a:r>
              <a:rPr lang="th-TH" sz="3200" dirty="0">
                <a:solidFill>
                  <a:srgbClr val="0000FF"/>
                </a:solidFill>
              </a:rPr>
              <a:t>รหัสผ่านที่ต่างกัน</a:t>
            </a:r>
            <a:r>
              <a:rPr lang="th-TH" sz="3200" dirty="0"/>
              <a:t>ในบัญชีสำคัญต่างๆ เช่น บัญชี </a:t>
            </a:r>
            <a:r>
              <a:rPr lang="en-US" sz="3200" dirty="0"/>
              <a:t>Facebook</a:t>
            </a:r>
            <a:r>
              <a:rPr lang="th-TH" sz="3200" dirty="0"/>
              <a:t>,</a:t>
            </a:r>
            <a:r>
              <a:rPr lang="en-US" sz="3200" dirty="0"/>
              <a:t> Google, Apple</a:t>
            </a:r>
            <a:r>
              <a:rPr lang="th-TH" sz="3200" dirty="0"/>
              <a:t>,</a:t>
            </a:r>
            <a:r>
              <a:rPr lang="en-US" sz="3200" dirty="0"/>
              <a:t> </a:t>
            </a:r>
            <a:r>
              <a:rPr lang="th-TH" sz="3200" dirty="0"/>
              <a:t>อีเมล, ธนาคารออนไลน์ </a:t>
            </a:r>
          </a:p>
          <a:p>
            <a:pPr marL="273050">
              <a:spcBef>
                <a:spcPts val="600"/>
              </a:spcBef>
            </a:pPr>
            <a:r>
              <a:rPr lang="th-TH" sz="3200" dirty="0"/>
              <a:t>หมั่น</a:t>
            </a:r>
            <a:r>
              <a:rPr lang="th-TH" sz="3200" dirty="0">
                <a:solidFill>
                  <a:srgbClr val="0000FF"/>
                </a:solidFill>
              </a:rPr>
              <a:t>เปลี่ยนรหัสผ่าน</a:t>
            </a:r>
            <a:r>
              <a:rPr lang="th-TH" sz="3200" dirty="0"/>
              <a:t>อย่างน้อยทุก 3 เดือน</a:t>
            </a:r>
          </a:p>
          <a:p>
            <a:pPr marL="273050">
              <a:spcBef>
                <a:spcPts val="600"/>
              </a:spcBef>
            </a:pPr>
            <a:r>
              <a:rPr lang="th-TH" sz="3200" dirty="0">
                <a:solidFill>
                  <a:srgbClr val="0000FF"/>
                </a:solidFill>
              </a:rPr>
              <a:t>ไม่แชร์รหัส</a:t>
            </a:r>
            <a:r>
              <a:rPr lang="th-TH" sz="3200" dirty="0"/>
              <a:t>กับคนอื่น</a:t>
            </a:r>
            <a:endParaRPr lang="en-US" sz="3200" dirty="0"/>
          </a:p>
          <a:p>
            <a:pPr marL="0">
              <a:spcBef>
                <a:spcPts val="600"/>
              </a:spcBef>
            </a:pPr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68224DA5-D2F4-442E-8A86-F757FFC0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BE6380D-8623-45EB-A3DC-9F3378BE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เทคนิคการตั้งรหัสผ่าน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4196707-084B-4C6F-BD11-F7E6CC08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Autofit/>
          </a:bodyPr>
          <a:lstStyle/>
          <a:p>
            <a:pPr marL="273050">
              <a:spcBef>
                <a:spcPts val="0"/>
              </a:spcBef>
            </a:pPr>
            <a:r>
              <a:rPr lang="th-TH" sz="3200" dirty="0"/>
              <a:t>สร้าง “</a:t>
            </a:r>
            <a:r>
              <a:rPr lang="th-TH" sz="3200" dirty="0">
                <a:solidFill>
                  <a:srgbClr val="0000FF"/>
                </a:solidFill>
              </a:rPr>
              <a:t>วลีรหัสผ่าน</a:t>
            </a:r>
            <a:r>
              <a:rPr lang="th-TH" sz="3200" dirty="0"/>
              <a:t>” ด้วยประโยคที่เราคุ้นเคย </a:t>
            </a:r>
          </a:p>
          <a:p>
            <a:pPr marL="273050">
              <a:spcBef>
                <a:spcPts val="0"/>
              </a:spcBef>
            </a:pPr>
            <a:r>
              <a:rPr lang="th-TH" sz="3200" dirty="0"/>
              <a:t>เช่น </a:t>
            </a:r>
            <a:r>
              <a:rPr lang="en-US" sz="3200" dirty="0">
                <a:solidFill>
                  <a:srgbClr val="C00000"/>
                </a:solidFill>
              </a:rPr>
              <a:t>I met </a:t>
            </a:r>
            <a:r>
              <a:rPr lang="en-US" sz="3200" dirty="0" err="1">
                <a:solidFill>
                  <a:srgbClr val="C00000"/>
                </a:solidFill>
              </a:rPr>
              <a:t>Som</a:t>
            </a:r>
            <a:r>
              <a:rPr lang="en-US" sz="3200" dirty="0">
                <a:solidFill>
                  <a:srgbClr val="C00000"/>
                </a:solidFill>
              </a:rPr>
              <a:t> at Chiang Mai in 2008. </a:t>
            </a:r>
            <a:endParaRPr lang="th-TH" sz="3200" dirty="0">
              <a:solidFill>
                <a:srgbClr val="C00000"/>
              </a:solidFill>
            </a:endParaRPr>
          </a:p>
          <a:p>
            <a:pPr marL="273050">
              <a:spcBef>
                <a:spcPts val="0"/>
              </a:spcBef>
            </a:pPr>
            <a:r>
              <a:rPr lang="th-TH" sz="3200" dirty="0"/>
              <a:t>แล้วนำอักษรตัวแรกของแต่ละคำมาสร้างรหัสผ่านและเปลี่ยนบางคำให้เป็นสัญลักษณ์ </a:t>
            </a:r>
          </a:p>
          <a:p>
            <a:pPr marL="273050">
              <a:spcBef>
                <a:spcPts val="0"/>
              </a:spcBef>
            </a:pPr>
            <a:r>
              <a:rPr lang="th-TH" sz="3200" dirty="0"/>
              <a:t>เช่น จากตัวอย่าง อาจได้เป็นรหัส </a:t>
            </a:r>
            <a:r>
              <a:rPr lang="en-US" sz="3200" dirty="0">
                <a:solidFill>
                  <a:srgbClr val="C00000"/>
                </a:solidFill>
              </a:rPr>
              <a:t>ImS@CM#2008 </a:t>
            </a:r>
            <a:endParaRPr lang="th-TH" sz="3200" dirty="0">
              <a:solidFill>
                <a:srgbClr val="C00000"/>
              </a:solidFill>
            </a:endParaRPr>
          </a:p>
          <a:p>
            <a:pPr marL="273050">
              <a:spcBef>
                <a:spcPts val="0"/>
              </a:spcBef>
            </a:pPr>
            <a:r>
              <a:rPr lang="th-TH" sz="3200" dirty="0"/>
              <a:t>เทคนิคนี้ช่วยสร้างรหัสผ่านที่รัดกุม หลากหลาย และจำได้ง่าย</a:t>
            </a:r>
            <a:endParaRPr lang="en-US" sz="3200" dirty="0"/>
          </a:p>
          <a:p>
            <a:pPr marL="0">
              <a:spcBef>
                <a:spcPts val="0"/>
              </a:spcBef>
            </a:pPr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68224DA5-D2F4-442E-8A86-F757FFC0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BE6380D-8623-45EB-A3DC-9F3378BE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แนวทางเพิ่มเติมในการจัดการกับรหัสผ่าน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4196707-084B-4C6F-BD11-F7E6CC08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35479"/>
            <a:ext cx="8856984" cy="4922521"/>
          </a:xfrm>
        </p:spPr>
        <p:txBody>
          <a:bodyPr>
            <a:noAutofit/>
          </a:bodyPr>
          <a:lstStyle/>
          <a:p>
            <a:pPr marL="273050">
              <a:spcBef>
                <a:spcPts val="600"/>
              </a:spcBef>
            </a:pPr>
            <a:r>
              <a:rPr lang="th-TH" sz="3200" dirty="0"/>
              <a:t>บริการสำคัญ เช่น บริการด้านการเงิน ให้เลือกที่อนุญาตให้ตั้งรหัสผ่านที่ยาวพอ และหน้าเว็บรองรับการเข้ารหัส </a:t>
            </a:r>
            <a:r>
              <a:rPr lang="en-US" sz="3200" dirty="0">
                <a:solidFill>
                  <a:srgbClr val="0000FF"/>
                </a:solidFill>
              </a:rPr>
              <a:t>HTTPS</a:t>
            </a:r>
          </a:p>
          <a:p>
            <a:pPr marL="273050">
              <a:spcBef>
                <a:spcPts val="600"/>
              </a:spcBef>
            </a:pPr>
            <a:r>
              <a:rPr lang="th-TH" sz="3200" dirty="0">
                <a:solidFill>
                  <a:srgbClr val="FF0000"/>
                </a:solidFill>
              </a:rPr>
              <a:t>ตั้งค่าแจ้งเตือน</a:t>
            </a:r>
            <a:r>
              <a:rPr lang="th-TH" sz="3200" dirty="0"/>
              <a:t>หากมีใครล็อกอินเข้าบัญชีของเราจากเครื่องที่ไม่รู้จัก</a:t>
            </a:r>
          </a:p>
          <a:p>
            <a:pPr marL="273050">
              <a:spcBef>
                <a:spcPts val="600"/>
              </a:spcBef>
            </a:pPr>
            <a:r>
              <a:rPr lang="th-TH" sz="3200" dirty="0">
                <a:solidFill>
                  <a:srgbClr val="FF0000"/>
                </a:solidFill>
              </a:rPr>
              <a:t>เปลี่ยนรหัส</a:t>
            </a:r>
            <a:r>
              <a:rPr lang="th-TH" sz="3200" dirty="0"/>
              <a:t>ทุกครั้งเมื่อสงสัยว่ามีกิจกรรม</a:t>
            </a:r>
            <a:r>
              <a:rPr lang="th-TH" sz="3200" dirty="0">
                <a:solidFill>
                  <a:srgbClr val="FF0000"/>
                </a:solidFill>
              </a:rPr>
              <a:t>ไม่ปกติ</a:t>
            </a:r>
            <a:r>
              <a:rPr lang="th-TH" sz="3200" dirty="0"/>
              <a:t>เกิดขึ้น เช่น มีการเข้าสู่บัญชีของเราจากคอมพิวเตอร์หรืออุปกรณ์เคลื่อนที่ที่เราไม่คุ้นเคย</a:t>
            </a:r>
          </a:p>
          <a:p>
            <a:pPr marL="273050">
              <a:spcBef>
                <a:spcPts val="600"/>
              </a:spcBef>
            </a:pPr>
            <a:r>
              <a:rPr lang="th-TH" sz="3200" dirty="0">
                <a:solidFill>
                  <a:srgbClr val="FF0000"/>
                </a:solidFill>
              </a:rPr>
              <a:t>ตั้งค่าการกู้คืนรหัสผ่าน </a:t>
            </a:r>
            <a:r>
              <a:rPr lang="th-TH" sz="3200" dirty="0"/>
              <a:t>บริการส่วนมากจะให้เราใส่เบอร์โทรศัพท์หรืออีเมลสำหรับส่งรหัสผ่านไปให้ใหม่หรือเพื่อรีเซ็ตรหัสผ่านใหม่ </a:t>
            </a:r>
          </a:p>
          <a:p>
            <a:pPr marL="273050">
              <a:spcBef>
                <a:spcPts val="600"/>
              </a:spcBef>
            </a:pPr>
            <a:r>
              <a:rPr lang="th-TH" sz="3200" dirty="0"/>
              <a:t>เปิดใช้ระบบการพิสูจน์ตัวตนที่ปลอดภัยมากขึ้น เช่น </a:t>
            </a:r>
            <a:r>
              <a:rPr lang="th-TH" sz="3200" dirty="0">
                <a:solidFill>
                  <a:srgbClr val="0000FF"/>
                </a:solidFill>
              </a:rPr>
              <a:t>การยืนยันตัวตนสองระดับ (</a:t>
            </a:r>
            <a:r>
              <a:rPr lang="en-US" sz="3200" dirty="0">
                <a:solidFill>
                  <a:srgbClr val="0000FF"/>
                </a:solidFill>
              </a:rPr>
              <a:t>two-factor authentication) </a:t>
            </a:r>
            <a:endParaRPr lang="th-TH" sz="3200" dirty="0">
              <a:solidFill>
                <a:srgbClr val="0000FF"/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68224DA5-D2F4-442E-8A86-F757FFC0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4D7E3C22-3DF0-4A16-9CDC-4204F909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dirty="0"/>
              <a:t>การยืนยันตัวตน 2 ระดับ (</a:t>
            </a:r>
            <a:r>
              <a:rPr lang="en-US" sz="4000" dirty="0"/>
              <a:t>Two-Factor Authentication)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9B6891C-2687-4BE6-BF9D-222CB4D4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389120"/>
          </a:xfrm>
        </p:spPr>
        <p:txBody>
          <a:bodyPr>
            <a:normAutofit/>
          </a:bodyPr>
          <a:lstStyle/>
          <a:p>
            <a:r>
              <a:rPr lang="th-TH" sz="3200" dirty="0"/>
              <a:t>หลังจากล็อกอินด้วยรหัสผ่านตามปกติ ระบบจะ</a:t>
            </a:r>
            <a:r>
              <a:rPr lang="th-TH" sz="3200" dirty="0">
                <a:solidFill>
                  <a:srgbClr val="0000FF"/>
                </a:solidFill>
              </a:rPr>
              <a:t>ถามรหัสยืนยันจากอุปกรณ์อื่น </a:t>
            </a:r>
            <a:r>
              <a:rPr lang="th-TH" sz="3200" dirty="0"/>
              <a:t>เช่น โทรศัพท์มือถือ เพื่อความปลอดภัยมากขึ้น</a:t>
            </a:r>
          </a:p>
          <a:p>
            <a:r>
              <a:rPr lang="th-TH" sz="3200" dirty="0"/>
              <a:t>หรือการใช้ </a:t>
            </a:r>
            <a:r>
              <a:rPr lang="en-US" sz="3200" dirty="0">
                <a:solidFill>
                  <a:srgbClr val="0000FF"/>
                </a:solidFill>
              </a:rPr>
              <a:t>OTP (One Time Password) </a:t>
            </a:r>
            <a:r>
              <a:rPr lang="th-TH" sz="3200" dirty="0"/>
              <a:t>ที่ระบบจะส่งรหัสเฉพาะที่หมดอายุภายในไม่กี่นาทีไปทางเบอร์โทรศัพท์มือถือเพื่อยืนยันอีกครั้ง</a:t>
            </a:r>
          </a:p>
          <a:p>
            <a:r>
              <a:rPr lang="th-TH" sz="3200" dirty="0"/>
              <a:t>พบได้ในผู้ให้บริการหลายราย เช่น </a:t>
            </a:r>
            <a:r>
              <a:rPr lang="en-US" sz="3200" dirty="0"/>
              <a:t>google account, apple account, Facebook, </a:t>
            </a:r>
            <a:r>
              <a:rPr lang="th-TH" sz="3200" dirty="0"/>
              <a:t>แอปธุรกรรมการเงิน</a:t>
            </a:r>
            <a:r>
              <a:rPr lang="en-US" sz="3200" dirty="0"/>
              <a:t> </a:t>
            </a:r>
            <a:r>
              <a:rPr lang="th-TH" sz="3200" dirty="0"/>
              <a:t>เป็นต้น</a:t>
            </a:r>
            <a:r>
              <a:rPr lang="en-US" sz="3200" dirty="0"/>
              <a:t> </a:t>
            </a:r>
            <a:endParaRPr lang="th-TH" sz="3200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DECCF58F-8930-4B5D-8D88-D46BFBD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2AD7D872-8E97-42F9-AF9A-AFDC161B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01" y="4967553"/>
            <a:ext cx="5256584" cy="18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62DC63-A14C-49B8-81A3-9364ABAEE23C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19471</TotalTime>
  <Words>2148</Words>
  <Application>Microsoft Office PowerPoint</Application>
  <PresentationFormat>นำเสนอทางหน้าจอ (4:3)</PresentationFormat>
  <Paragraphs>193</Paragraphs>
  <Slides>39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ไหลเวียน</vt:lpstr>
      <vt:lpstr>ทักษะในการรักษาความปลอดภัยของตนเองในโลกออนไลน์</vt:lpstr>
      <vt:lpstr>Outline</vt:lpstr>
      <vt:lpstr>ทักษะสำคัญ 8 ประการในการเป็นพลเมืองดิจิทัล</vt:lpstr>
      <vt:lpstr>ความปลอดภัย ความมั่นคง (Security)</vt:lpstr>
      <vt:lpstr>รหัสผ่านที่ไม่ควรตั้ง</vt:lpstr>
      <vt:lpstr>เทคนิคการตั้งรหัสผ่าน</vt:lpstr>
      <vt:lpstr>เทคนิคการตั้งรหัสผ่าน</vt:lpstr>
      <vt:lpstr>แนวทางเพิ่มเติมในการจัดการกับรหัสผ่าน</vt:lpstr>
      <vt:lpstr>การยืนยันตัวตน 2 ระดับ (Two-Factor Authentication)</vt:lpstr>
      <vt:lpstr>HTTPS (Hypertext Transfer Protocol Secure)</vt:lpstr>
      <vt:lpstr>การใช้อินเทอร์เน็ตสาธารณะและการป้องกัน</vt:lpstr>
      <vt:lpstr>การป้องกัน</vt:lpstr>
      <vt:lpstr>keylogger : hardware</vt:lpstr>
      <vt:lpstr>keylogger : software</vt:lpstr>
      <vt:lpstr>การเชื่อมต่อ Wi-Fi สาธารณะ</vt:lpstr>
      <vt:lpstr>การป้องกัน</vt:lpstr>
      <vt:lpstr>งานนำเสนอ PowerPoint</vt:lpstr>
      <vt:lpstr>การป้องกันการเข้าถึงผ่านอุปกรณ์เคลื่อนที่</vt:lpstr>
      <vt:lpstr>การป้องกันการเข้าถึงผ่านอุปกรณ์เคลื่อนที่</vt:lpstr>
      <vt:lpstr>การป้องกันการเข้าถึงผ่านอุปกรณ์เคลื่อนที่</vt:lpstr>
      <vt:lpstr>มัลแวร์ (malware – malicious software)</vt:lpstr>
      <vt:lpstr>มัลแวร์ (malware – malicious software)</vt:lpstr>
      <vt:lpstr>มัลแวร์ (malware – malicious software)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การป้องกัน malware</vt:lpstr>
      <vt:lpstr>การหลอกลวงออนไลน์ (scam)</vt:lpstr>
      <vt:lpstr>phishing</vt:lpstr>
      <vt:lpstr>การตรวจสอบ phishing e-mail</vt:lpstr>
      <vt:lpstr>Romance scam, Nigerian scams</vt:lpstr>
      <vt:lpstr>แชร์ลูกโซ่ออนไลน์</vt:lpstr>
      <vt:lpstr>งานนำเสนอ PowerPoint</vt:lpstr>
      <vt:lpstr>งานนำเสนอ PowerPoint</vt:lpstr>
      <vt:lpstr>มิจฉาชีพบน Social Media</vt:lpstr>
      <vt:lpstr>หลอกขายของออนไลน์</vt:lpstr>
      <vt:lpstr>การป้องกัน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x</dc:creator>
  <cp:lastModifiedBy>admin</cp:lastModifiedBy>
  <cp:revision>332</cp:revision>
  <cp:lastPrinted>2018-01-22T00:52:53Z</cp:lastPrinted>
  <dcterms:created xsi:type="dcterms:W3CDTF">2005-06-05T17:16:41Z</dcterms:created>
  <dcterms:modified xsi:type="dcterms:W3CDTF">2023-09-15T12:03:24Z</dcterms:modified>
</cp:coreProperties>
</file>