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11/relationships/webextensiontaskpanes" Target="ppt/webextensions/taskpanes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4" r:id="rId1"/>
  </p:sldMasterIdLst>
  <p:notesMasterIdLst>
    <p:notesMasterId r:id="rId47"/>
  </p:notesMasterIdLst>
  <p:handoutMasterIdLst>
    <p:handoutMasterId r:id="rId48"/>
  </p:handoutMasterIdLst>
  <p:sldIdLst>
    <p:sldId id="256" r:id="rId2"/>
    <p:sldId id="449" r:id="rId3"/>
    <p:sldId id="404" r:id="rId4"/>
    <p:sldId id="432" r:id="rId5"/>
    <p:sldId id="433" r:id="rId6"/>
    <p:sldId id="434" r:id="rId7"/>
    <p:sldId id="435" r:id="rId8"/>
    <p:sldId id="436" r:id="rId9"/>
    <p:sldId id="437" r:id="rId10"/>
    <p:sldId id="478" r:id="rId11"/>
    <p:sldId id="477" r:id="rId12"/>
    <p:sldId id="474" r:id="rId13"/>
    <p:sldId id="473" r:id="rId14"/>
    <p:sldId id="470" r:id="rId15"/>
    <p:sldId id="438" r:id="rId16"/>
    <p:sldId id="441" r:id="rId17"/>
    <p:sldId id="439" r:id="rId18"/>
    <p:sldId id="440" r:id="rId19"/>
    <p:sldId id="443" r:id="rId20"/>
    <p:sldId id="479" r:id="rId21"/>
    <p:sldId id="471" r:id="rId22"/>
    <p:sldId id="444" r:id="rId23"/>
    <p:sldId id="446" r:id="rId24"/>
    <p:sldId id="445" r:id="rId25"/>
    <p:sldId id="450" r:id="rId26"/>
    <p:sldId id="447" r:id="rId27"/>
    <p:sldId id="451" r:id="rId28"/>
    <p:sldId id="452" r:id="rId29"/>
    <p:sldId id="453" r:id="rId30"/>
    <p:sldId id="454" r:id="rId31"/>
    <p:sldId id="459" r:id="rId32"/>
    <p:sldId id="455" r:id="rId33"/>
    <p:sldId id="457" r:id="rId34"/>
    <p:sldId id="460" r:id="rId35"/>
    <p:sldId id="458" r:id="rId36"/>
    <p:sldId id="456" r:id="rId37"/>
    <p:sldId id="461" r:id="rId38"/>
    <p:sldId id="462" r:id="rId39"/>
    <p:sldId id="463" r:id="rId40"/>
    <p:sldId id="467" r:id="rId41"/>
    <p:sldId id="468" r:id="rId42"/>
    <p:sldId id="464" r:id="rId43"/>
    <p:sldId id="465" r:id="rId44"/>
    <p:sldId id="466" r:id="rId45"/>
    <p:sldId id="469" r:id="rId4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CC3300"/>
    <a:srgbClr val="FF0066"/>
    <a:srgbClr val="A50021"/>
    <a:srgbClr val="5F5F5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575" autoAdjust="0"/>
  </p:normalViewPr>
  <p:slideViewPr>
    <p:cSldViewPr>
      <p:cViewPr varScale="1">
        <p:scale>
          <a:sx n="113" d="100"/>
          <a:sy n="113" d="100"/>
        </p:scale>
        <p:origin x="-15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A67328-468C-42F1-AFEE-29655940AB18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51C44742-AEE0-4960-91A4-9B1A6A28CD28}">
      <dgm:prSet phldrT="[ข้อความ]" custT="1"/>
      <dgm:spPr/>
      <dgm:t>
        <a:bodyPr/>
        <a:lstStyle/>
        <a:p>
          <a:r>
            <a:rPr lang="th-TH" sz="2800" b="1" dirty="0">
              <a:latin typeface="Cordia New" panose="020B0304020202020204" pitchFamily="34" charset="-34"/>
              <a:cs typeface="Cordia New" panose="020B0304020202020204" pitchFamily="34" charset="-34"/>
            </a:rPr>
            <a:t>เมื่อเข้าเว็บไซต์ ระบบติดตามจะบันทึกสิ่งที่เราทำออนไลน์</a:t>
          </a:r>
        </a:p>
      </dgm:t>
    </dgm:pt>
    <dgm:pt modelId="{8A3FF5F9-0388-40B1-A718-44DCAAA797D9}" type="parTrans" cxnId="{70458C0E-E717-4736-BF1D-719F5BC5A2C1}">
      <dgm:prSet/>
      <dgm:spPr/>
      <dgm:t>
        <a:bodyPr/>
        <a:lstStyle/>
        <a:p>
          <a:endParaRPr lang="th-TH"/>
        </a:p>
      </dgm:t>
    </dgm:pt>
    <dgm:pt modelId="{B7E94DAC-F96C-40D5-B088-5B353F21810F}" type="sibTrans" cxnId="{70458C0E-E717-4736-BF1D-719F5BC5A2C1}">
      <dgm:prSet/>
      <dgm:spPr/>
      <dgm:t>
        <a:bodyPr/>
        <a:lstStyle/>
        <a:p>
          <a:endParaRPr lang="th-TH"/>
        </a:p>
      </dgm:t>
    </dgm:pt>
    <dgm:pt modelId="{93439760-21BE-4DE6-9909-E1CE623B627D}">
      <dgm:prSet phldrT="[ข้อความ]" custT="1"/>
      <dgm:spPr/>
      <dgm:t>
        <a:bodyPr/>
        <a:lstStyle/>
        <a:p>
          <a:r>
            <a:rPr lang="th-TH" sz="2800" b="1" dirty="0">
              <a:latin typeface="Cordia New" panose="020B0304020202020204" pitchFamily="34" charset="-34"/>
              <a:cs typeface="Cordia New" panose="020B0304020202020204" pitchFamily="34" charset="-34"/>
            </a:rPr>
            <a:t>บริษัทที่สร้างระบบจะใช้ข้อมูลที่บันทึกเพื่อสร้างโปรไฟล์ของเรา</a:t>
          </a:r>
        </a:p>
      </dgm:t>
    </dgm:pt>
    <dgm:pt modelId="{C70E7138-0A13-4214-8CE5-1F2CC0D9F611}" type="parTrans" cxnId="{C258FD33-D197-4FC9-84DC-997D551C5B3A}">
      <dgm:prSet/>
      <dgm:spPr/>
      <dgm:t>
        <a:bodyPr/>
        <a:lstStyle/>
        <a:p>
          <a:endParaRPr lang="th-TH"/>
        </a:p>
      </dgm:t>
    </dgm:pt>
    <dgm:pt modelId="{8B799BD1-C608-485C-9DBC-64FF3E35C10E}" type="sibTrans" cxnId="{C258FD33-D197-4FC9-84DC-997D551C5B3A}">
      <dgm:prSet/>
      <dgm:spPr/>
      <dgm:t>
        <a:bodyPr/>
        <a:lstStyle/>
        <a:p>
          <a:endParaRPr lang="th-TH"/>
        </a:p>
      </dgm:t>
    </dgm:pt>
    <dgm:pt modelId="{45BF1FFC-D8C1-4E2F-A8B5-C20E28698FBA}">
      <dgm:prSet phldrT="[ข้อความ]" custT="1"/>
      <dgm:spPr/>
      <dgm:t>
        <a:bodyPr/>
        <a:lstStyle/>
        <a:p>
          <a:r>
            <a:rPr lang="th-TH" sz="2800" b="1" dirty="0">
              <a:latin typeface="Cordia New" panose="020B0304020202020204" pitchFamily="34" charset="-34"/>
              <a:cs typeface="Cordia New" panose="020B0304020202020204" pitchFamily="34" charset="-34"/>
            </a:rPr>
            <a:t>บริษัทขายข้อมูลเหล่านี้ไปยังบริษัทที่ขายสินค้าและบริการ</a:t>
          </a:r>
        </a:p>
      </dgm:t>
    </dgm:pt>
    <dgm:pt modelId="{B9E60367-B57B-4FD6-88F6-06AD89B5FF07}" type="parTrans" cxnId="{894A3E56-9AD3-4F42-BEC2-D67432031B5C}">
      <dgm:prSet/>
      <dgm:spPr/>
      <dgm:t>
        <a:bodyPr/>
        <a:lstStyle/>
        <a:p>
          <a:endParaRPr lang="th-TH"/>
        </a:p>
      </dgm:t>
    </dgm:pt>
    <dgm:pt modelId="{7B90066A-2DC0-44E6-9DBE-4CFB4BDAF23B}" type="sibTrans" cxnId="{894A3E56-9AD3-4F42-BEC2-D67432031B5C}">
      <dgm:prSet/>
      <dgm:spPr/>
      <dgm:t>
        <a:bodyPr/>
        <a:lstStyle/>
        <a:p>
          <a:endParaRPr lang="th-TH"/>
        </a:p>
      </dgm:t>
    </dgm:pt>
    <dgm:pt modelId="{D548A5FD-9069-476E-B13C-D578D9F8EF54}">
      <dgm:prSet phldrT="[ข้อความ]" custT="1"/>
      <dgm:spPr/>
      <dgm:t>
        <a:bodyPr/>
        <a:lstStyle/>
        <a:p>
          <a:r>
            <a:rPr lang="th-TH" sz="2800" b="1" dirty="0">
              <a:latin typeface="Cordia New" panose="020B0304020202020204" pitchFamily="34" charset="-34"/>
              <a:cs typeface="Cordia New" panose="020B0304020202020204" pitchFamily="34" charset="-34"/>
            </a:rPr>
            <a:t>ข้อมูลของเราจะนำลงไปไว้ในเครือข่ายแลกเปลี่ยนที่ใครก็สามารถเข้ามาซื้อข้อมูลได้</a:t>
          </a:r>
        </a:p>
      </dgm:t>
    </dgm:pt>
    <dgm:pt modelId="{8E4C207F-DD09-4CAD-AC97-E0B1873AE34C}" type="parTrans" cxnId="{77C29718-A488-4127-86AD-77418BFBC11A}">
      <dgm:prSet/>
      <dgm:spPr/>
      <dgm:t>
        <a:bodyPr/>
        <a:lstStyle/>
        <a:p>
          <a:endParaRPr lang="th-TH"/>
        </a:p>
      </dgm:t>
    </dgm:pt>
    <dgm:pt modelId="{BFB0FAD6-2632-4D98-8201-046CD5B39509}" type="sibTrans" cxnId="{77C29718-A488-4127-86AD-77418BFBC11A}">
      <dgm:prSet/>
      <dgm:spPr/>
      <dgm:t>
        <a:bodyPr/>
        <a:lstStyle/>
        <a:p>
          <a:endParaRPr lang="th-TH"/>
        </a:p>
      </dgm:t>
    </dgm:pt>
    <dgm:pt modelId="{80CF9607-90D9-4D83-9684-E1DB2F42CCDD}">
      <dgm:prSet phldrT="[ข้อความ]" custT="1"/>
      <dgm:spPr/>
      <dgm:t>
        <a:bodyPr/>
        <a:lstStyle/>
        <a:p>
          <a:r>
            <a:rPr lang="th-TH" sz="2800" b="1" dirty="0">
              <a:latin typeface="Cordia New" panose="020B0304020202020204" pitchFamily="34" charset="-34"/>
              <a:cs typeface="Cordia New" panose="020B0304020202020204" pitchFamily="34" charset="-34"/>
            </a:rPr>
            <a:t>ข้อมูลของเราถูกนำไปรวมกับแหล่งข้อมูลอื่นๆ ที่มีข้อมูลส่วนตัวของเรา</a:t>
          </a:r>
        </a:p>
      </dgm:t>
    </dgm:pt>
    <dgm:pt modelId="{2FF9D6E6-0B13-4BBD-A0C4-B127DE0FCCCD}" type="parTrans" cxnId="{63DE32D6-C502-42C9-89BD-F5611E8A2F4F}">
      <dgm:prSet/>
      <dgm:spPr/>
      <dgm:t>
        <a:bodyPr/>
        <a:lstStyle/>
        <a:p>
          <a:endParaRPr lang="th-TH"/>
        </a:p>
      </dgm:t>
    </dgm:pt>
    <dgm:pt modelId="{A94BF55B-066C-4C2B-B7EC-E4CDF798FAD9}" type="sibTrans" cxnId="{63DE32D6-C502-42C9-89BD-F5611E8A2F4F}">
      <dgm:prSet/>
      <dgm:spPr/>
      <dgm:t>
        <a:bodyPr/>
        <a:lstStyle/>
        <a:p>
          <a:endParaRPr lang="th-TH"/>
        </a:p>
      </dgm:t>
    </dgm:pt>
    <dgm:pt modelId="{918E8C6A-3EDD-4859-A405-DBF348D80748}">
      <dgm:prSet phldrT="[ข้อความ]" custT="1"/>
      <dgm:spPr/>
      <dgm:t>
        <a:bodyPr/>
        <a:lstStyle/>
        <a:p>
          <a:r>
            <a:rPr lang="th-TH" sz="2800" b="1" dirty="0">
              <a:latin typeface="Cordia New" panose="020B0304020202020204" pitchFamily="34" charset="-34"/>
              <a:cs typeface="Cordia New" panose="020B0304020202020204" pitchFamily="34" charset="-34"/>
            </a:rPr>
            <a:t>และจะถูกนำไปขายให้กับบริษัทสินค้าที่มองหาลูกค้าที่กำลังสนใจสินค้าประเภทเดียวกัน</a:t>
          </a:r>
        </a:p>
      </dgm:t>
    </dgm:pt>
    <dgm:pt modelId="{007D7A2F-C1A3-4C70-BAA8-1E06408ED96E}" type="parTrans" cxnId="{49BCD8CA-FCA4-44C0-A1D1-0DB7257B190C}">
      <dgm:prSet/>
      <dgm:spPr/>
      <dgm:t>
        <a:bodyPr/>
        <a:lstStyle/>
        <a:p>
          <a:endParaRPr lang="th-TH"/>
        </a:p>
      </dgm:t>
    </dgm:pt>
    <dgm:pt modelId="{ACE4E77E-2F58-477F-9460-262BB85C7FB8}" type="sibTrans" cxnId="{49BCD8CA-FCA4-44C0-A1D1-0DB7257B190C}">
      <dgm:prSet/>
      <dgm:spPr/>
      <dgm:t>
        <a:bodyPr/>
        <a:lstStyle/>
        <a:p>
          <a:endParaRPr lang="th-TH"/>
        </a:p>
      </dgm:t>
    </dgm:pt>
    <dgm:pt modelId="{5CE905CE-4399-494B-A399-BD5B87A21386}" type="pres">
      <dgm:prSet presAssocID="{DCA67328-468C-42F1-AFEE-29655940AB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CBE891-EF2F-4F81-8E45-9E7318D5C75B}" type="pres">
      <dgm:prSet presAssocID="{51C44742-AEE0-4960-91A4-9B1A6A28CD28}" presName="node" presStyleLbl="node1" presStyleIdx="0" presStyleCnt="6" custScaleX="460534" custScaleY="240324" custLinFactX="-12097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306891-91D1-4325-8D85-9FAB81BEAFC9}" type="pres">
      <dgm:prSet presAssocID="{B7E94DAC-F96C-40D5-B088-5B353F21810F}" presName="sibTrans" presStyleLbl="sibTrans2D1" presStyleIdx="0" presStyleCnt="5"/>
      <dgm:spPr/>
      <dgm:t>
        <a:bodyPr/>
        <a:lstStyle/>
        <a:p>
          <a:endParaRPr lang="en-US"/>
        </a:p>
      </dgm:t>
    </dgm:pt>
    <dgm:pt modelId="{77B205E6-2F72-4098-98F8-0F1447564F53}" type="pres">
      <dgm:prSet presAssocID="{B7E94DAC-F96C-40D5-B088-5B353F21810F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591F76D-2C51-4DBC-B5EA-003380B8EFC0}" type="pres">
      <dgm:prSet presAssocID="{93439760-21BE-4DE6-9909-E1CE623B627D}" presName="node" presStyleLbl="node1" presStyleIdx="1" presStyleCnt="6" custScaleX="460534" custScaleY="240324" custLinFactNeighborX="92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54D98-8D58-4C7D-B3AE-ACE057E7600D}" type="pres">
      <dgm:prSet presAssocID="{8B799BD1-C608-485C-9DBC-64FF3E35C10E}" presName="sibTrans" presStyleLbl="sibTrans2D1" presStyleIdx="1" presStyleCnt="5"/>
      <dgm:spPr/>
      <dgm:t>
        <a:bodyPr/>
        <a:lstStyle/>
        <a:p>
          <a:endParaRPr lang="en-US"/>
        </a:p>
      </dgm:t>
    </dgm:pt>
    <dgm:pt modelId="{35C34B4E-3757-436D-A541-344F522F149A}" type="pres">
      <dgm:prSet presAssocID="{8B799BD1-C608-485C-9DBC-64FF3E35C10E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A57D1566-0394-4D81-AA07-C85408B46FE8}" type="pres">
      <dgm:prSet presAssocID="{45BF1FFC-D8C1-4E2F-A8B5-C20E28698FBA}" presName="node" presStyleLbl="node1" presStyleIdx="2" presStyleCnt="6" custScaleX="460534" custScaleY="240324" custLinFactNeighborX="92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AD575-099F-4CAE-B140-B1B473F60BCE}" type="pres">
      <dgm:prSet presAssocID="{7B90066A-2DC0-44E6-9DBE-4CFB4BDAF23B}" presName="sibTrans" presStyleLbl="sibTrans2D1" presStyleIdx="2" presStyleCnt="5"/>
      <dgm:spPr/>
      <dgm:t>
        <a:bodyPr/>
        <a:lstStyle/>
        <a:p>
          <a:endParaRPr lang="en-US"/>
        </a:p>
      </dgm:t>
    </dgm:pt>
    <dgm:pt modelId="{155742EB-053E-44F3-BA69-933800073585}" type="pres">
      <dgm:prSet presAssocID="{7B90066A-2DC0-44E6-9DBE-4CFB4BDAF23B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FEDE8BF5-4287-40A2-9983-CA0854DD77F2}" type="pres">
      <dgm:prSet presAssocID="{D548A5FD-9069-476E-B13C-D578D9F8EF54}" presName="node" presStyleLbl="node1" presStyleIdx="3" presStyleCnt="6" custScaleX="460534" custScaleY="240324" custLinFactX="-12097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3501FD-3679-46B3-B78F-1ED6EC8D9792}" type="pres">
      <dgm:prSet presAssocID="{BFB0FAD6-2632-4D98-8201-046CD5B39509}" presName="sibTrans" presStyleLbl="sibTrans2D1" presStyleIdx="3" presStyleCnt="5"/>
      <dgm:spPr/>
      <dgm:t>
        <a:bodyPr/>
        <a:lstStyle/>
        <a:p>
          <a:endParaRPr lang="en-US"/>
        </a:p>
      </dgm:t>
    </dgm:pt>
    <dgm:pt modelId="{352385BD-5A2C-41A9-BDF9-C88C7F36E4CC}" type="pres">
      <dgm:prSet presAssocID="{BFB0FAD6-2632-4D98-8201-046CD5B39509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EAAD0CB-7DD0-4DCD-AE42-A8529508838A}" type="pres">
      <dgm:prSet presAssocID="{80CF9607-90D9-4D83-9684-E1DB2F42CCDD}" presName="node" presStyleLbl="node1" presStyleIdx="4" presStyleCnt="6" custScaleX="460534" custScaleY="240324" custLinFactX="-12097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47167-99DD-444E-9959-9DD1FBF991D5}" type="pres">
      <dgm:prSet presAssocID="{A94BF55B-066C-4C2B-B7EC-E4CDF798FAD9}" presName="sibTrans" presStyleLbl="sibTrans2D1" presStyleIdx="4" presStyleCnt="5"/>
      <dgm:spPr/>
      <dgm:t>
        <a:bodyPr/>
        <a:lstStyle/>
        <a:p>
          <a:endParaRPr lang="en-US"/>
        </a:p>
      </dgm:t>
    </dgm:pt>
    <dgm:pt modelId="{F73C1FD8-E512-4227-AC12-9218AA0C9912}" type="pres">
      <dgm:prSet presAssocID="{A94BF55B-066C-4C2B-B7EC-E4CDF798FAD9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AD63D536-BED1-402B-944D-CFC37369E34E}" type="pres">
      <dgm:prSet presAssocID="{918E8C6A-3EDD-4859-A405-DBF348D80748}" presName="node" presStyleLbl="node1" presStyleIdx="5" presStyleCnt="6" custScaleX="460534" custScaleY="240324" custLinFactNeighborX="92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560F36-AB33-4758-8A64-4B3A805A3962}" type="presOf" srcId="{8B799BD1-C608-485C-9DBC-64FF3E35C10E}" destId="{78354D98-8D58-4C7D-B3AE-ACE057E7600D}" srcOrd="0" destOrd="0" presId="urn:microsoft.com/office/officeart/2005/8/layout/process5"/>
    <dgm:cxn modelId="{6EE55E19-BD37-4424-B11D-55F54D011AFF}" type="presOf" srcId="{45BF1FFC-D8C1-4E2F-A8B5-C20E28698FBA}" destId="{A57D1566-0394-4D81-AA07-C85408B46FE8}" srcOrd="0" destOrd="0" presId="urn:microsoft.com/office/officeart/2005/8/layout/process5"/>
    <dgm:cxn modelId="{90BED789-F914-4293-B2CD-B1BCF35507D8}" type="presOf" srcId="{BFB0FAD6-2632-4D98-8201-046CD5B39509}" destId="{043501FD-3679-46B3-B78F-1ED6EC8D9792}" srcOrd="0" destOrd="0" presId="urn:microsoft.com/office/officeart/2005/8/layout/process5"/>
    <dgm:cxn modelId="{3EF61245-5D85-455A-AF98-EAB4BF198838}" type="presOf" srcId="{B7E94DAC-F96C-40D5-B088-5B353F21810F}" destId="{77B205E6-2F72-4098-98F8-0F1447564F53}" srcOrd="1" destOrd="0" presId="urn:microsoft.com/office/officeart/2005/8/layout/process5"/>
    <dgm:cxn modelId="{8CFB6B22-9E13-4B4C-A0E3-E093A1E9A58D}" type="presOf" srcId="{B7E94DAC-F96C-40D5-B088-5B353F21810F}" destId="{58306891-91D1-4325-8D85-9FAB81BEAFC9}" srcOrd="0" destOrd="0" presId="urn:microsoft.com/office/officeart/2005/8/layout/process5"/>
    <dgm:cxn modelId="{A0DBA334-D193-4EAC-844A-DB7CE26BBEB9}" type="presOf" srcId="{DCA67328-468C-42F1-AFEE-29655940AB18}" destId="{5CE905CE-4399-494B-A399-BD5B87A21386}" srcOrd="0" destOrd="0" presId="urn:microsoft.com/office/officeart/2005/8/layout/process5"/>
    <dgm:cxn modelId="{C7958D04-9859-4CDA-8C59-2C9DE4404763}" type="presOf" srcId="{7B90066A-2DC0-44E6-9DBE-4CFB4BDAF23B}" destId="{155742EB-053E-44F3-BA69-933800073585}" srcOrd="1" destOrd="0" presId="urn:microsoft.com/office/officeart/2005/8/layout/process5"/>
    <dgm:cxn modelId="{70458C0E-E717-4736-BF1D-719F5BC5A2C1}" srcId="{DCA67328-468C-42F1-AFEE-29655940AB18}" destId="{51C44742-AEE0-4960-91A4-9B1A6A28CD28}" srcOrd="0" destOrd="0" parTransId="{8A3FF5F9-0388-40B1-A718-44DCAAA797D9}" sibTransId="{B7E94DAC-F96C-40D5-B088-5B353F21810F}"/>
    <dgm:cxn modelId="{77C29718-A488-4127-86AD-77418BFBC11A}" srcId="{DCA67328-468C-42F1-AFEE-29655940AB18}" destId="{D548A5FD-9069-476E-B13C-D578D9F8EF54}" srcOrd="3" destOrd="0" parTransId="{8E4C207F-DD09-4CAD-AC97-E0B1873AE34C}" sibTransId="{BFB0FAD6-2632-4D98-8201-046CD5B39509}"/>
    <dgm:cxn modelId="{8050CBB9-B21B-4E7A-B982-2F0745FA0EBF}" type="presOf" srcId="{7B90066A-2DC0-44E6-9DBE-4CFB4BDAF23B}" destId="{E11AD575-099F-4CAE-B140-B1B473F60BCE}" srcOrd="0" destOrd="0" presId="urn:microsoft.com/office/officeart/2005/8/layout/process5"/>
    <dgm:cxn modelId="{E0C9100A-75B2-4485-AC3A-A767A50FCAD1}" type="presOf" srcId="{93439760-21BE-4DE6-9909-E1CE623B627D}" destId="{9591F76D-2C51-4DBC-B5EA-003380B8EFC0}" srcOrd="0" destOrd="0" presId="urn:microsoft.com/office/officeart/2005/8/layout/process5"/>
    <dgm:cxn modelId="{C258FD33-D197-4FC9-84DC-997D551C5B3A}" srcId="{DCA67328-468C-42F1-AFEE-29655940AB18}" destId="{93439760-21BE-4DE6-9909-E1CE623B627D}" srcOrd="1" destOrd="0" parTransId="{C70E7138-0A13-4214-8CE5-1F2CC0D9F611}" sibTransId="{8B799BD1-C608-485C-9DBC-64FF3E35C10E}"/>
    <dgm:cxn modelId="{894A3E56-9AD3-4F42-BEC2-D67432031B5C}" srcId="{DCA67328-468C-42F1-AFEE-29655940AB18}" destId="{45BF1FFC-D8C1-4E2F-A8B5-C20E28698FBA}" srcOrd="2" destOrd="0" parTransId="{B9E60367-B57B-4FD6-88F6-06AD89B5FF07}" sibTransId="{7B90066A-2DC0-44E6-9DBE-4CFB4BDAF23B}"/>
    <dgm:cxn modelId="{49BCD8CA-FCA4-44C0-A1D1-0DB7257B190C}" srcId="{DCA67328-468C-42F1-AFEE-29655940AB18}" destId="{918E8C6A-3EDD-4859-A405-DBF348D80748}" srcOrd="5" destOrd="0" parTransId="{007D7A2F-C1A3-4C70-BAA8-1E06408ED96E}" sibTransId="{ACE4E77E-2F58-477F-9460-262BB85C7FB8}"/>
    <dgm:cxn modelId="{EADB8B36-C19A-4627-955F-107BC0237F3B}" type="presOf" srcId="{A94BF55B-066C-4C2B-B7EC-E4CDF798FAD9}" destId="{F73C1FD8-E512-4227-AC12-9218AA0C9912}" srcOrd="1" destOrd="0" presId="urn:microsoft.com/office/officeart/2005/8/layout/process5"/>
    <dgm:cxn modelId="{D4E1ABDD-B5C6-4BBA-B622-A6990A5D0258}" type="presOf" srcId="{BFB0FAD6-2632-4D98-8201-046CD5B39509}" destId="{352385BD-5A2C-41A9-BDF9-C88C7F36E4CC}" srcOrd="1" destOrd="0" presId="urn:microsoft.com/office/officeart/2005/8/layout/process5"/>
    <dgm:cxn modelId="{2D263EBE-1371-4ABB-BE14-22F1E072FFDC}" type="presOf" srcId="{D548A5FD-9069-476E-B13C-D578D9F8EF54}" destId="{FEDE8BF5-4287-40A2-9983-CA0854DD77F2}" srcOrd="0" destOrd="0" presId="urn:microsoft.com/office/officeart/2005/8/layout/process5"/>
    <dgm:cxn modelId="{5911DA25-1016-4E97-961A-28EFD549364B}" type="presOf" srcId="{8B799BD1-C608-485C-9DBC-64FF3E35C10E}" destId="{35C34B4E-3757-436D-A541-344F522F149A}" srcOrd="1" destOrd="0" presId="urn:microsoft.com/office/officeart/2005/8/layout/process5"/>
    <dgm:cxn modelId="{0F00E12E-7C9E-4089-B2D8-4DB9E7661DF1}" type="presOf" srcId="{918E8C6A-3EDD-4859-A405-DBF348D80748}" destId="{AD63D536-BED1-402B-944D-CFC37369E34E}" srcOrd="0" destOrd="0" presId="urn:microsoft.com/office/officeart/2005/8/layout/process5"/>
    <dgm:cxn modelId="{3306DE84-AEA5-482E-B12E-EB48147E57DC}" type="presOf" srcId="{A94BF55B-066C-4C2B-B7EC-E4CDF798FAD9}" destId="{8BD47167-99DD-444E-9959-9DD1FBF991D5}" srcOrd="0" destOrd="0" presId="urn:microsoft.com/office/officeart/2005/8/layout/process5"/>
    <dgm:cxn modelId="{E178006D-D21D-4568-8E68-F2D62FC39C0E}" type="presOf" srcId="{51C44742-AEE0-4960-91A4-9B1A6A28CD28}" destId="{F1CBE891-EF2F-4F81-8E45-9E7318D5C75B}" srcOrd="0" destOrd="0" presId="urn:microsoft.com/office/officeart/2005/8/layout/process5"/>
    <dgm:cxn modelId="{471136AC-07F5-4CC7-B315-EBC4AB92CD6C}" type="presOf" srcId="{80CF9607-90D9-4D83-9684-E1DB2F42CCDD}" destId="{5EAAD0CB-7DD0-4DCD-AE42-A8529508838A}" srcOrd="0" destOrd="0" presId="urn:microsoft.com/office/officeart/2005/8/layout/process5"/>
    <dgm:cxn modelId="{63DE32D6-C502-42C9-89BD-F5611E8A2F4F}" srcId="{DCA67328-468C-42F1-AFEE-29655940AB18}" destId="{80CF9607-90D9-4D83-9684-E1DB2F42CCDD}" srcOrd="4" destOrd="0" parTransId="{2FF9D6E6-0B13-4BBD-A0C4-B127DE0FCCCD}" sibTransId="{A94BF55B-066C-4C2B-B7EC-E4CDF798FAD9}"/>
    <dgm:cxn modelId="{E7E1D0EB-3562-4864-9754-D9B811CE76DB}" type="presParOf" srcId="{5CE905CE-4399-494B-A399-BD5B87A21386}" destId="{F1CBE891-EF2F-4F81-8E45-9E7318D5C75B}" srcOrd="0" destOrd="0" presId="urn:microsoft.com/office/officeart/2005/8/layout/process5"/>
    <dgm:cxn modelId="{60E65FEC-0231-424A-B6A5-623169856557}" type="presParOf" srcId="{5CE905CE-4399-494B-A399-BD5B87A21386}" destId="{58306891-91D1-4325-8D85-9FAB81BEAFC9}" srcOrd="1" destOrd="0" presId="urn:microsoft.com/office/officeart/2005/8/layout/process5"/>
    <dgm:cxn modelId="{FF815774-E2A2-46AE-95D0-800AEB9F8BFD}" type="presParOf" srcId="{58306891-91D1-4325-8D85-9FAB81BEAFC9}" destId="{77B205E6-2F72-4098-98F8-0F1447564F53}" srcOrd="0" destOrd="0" presId="urn:microsoft.com/office/officeart/2005/8/layout/process5"/>
    <dgm:cxn modelId="{6318ACC8-C73D-4E1D-9BF6-9E42D2191B1D}" type="presParOf" srcId="{5CE905CE-4399-494B-A399-BD5B87A21386}" destId="{9591F76D-2C51-4DBC-B5EA-003380B8EFC0}" srcOrd="2" destOrd="0" presId="urn:microsoft.com/office/officeart/2005/8/layout/process5"/>
    <dgm:cxn modelId="{F2FD60EB-0F25-465F-BB74-438F0B10B935}" type="presParOf" srcId="{5CE905CE-4399-494B-A399-BD5B87A21386}" destId="{78354D98-8D58-4C7D-B3AE-ACE057E7600D}" srcOrd="3" destOrd="0" presId="urn:microsoft.com/office/officeart/2005/8/layout/process5"/>
    <dgm:cxn modelId="{174EED73-6A9B-4EEB-A3DD-5F67FE6CB771}" type="presParOf" srcId="{78354D98-8D58-4C7D-B3AE-ACE057E7600D}" destId="{35C34B4E-3757-436D-A541-344F522F149A}" srcOrd="0" destOrd="0" presId="urn:microsoft.com/office/officeart/2005/8/layout/process5"/>
    <dgm:cxn modelId="{5274F7E9-7752-4788-88D1-44CDD69A1BB7}" type="presParOf" srcId="{5CE905CE-4399-494B-A399-BD5B87A21386}" destId="{A57D1566-0394-4D81-AA07-C85408B46FE8}" srcOrd="4" destOrd="0" presId="urn:microsoft.com/office/officeart/2005/8/layout/process5"/>
    <dgm:cxn modelId="{5A4C8781-70CC-4EF3-8DAF-B96C774C27DB}" type="presParOf" srcId="{5CE905CE-4399-494B-A399-BD5B87A21386}" destId="{E11AD575-099F-4CAE-B140-B1B473F60BCE}" srcOrd="5" destOrd="0" presId="urn:microsoft.com/office/officeart/2005/8/layout/process5"/>
    <dgm:cxn modelId="{A3D13F59-976B-48B1-A9D8-847A9F6E629A}" type="presParOf" srcId="{E11AD575-099F-4CAE-B140-B1B473F60BCE}" destId="{155742EB-053E-44F3-BA69-933800073585}" srcOrd="0" destOrd="0" presId="urn:microsoft.com/office/officeart/2005/8/layout/process5"/>
    <dgm:cxn modelId="{07029985-A10E-449A-9AE9-B67E13804363}" type="presParOf" srcId="{5CE905CE-4399-494B-A399-BD5B87A21386}" destId="{FEDE8BF5-4287-40A2-9983-CA0854DD77F2}" srcOrd="6" destOrd="0" presId="urn:microsoft.com/office/officeart/2005/8/layout/process5"/>
    <dgm:cxn modelId="{17A18978-3B8F-4939-A16A-7C9EEC5972DE}" type="presParOf" srcId="{5CE905CE-4399-494B-A399-BD5B87A21386}" destId="{043501FD-3679-46B3-B78F-1ED6EC8D9792}" srcOrd="7" destOrd="0" presId="urn:microsoft.com/office/officeart/2005/8/layout/process5"/>
    <dgm:cxn modelId="{8236E595-2F96-4FDC-9D34-46A713AC1B1B}" type="presParOf" srcId="{043501FD-3679-46B3-B78F-1ED6EC8D9792}" destId="{352385BD-5A2C-41A9-BDF9-C88C7F36E4CC}" srcOrd="0" destOrd="0" presId="urn:microsoft.com/office/officeart/2005/8/layout/process5"/>
    <dgm:cxn modelId="{43F35C79-87C7-4BA5-81F8-4CAA967FB7C8}" type="presParOf" srcId="{5CE905CE-4399-494B-A399-BD5B87A21386}" destId="{5EAAD0CB-7DD0-4DCD-AE42-A8529508838A}" srcOrd="8" destOrd="0" presId="urn:microsoft.com/office/officeart/2005/8/layout/process5"/>
    <dgm:cxn modelId="{29611ED7-2450-4D96-A135-C5F0106D3B2D}" type="presParOf" srcId="{5CE905CE-4399-494B-A399-BD5B87A21386}" destId="{8BD47167-99DD-444E-9959-9DD1FBF991D5}" srcOrd="9" destOrd="0" presId="urn:microsoft.com/office/officeart/2005/8/layout/process5"/>
    <dgm:cxn modelId="{0D00EE29-D655-4C15-BAF6-DE7CFBDC0B55}" type="presParOf" srcId="{8BD47167-99DD-444E-9959-9DD1FBF991D5}" destId="{F73C1FD8-E512-4227-AC12-9218AA0C9912}" srcOrd="0" destOrd="0" presId="urn:microsoft.com/office/officeart/2005/8/layout/process5"/>
    <dgm:cxn modelId="{939F28C6-5B53-48B6-B9A0-E07E9AEC5403}" type="presParOf" srcId="{5CE905CE-4399-494B-A399-BD5B87A21386}" destId="{AD63D536-BED1-402B-944D-CFC37369E34E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BE891-EF2F-4F81-8E45-9E7318D5C75B}">
      <dsp:nvSpPr>
        <dsp:cNvPr id="0" name=""/>
        <dsp:cNvSpPr/>
      </dsp:nvSpPr>
      <dsp:spPr>
        <a:xfrm>
          <a:off x="0" y="144704"/>
          <a:ext cx="4040274" cy="12650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>
              <a:latin typeface="Cordia New" panose="020B0304020202020204" pitchFamily="34" charset="-34"/>
              <a:cs typeface="Cordia New" panose="020B0304020202020204" pitchFamily="34" charset="-34"/>
            </a:rPr>
            <a:t>เมื่อเข้าเว็บไซต์ ระบบติดตามจะบันทึกสิ่งที่เราทำออนไลน์</a:t>
          </a:r>
        </a:p>
      </dsp:txBody>
      <dsp:txXfrm>
        <a:off x="37051" y="181755"/>
        <a:ext cx="3966172" cy="1190918"/>
      </dsp:txXfrm>
    </dsp:sp>
    <dsp:sp modelId="{58306891-91D1-4325-8D85-9FAB81BEAFC9}">
      <dsp:nvSpPr>
        <dsp:cNvPr id="0" name=""/>
        <dsp:cNvSpPr/>
      </dsp:nvSpPr>
      <dsp:spPr>
        <a:xfrm>
          <a:off x="4118315" y="668429"/>
          <a:ext cx="188007" cy="2175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800" kern="1200"/>
        </a:p>
      </dsp:txBody>
      <dsp:txXfrm>
        <a:off x="4118315" y="711943"/>
        <a:ext cx="131605" cy="130542"/>
      </dsp:txXfrm>
    </dsp:sp>
    <dsp:sp modelId="{9591F76D-2C51-4DBC-B5EA-003380B8EFC0}">
      <dsp:nvSpPr>
        <dsp:cNvPr id="0" name=""/>
        <dsp:cNvSpPr/>
      </dsp:nvSpPr>
      <dsp:spPr>
        <a:xfrm>
          <a:off x="4395005" y="144704"/>
          <a:ext cx="4040274" cy="12650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>
              <a:latin typeface="Cordia New" panose="020B0304020202020204" pitchFamily="34" charset="-34"/>
              <a:cs typeface="Cordia New" panose="020B0304020202020204" pitchFamily="34" charset="-34"/>
            </a:rPr>
            <a:t>บริษัทที่สร้างระบบจะใช้ข้อมูลที่บันทึกเพื่อสร้างโปรไฟล์ของเรา</a:t>
          </a:r>
        </a:p>
      </dsp:txBody>
      <dsp:txXfrm>
        <a:off x="4432056" y="181755"/>
        <a:ext cx="3966172" cy="1190918"/>
      </dsp:txXfrm>
    </dsp:sp>
    <dsp:sp modelId="{78354D98-8D58-4C7D-B3AE-ACE057E7600D}">
      <dsp:nvSpPr>
        <dsp:cNvPr id="0" name=""/>
        <dsp:cNvSpPr/>
      </dsp:nvSpPr>
      <dsp:spPr>
        <a:xfrm rot="5400000">
          <a:off x="6322148" y="1471136"/>
          <a:ext cx="185988" cy="2175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800" kern="1200"/>
        </a:p>
      </dsp:txBody>
      <dsp:txXfrm rot="-5400000">
        <a:off x="6349871" y="1486927"/>
        <a:ext cx="130542" cy="130192"/>
      </dsp:txXfrm>
    </dsp:sp>
    <dsp:sp modelId="{A57D1566-0394-4D81-AA07-C85408B46FE8}">
      <dsp:nvSpPr>
        <dsp:cNvPr id="0" name=""/>
        <dsp:cNvSpPr/>
      </dsp:nvSpPr>
      <dsp:spPr>
        <a:xfrm>
          <a:off x="4395005" y="1760645"/>
          <a:ext cx="4040274" cy="12650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>
              <a:latin typeface="Cordia New" panose="020B0304020202020204" pitchFamily="34" charset="-34"/>
              <a:cs typeface="Cordia New" panose="020B0304020202020204" pitchFamily="34" charset="-34"/>
            </a:rPr>
            <a:t>บริษัทขายข้อมูลเหล่านี้ไปยังบริษัทที่ขายสินค้าและบริการ</a:t>
          </a:r>
        </a:p>
      </dsp:txBody>
      <dsp:txXfrm>
        <a:off x="4432056" y="1797696"/>
        <a:ext cx="3966172" cy="1190918"/>
      </dsp:txXfrm>
    </dsp:sp>
    <dsp:sp modelId="{E11AD575-099F-4CAE-B140-B1B473F60BCE}">
      <dsp:nvSpPr>
        <dsp:cNvPr id="0" name=""/>
        <dsp:cNvSpPr/>
      </dsp:nvSpPr>
      <dsp:spPr>
        <a:xfrm rot="10800000">
          <a:off x="4128957" y="2284370"/>
          <a:ext cx="188007" cy="2175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800" kern="1200"/>
        </a:p>
      </dsp:txBody>
      <dsp:txXfrm rot="10800000">
        <a:off x="4185359" y="2327884"/>
        <a:ext cx="131605" cy="130542"/>
      </dsp:txXfrm>
    </dsp:sp>
    <dsp:sp modelId="{FEDE8BF5-4287-40A2-9983-CA0854DD77F2}">
      <dsp:nvSpPr>
        <dsp:cNvPr id="0" name=""/>
        <dsp:cNvSpPr/>
      </dsp:nvSpPr>
      <dsp:spPr>
        <a:xfrm>
          <a:off x="0" y="1760645"/>
          <a:ext cx="4040274" cy="12650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>
              <a:latin typeface="Cordia New" panose="020B0304020202020204" pitchFamily="34" charset="-34"/>
              <a:cs typeface="Cordia New" panose="020B0304020202020204" pitchFamily="34" charset="-34"/>
            </a:rPr>
            <a:t>ข้อมูลของเราจะนำลงไปไว้ในเครือข่ายแลกเปลี่ยนที่ใครก็สามารถเข้ามาซื้อข้อมูลได้</a:t>
          </a:r>
        </a:p>
      </dsp:txBody>
      <dsp:txXfrm>
        <a:off x="37051" y="1797696"/>
        <a:ext cx="3966172" cy="1190918"/>
      </dsp:txXfrm>
    </dsp:sp>
    <dsp:sp modelId="{043501FD-3679-46B3-B78F-1ED6EC8D9792}">
      <dsp:nvSpPr>
        <dsp:cNvPr id="0" name=""/>
        <dsp:cNvSpPr/>
      </dsp:nvSpPr>
      <dsp:spPr>
        <a:xfrm rot="5400000">
          <a:off x="1927143" y="3087077"/>
          <a:ext cx="185988" cy="2175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800" kern="1200"/>
        </a:p>
      </dsp:txBody>
      <dsp:txXfrm rot="-5400000">
        <a:off x="1954866" y="3102868"/>
        <a:ext cx="130542" cy="130192"/>
      </dsp:txXfrm>
    </dsp:sp>
    <dsp:sp modelId="{5EAAD0CB-7DD0-4DCD-AE42-A8529508838A}">
      <dsp:nvSpPr>
        <dsp:cNvPr id="0" name=""/>
        <dsp:cNvSpPr/>
      </dsp:nvSpPr>
      <dsp:spPr>
        <a:xfrm>
          <a:off x="0" y="3376587"/>
          <a:ext cx="4040274" cy="126502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>
              <a:latin typeface="Cordia New" panose="020B0304020202020204" pitchFamily="34" charset="-34"/>
              <a:cs typeface="Cordia New" panose="020B0304020202020204" pitchFamily="34" charset="-34"/>
            </a:rPr>
            <a:t>ข้อมูลของเราถูกนำไปรวมกับแหล่งข้อมูลอื่นๆ ที่มีข้อมูลส่วนตัวของเรา</a:t>
          </a:r>
        </a:p>
      </dsp:txBody>
      <dsp:txXfrm>
        <a:off x="37051" y="3413638"/>
        <a:ext cx="3966172" cy="1190918"/>
      </dsp:txXfrm>
    </dsp:sp>
    <dsp:sp modelId="{8BD47167-99DD-444E-9959-9DD1FBF991D5}">
      <dsp:nvSpPr>
        <dsp:cNvPr id="0" name=""/>
        <dsp:cNvSpPr/>
      </dsp:nvSpPr>
      <dsp:spPr>
        <a:xfrm>
          <a:off x="4118315" y="3900311"/>
          <a:ext cx="188007" cy="2175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800" kern="1200"/>
        </a:p>
      </dsp:txBody>
      <dsp:txXfrm>
        <a:off x="4118315" y="3943825"/>
        <a:ext cx="131605" cy="130542"/>
      </dsp:txXfrm>
    </dsp:sp>
    <dsp:sp modelId="{AD63D536-BED1-402B-944D-CFC37369E34E}">
      <dsp:nvSpPr>
        <dsp:cNvPr id="0" name=""/>
        <dsp:cNvSpPr/>
      </dsp:nvSpPr>
      <dsp:spPr>
        <a:xfrm>
          <a:off x="4395005" y="3376587"/>
          <a:ext cx="4040274" cy="12650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>
              <a:latin typeface="Cordia New" panose="020B0304020202020204" pitchFamily="34" charset="-34"/>
              <a:cs typeface="Cordia New" panose="020B0304020202020204" pitchFamily="34" charset="-34"/>
            </a:rPr>
            <a:t>และจะถูกนำไปขายให้กับบริษัทสินค้าที่มองหาลูกค้าที่กำลังสนใจสินค้าประเภทเดียวกัน</a:t>
          </a:r>
        </a:p>
      </dsp:txBody>
      <dsp:txXfrm>
        <a:off x="4432056" y="3413638"/>
        <a:ext cx="3966172" cy="1190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78669-E715-45FD-B7AD-1FE42BC004C0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8D649-A3C1-48DA-8306-01C95B0E6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76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/>
              <a:t>ระดับที่สอง</a:t>
            </a:r>
          </a:p>
          <a:p>
            <a:pPr lvl="2"/>
            <a:r>
              <a:rPr lang="th-TH" noProof="0"/>
              <a:t>ระดับที่สาม</a:t>
            </a:r>
          </a:p>
          <a:p>
            <a:pPr lvl="3"/>
            <a:r>
              <a:rPr lang="th-TH" noProof="0"/>
              <a:t>ระดับที่สี่</a:t>
            </a:r>
          </a:p>
          <a:p>
            <a:pPr lvl="4"/>
            <a:r>
              <a:rPr lang="th-TH" noProof="0"/>
              <a:t>ระดับที่ห้า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93B4605-DDA4-4FE4-A4E4-7CC1351B7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149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1"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r>
              <a:rPr kumimoji="0" lang="th-TH" dirty="0"/>
              <a:t>คลิกเพื่อแก้ไขลักษณะชื่อเรื่องต้นแบบ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algn="thaiDist">
              <a:defRPr sz="3600"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  <a:lvl2pPr algn="thaiDist">
              <a:defRPr sz="3600">
                <a:latin typeface="Cordia New" panose="020B0304020202020204" pitchFamily="34" charset="-34"/>
                <a:cs typeface="Cordia New" panose="020B0304020202020204" pitchFamily="34" charset="-34"/>
              </a:defRPr>
            </a:lvl2pPr>
            <a:lvl3pPr algn="thaiDist">
              <a:defRPr sz="3600">
                <a:latin typeface="Cordia New" panose="020B0304020202020204" pitchFamily="34" charset="-34"/>
                <a:cs typeface="Cordia New" panose="020B0304020202020204" pitchFamily="34" charset="-34"/>
              </a:defRPr>
            </a:lvl3pPr>
            <a:lvl4pPr algn="thaiDist">
              <a:defRPr sz="3600">
                <a:latin typeface="Cordia New" panose="020B0304020202020204" pitchFamily="34" charset="-34"/>
                <a:cs typeface="Cordia New" panose="020B0304020202020204" pitchFamily="34" charset="-34"/>
              </a:defRPr>
            </a:lvl4pPr>
            <a:lvl5pPr algn="thaiDist">
              <a:defRPr sz="3600">
                <a:latin typeface="Cordia New" panose="020B0304020202020204" pitchFamily="34" charset="-34"/>
                <a:cs typeface="Cordia New" panose="020B0304020202020204" pitchFamily="34" charset="-34"/>
              </a:defRPr>
            </a:lvl5pPr>
          </a:lstStyle>
          <a:p>
            <a:pPr lvl="0" eaLnBrk="1" latinLnBrk="0" hangingPunct="1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dirty="0"/>
              <a:t>ระดับที่สอง</a:t>
            </a:r>
          </a:p>
          <a:p>
            <a:pPr lvl="2" eaLnBrk="1" latinLnBrk="0" hangingPunct="1"/>
            <a:r>
              <a:rPr lang="th-TH" dirty="0"/>
              <a:t>ระดับที่สาม</a:t>
            </a:r>
          </a:p>
          <a:p>
            <a:pPr lvl="3" eaLnBrk="1" latinLnBrk="0" hangingPunct="1"/>
            <a:r>
              <a:rPr lang="th-TH" dirty="0"/>
              <a:t>ระดับที่สี่</a:t>
            </a:r>
          </a:p>
          <a:p>
            <a:pPr lvl="4" eaLnBrk="1" latinLnBrk="0" hangingPunct="1"/>
            <a:r>
              <a:rPr lang="th-TH" dirty="0"/>
              <a:t>ระดับที่ห้า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39952" y="6381328"/>
            <a:ext cx="21336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923" y="6356350"/>
            <a:ext cx="3352800" cy="3651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dirty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dirty="0"/>
              <a:t>ระดับที่สอง</a:t>
            </a:r>
          </a:p>
          <a:p>
            <a:pPr lvl="2" eaLnBrk="1" latinLnBrk="0" hangingPunct="1"/>
            <a:r>
              <a:rPr kumimoji="0" lang="th-TH" dirty="0"/>
              <a:t>ระดับที่สาม</a:t>
            </a:r>
          </a:p>
          <a:p>
            <a:pPr lvl="3" eaLnBrk="1" latinLnBrk="0" hangingPunct="1"/>
            <a:r>
              <a:rPr kumimoji="0" lang="th-TH" dirty="0"/>
              <a:t>ระดับที่สี่</a:t>
            </a:r>
          </a:p>
          <a:p>
            <a:pPr lvl="4" eaLnBrk="1" latinLnBrk="0" hangingPunct="1"/>
            <a:r>
              <a:rPr kumimoji="0" lang="th-TH" dirty="0"/>
              <a:t>ระดับที่ห้า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90513" indent="-27305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4000" b="1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4000" b="1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3600" b="1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3600" b="1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3600" b="1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298665"/>
            <a:ext cx="8784976" cy="3138447"/>
          </a:xfrm>
        </p:spPr>
        <p:txBody>
          <a:bodyPr>
            <a:noAutofit/>
          </a:bodyPr>
          <a:lstStyle/>
          <a:p>
            <a:pPr algn="ctr"/>
            <a:r>
              <a:rPr lang="th-TH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</a:rPr>
              <a:t>ทำอย่างไรเมื่อโดนรังแก</a:t>
            </a:r>
            <a:br>
              <a:rPr lang="th-TH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</a:rPr>
            </a:br>
            <a:r>
              <a:rPr lang="th-TH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</a:rPr>
              <a:t>เข้าใจสิทธิส่วนตัว และ รู้จักรอยเท้าดิจิทัล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1800" y="5590339"/>
            <a:ext cx="7854696" cy="1223037"/>
          </a:xfrm>
        </p:spPr>
        <p:txBody>
          <a:bodyPr>
            <a:noAutofit/>
          </a:bodyPr>
          <a:lstStyle/>
          <a:p>
            <a:r>
              <a:rPr lang="th-TH" altLang="en-US" sz="3200" dirty="0"/>
              <a:t>อาจารย์</a:t>
            </a:r>
            <a:r>
              <a:rPr lang="th-TH" altLang="en-US" sz="3200" dirty="0" err="1"/>
              <a:t>สุวิช</a:t>
            </a:r>
            <a:r>
              <a:rPr lang="th-TH" altLang="en-US" sz="3200" dirty="0"/>
              <a:t>ยะ  รัตตะรมย์</a:t>
            </a:r>
            <a:endParaRPr lang="en-US" altLang="en-US" sz="3200" dirty="0"/>
          </a:p>
          <a:p>
            <a:r>
              <a:rPr lang="th-TH" altLang="en-US" sz="3200" dirty="0"/>
              <a:t>สาขาวิชาวิทยาการคอมพิวเตอร์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85B8C8F-F058-4A4E-952B-46696B6BC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5760640"/>
            <a:ext cx="42168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39F1D71-9082-4016-B9CB-3D6322143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Autofit/>
          </a:bodyPr>
          <a:lstStyle/>
          <a:p>
            <a:r>
              <a:rPr lang="th-TH" sz="3600" dirty="0">
                <a:solidFill>
                  <a:srgbClr val="C00000"/>
                </a:solidFill>
              </a:rPr>
              <a:t>การก่อกวน คุกคาม (</a:t>
            </a:r>
            <a:r>
              <a:rPr lang="en-US" sz="3600" dirty="0">
                <a:solidFill>
                  <a:srgbClr val="C00000"/>
                </a:solidFill>
              </a:rPr>
              <a:t>Harassment)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7DEC936D-85B2-43DF-81EB-4021DA92A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4FE5DCAF-D734-4957-B805-160B0A71A08B}"/>
              </a:ext>
            </a:extLst>
          </p:cNvPr>
          <p:cNvSpPr txBox="1"/>
          <p:nvPr/>
        </p:nvSpPr>
        <p:spPr>
          <a:xfrm>
            <a:off x="0" y="6507135"/>
            <a:ext cx="8465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Ref : https://schoolofchangemakers.com/wp-content/uploads/2019/07/ff1606a8607dc70f4871f5b55869672a.png</a:t>
            </a:r>
            <a:endParaRPr lang="th-TH" sz="1200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F448B296-2F54-44C5-8E05-4837A9853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707576"/>
            <a:ext cx="6181335" cy="464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0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39F1D71-9082-4016-B9CB-3D6322143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Autofit/>
          </a:bodyPr>
          <a:lstStyle/>
          <a:p>
            <a:r>
              <a:rPr lang="th-TH" sz="3600" dirty="0">
                <a:solidFill>
                  <a:srgbClr val="C00000"/>
                </a:solidFill>
              </a:rPr>
              <a:t>การคุกคามทางเพศ, การแพร่ความลับ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7DEC936D-85B2-43DF-81EB-4021DA92A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4FE5DCAF-D734-4957-B805-160B0A71A08B}"/>
              </a:ext>
            </a:extLst>
          </p:cNvPr>
          <p:cNvSpPr txBox="1"/>
          <p:nvPr/>
        </p:nvSpPr>
        <p:spPr>
          <a:xfrm>
            <a:off x="0" y="6507135"/>
            <a:ext cx="8465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Ref : https://today.line.me/th/v2/article/v9xx6E</a:t>
            </a:r>
            <a:endParaRPr lang="th-TH" sz="1200" dirty="0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xmlns="" id="{1AD9D8CC-B420-4288-B3B9-C0E82F536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69" y="1570188"/>
            <a:ext cx="5900446" cy="492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1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39F1D71-9082-4016-B9CB-3D6322143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Autofit/>
          </a:bodyPr>
          <a:lstStyle/>
          <a:p>
            <a:r>
              <a:rPr lang="th-TH" sz="3600" dirty="0">
                <a:solidFill>
                  <a:srgbClr val="C00000"/>
                </a:solidFill>
              </a:rPr>
              <a:t>การคุกคามทางเพศ, การใส่ความ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7DEC936D-85B2-43DF-81EB-4021DA92A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4FE5DCAF-D734-4957-B805-160B0A71A08B}"/>
              </a:ext>
            </a:extLst>
          </p:cNvPr>
          <p:cNvSpPr txBox="1"/>
          <p:nvPr/>
        </p:nvSpPr>
        <p:spPr>
          <a:xfrm>
            <a:off x="0" y="6507135"/>
            <a:ext cx="8465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Ref : https://today.line.me/th/v2/article/v9xx6E</a:t>
            </a:r>
            <a:endParaRPr lang="th-TH" sz="1200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87FF25E7-6332-4AD3-AECF-05A7835B7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556260"/>
            <a:ext cx="6840760" cy="495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0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39F1D71-9082-4016-B9CB-3D6322143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Autofit/>
          </a:bodyPr>
          <a:lstStyle/>
          <a:p>
            <a:r>
              <a:rPr lang="th-TH" sz="3600" dirty="0">
                <a:solidFill>
                  <a:srgbClr val="C00000"/>
                </a:solidFill>
              </a:rPr>
              <a:t>การสร้างบัญชีใช้งานปลอมเพื่อรังแกผู้อื่น (</a:t>
            </a:r>
            <a:r>
              <a:rPr lang="en-US" sz="3600" dirty="0">
                <a:solidFill>
                  <a:srgbClr val="C00000"/>
                </a:solidFill>
              </a:rPr>
              <a:t>Fake profiles)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7DEC936D-85B2-43DF-81EB-4021DA92A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4FE5DCAF-D734-4957-B805-160B0A71A08B}"/>
              </a:ext>
            </a:extLst>
          </p:cNvPr>
          <p:cNvSpPr txBox="1"/>
          <p:nvPr/>
        </p:nvSpPr>
        <p:spPr>
          <a:xfrm>
            <a:off x="0" y="6507135"/>
            <a:ext cx="8465480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Ref : https://www.pptvhd36.com/news/</a:t>
            </a:r>
            <a:r>
              <a:rPr lang="th-TH" sz="1200" dirty="0"/>
              <a:t>อาชญากรรม</a:t>
            </a:r>
            <a:r>
              <a:rPr lang="en-US" sz="1200" dirty="0"/>
              <a:t>/154509</a:t>
            </a:r>
            <a:endParaRPr lang="th-TH" sz="1200" dirty="0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xmlns="" id="{241B79D4-F7AE-4B0E-A084-82E335717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806568"/>
            <a:ext cx="7043286" cy="459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9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39F1D71-9082-4016-B9CB-3D6322143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dirty="0">
                <a:solidFill>
                  <a:srgbClr val="C00000"/>
                </a:solidFill>
              </a:rPr>
              <a:t>การขโมยอ</a:t>
            </a:r>
            <a:r>
              <a:rPr lang="th-TH" sz="4800" dirty="0" err="1">
                <a:solidFill>
                  <a:srgbClr val="C00000"/>
                </a:solidFill>
              </a:rPr>
              <a:t>ัต</a:t>
            </a:r>
            <a:r>
              <a:rPr lang="th-TH" sz="4800" dirty="0">
                <a:solidFill>
                  <a:srgbClr val="C00000"/>
                </a:solidFill>
              </a:rPr>
              <a:t>ลักษณ์ดิจิทัล (</a:t>
            </a:r>
            <a:r>
              <a:rPr lang="en-US" sz="4800" dirty="0">
                <a:solidFill>
                  <a:srgbClr val="C00000"/>
                </a:solidFill>
              </a:rPr>
              <a:t>Catfish)</a:t>
            </a:r>
            <a:endParaRPr lang="th-TH" sz="4800" dirty="0">
              <a:solidFill>
                <a:srgbClr val="C00000"/>
              </a:solidFill>
            </a:endParaRP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7DEC936D-85B2-43DF-81EB-4021DA92A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4FE5DCAF-D734-4957-B805-160B0A71A08B}"/>
              </a:ext>
            </a:extLst>
          </p:cNvPr>
          <p:cNvSpPr txBox="1"/>
          <p:nvPr/>
        </p:nvSpPr>
        <p:spPr>
          <a:xfrm>
            <a:off x="0" y="6507135"/>
            <a:ext cx="8465480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Ref : https://www.pptvhd36.com/news/</a:t>
            </a:r>
            <a:r>
              <a:rPr lang="th-TH" sz="1200" dirty="0"/>
              <a:t>อาชญากรรม</a:t>
            </a:r>
            <a:r>
              <a:rPr lang="en-US" sz="1200" dirty="0"/>
              <a:t>/154509</a:t>
            </a:r>
            <a:endParaRPr lang="th-TH" sz="1200" dirty="0"/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AADB1DE3-95C9-4EEB-8AB5-EC55A2A8F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648" y="1788219"/>
            <a:ext cx="6228184" cy="456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1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6694E0C3-0E12-4B12-B2F4-A6A3CDFB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BB2EE0AE-76F7-466A-9269-B3F6545D7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5757013" cy="575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25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E235993B-590C-4E96-908E-259A9BDB4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0A61F252-D7F4-4A72-B8E5-618AA6039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1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68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4E12CEEC-9CCD-4AE5-B145-B44C71005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สาเหตุของปัญหา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E200177C-E710-49C6-9F78-7C570CB40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5093921"/>
          </a:xfrm>
        </p:spPr>
        <p:txBody>
          <a:bodyPr>
            <a:normAutofit lnSpcReduction="10000"/>
          </a:bodyPr>
          <a:lstStyle/>
          <a:p>
            <a:r>
              <a:rPr lang="th-TH" dirty="0"/>
              <a:t>ความเป็นนิรนามของพื้นที่ไซเบอร์ ซึ่งมีลักษณะที่ปลอมแปลงตัวตนได้ง่าย โดยไม่รู้ว่าใครทำ</a:t>
            </a:r>
          </a:p>
          <a:p>
            <a:r>
              <a:rPr lang="th-TH" dirty="0"/>
              <a:t>คิดว่าเป็นพื้นที่สำหรับระบายความรู้สึก จึงใช้พื้นที่นี้ในการระบายอารมณ์จนก่อให้เกิด</a:t>
            </a:r>
            <a:r>
              <a:rPr lang="th-TH" dirty="0" err="1"/>
              <a:t>การทำ</a:t>
            </a:r>
            <a:r>
              <a:rPr lang="th-TH" dirty="0"/>
              <a:t>ร้ายผู้อื่น</a:t>
            </a:r>
          </a:p>
          <a:p>
            <a:r>
              <a:rPr lang="th-TH" dirty="0"/>
              <a:t>ง่ายและสะดวกในการรังแกกัน เพียงแค่พิมพ์ข้อความก็ทำร้ายกันได้แล้ว</a:t>
            </a:r>
          </a:p>
          <a:p>
            <a:r>
              <a:rPr lang="th-TH" dirty="0"/>
              <a:t>พื้นที่ไซเบอร์สามารถเรียกร้องความสนใจจากผู้คนได้มาก</a:t>
            </a:r>
          </a:p>
          <a:p>
            <a:r>
              <a:rPr lang="th-TH" dirty="0"/>
              <a:t>เป็นผลมาจากการกระทำในชีวิตจริง เช่น การหมั่นไส้ส่วนบุคคล จึงใช้พื้นที่ออนไลน์ ในการแก้แค้น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FDDB8A0E-2D9E-446E-859A-BFE3DF645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98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830CE1B5-9AD1-44D5-A3EF-5CC297B16A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50"/>
          <a:stretch/>
        </p:blipFill>
        <p:spPr bwMode="auto">
          <a:xfrm>
            <a:off x="611559" y="1847087"/>
            <a:ext cx="7919415" cy="487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9FB47087-CDAD-4CF3-8CE5-75194BEA4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ผลกระทบ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D3A808F1-157B-4F99-96A9-6900DD3AF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36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BB2B9C2B-4397-4A38-9E30-A5EB7A5D4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ทำไมต้องให้ความสำคัญ</a:t>
            </a:r>
            <a:r>
              <a:rPr lang="en-US" dirty="0"/>
              <a:t>?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3DF7F76B-FDDE-4E28-A167-AB6FD45C6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785995"/>
          </a:xfrm>
        </p:spPr>
        <p:txBody>
          <a:bodyPr>
            <a:normAutofit fontScale="92500"/>
          </a:bodyPr>
          <a:lstStyle/>
          <a:p>
            <a:r>
              <a:rPr lang="th-TH" dirty="0"/>
              <a:t>จากสถิติของสถาบันแห่งชาติเพื่อการพัฒนาเด็กและครอบครัว มหาวิทยาลัยมหิดล</a:t>
            </a:r>
            <a:endParaRPr lang="en-US" dirty="0"/>
          </a:p>
          <a:p>
            <a:r>
              <a:rPr lang="th-TH" sz="3900" dirty="0">
                <a:solidFill>
                  <a:srgbClr val="FF0000"/>
                </a:solidFill>
              </a:rPr>
              <a:t>80%</a:t>
            </a:r>
            <a:r>
              <a:rPr lang="th-TH" dirty="0"/>
              <a:t> เด็กและเยาวชนไทยเจอภัยคุกคาม ล่อลวงและการกลั่นแกล้งจากโรงเรียนและบนโลกอินเตอร์เน็ต และเป็นอันดับต้นๆ ของเอเชีย</a:t>
            </a:r>
          </a:p>
          <a:p>
            <a:r>
              <a:rPr lang="th-TH" sz="3900" dirty="0">
                <a:solidFill>
                  <a:srgbClr val="FF0000"/>
                </a:solidFill>
              </a:rPr>
              <a:t>28% </a:t>
            </a:r>
            <a:r>
              <a:rPr lang="th-TH" dirty="0"/>
              <a:t>ของเด็กไทยมองว่า </a:t>
            </a:r>
            <a:r>
              <a:rPr lang="en-US" dirty="0"/>
              <a:t>Cyberbullying </a:t>
            </a:r>
            <a:r>
              <a:rPr lang="th-TH" dirty="0">
                <a:solidFill>
                  <a:srgbClr val="FF0000"/>
                </a:solidFill>
              </a:rPr>
              <a:t>เป็นเรื่องปกติ</a:t>
            </a:r>
          </a:p>
          <a:p>
            <a:r>
              <a:rPr lang="th-TH" sz="3900" dirty="0">
                <a:solidFill>
                  <a:srgbClr val="FF0000"/>
                </a:solidFill>
              </a:rPr>
              <a:t>39% </a:t>
            </a:r>
            <a:r>
              <a:rPr lang="th-TH" dirty="0"/>
              <a:t>ของเด็กไทยมองว่า </a:t>
            </a:r>
            <a:r>
              <a:rPr lang="en-US" dirty="0"/>
              <a:t>Cyberbullying </a:t>
            </a:r>
            <a:r>
              <a:rPr lang="th-TH" dirty="0">
                <a:solidFill>
                  <a:srgbClr val="FF0000"/>
                </a:solidFill>
              </a:rPr>
              <a:t>เป็นเรื่องสนุก</a:t>
            </a:r>
          </a:p>
          <a:p>
            <a:r>
              <a:rPr lang="th-TH" sz="3900" dirty="0">
                <a:solidFill>
                  <a:srgbClr val="FF0000"/>
                </a:solidFill>
              </a:rPr>
              <a:t>59% </a:t>
            </a:r>
            <a:r>
              <a:rPr lang="th-TH" dirty="0"/>
              <a:t>ของเด็กไทยบอกว่า "</a:t>
            </a:r>
            <a:r>
              <a:rPr lang="th-TH" dirty="0">
                <a:solidFill>
                  <a:srgbClr val="FF0000"/>
                </a:solidFill>
              </a:rPr>
              <a:t>เคยเป็นส่วนหนึ่งใน </a:t>
            </a:r>
            <a:r>
              <a:rPr lang="en-US" dirty="0">
                <a:solidFill>
                  <a:srgbClr val="FF0000"/>
                </a:solidFill>
              </a:rPr>
              <a:t>Cyberbullying</a:t>
            </a:r>
            <a:r>
              <a:rPr lang="en-US" dirty="0"/>
              <a:t>"</a:t>
            </a:r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21DB2985-EA67-4207-9EF4-08062F1D3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96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B81119A7-7EA8-474D-9E96-4B953B8961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3"/>
          <a:stretch/>
        </p:blipFill>
        <p:spPr bwMode="auto">
          <a:xfrm>
            <a:off x="219395" y="1909620"/>
            <a:ext cx="8705209" cy="474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4CD45FD9-BB93-499D-80FB-22588BC5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ทักษะสำคัญ 8 ประการในการเป็นพลเมืองดิจิทัล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E4C2EB75-83D2-4430-A3F4-96E60E0F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xmlns="" id="{96D0A9BC-031B-4CC8-A4E4-F719356FCB86}"/>
              </a:ext>
            </a:extLst>
          </p:cNvPr>
          <p:cNvSpPr/>
          <p:nvPr/>
        </p:nvSpPr>
        <p:spPr>
          <a:xfrm>
            <a:off x="683568" y="4281946"/>
            <a:ext cx="2232248" cy="947254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159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3A96CA17-431D-4DA7-9229-89F03554F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ทำไมต้องให้ความสำคัญ</a:t>
            </a:r>
            <a:r>
              <a:rPr lang="en-US" dirty="0"/>
              <a:t>?</a:t>
            </a:r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300614DF-14C6-4989-820E-7D0479E45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5E68479C-E2E5-4797-8EE9-9ED87F72DC24}"/>
              </a:ext>
            </a:extLst>
          </p:cNvPr>
          <p:cNvSpPr txBox="1"/>
          <p:nvPr/>
        </p:nvSpPr>
        <p:spPr>
          <a:xfrm>
            <a:off x="0" y="6507135"/>
            <a:ext cx="8465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Ref : https://www.tnnthailand.com/news/world/19220/</a:t>
            </a:r>
            <a:endParaRPr lang="th-TH" sz="1200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5786CE46-8ABC-4CF4-A45E-E12A4AB79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52" y="1834182"/>
            <a:ext cx="6156176" cy="461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xmlns="" id="{DC85A950-3A38-418D-A91F-6767A39096CC}"/>
              </a:ext>
            </a:extLst>
          </p:cNvPr>
          <p:cNvSpPr txBox="1"/>
          <p:nvPr/>
        </p:nvSpPr>
        <p:spPr>
          <a:xfrm rot="20039645">
            <a:off x="4725003" y="3081994"/>
            <a:ext cx="41311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FAKE!!!</a:t>
            </a:r>
            <a:endParaRPr lang="th-TH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4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39F1D71-9082-4016-B9CB-3D6322143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ทำไมต้องให้ความสำคัญ</a:t>
            </a:r>
            <a:r>
              <a:rPr lang="en-US" dirty="0"/>
              <a:t>?</a:t>
            </a:r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7DEC936D-85B2-43DF-81EB-4021DA92A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xmlns="" id="{CF97CEFD-8729-4868-996C-6B84252D0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770" y="1888790"/>
            <a:ext cx="6047939" cy="4576643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4FE5DCAF-D734-4957-B805-160B0A71A08B}"/>
              </a:ext>
            </a:extLst>
          </p:cNvPr>
          <p:cNvSpPr txBox="1"/>
          <p:nvPr/>
        </p:nvSpPr>
        <p:spPr>
          <a:xfrm>
            <a:off x="0" y="6507135"/>
            <a:ext cx="8465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Ref : https://www.tnnthailand.com/news/world/19220/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216820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B7A674B3-6A63-41DB-B22C-6F5CBA9A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วิธีรับมือกับ </a:t>
            </a:r>
            <a:r>
              <a:rPr lang="en-US" dirty="0"/>
              <a:t>Cyberbullying</a:t>
            </a:r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275EE954-D98D-467A-97E5-582260C7A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D0A7FFCF-4339-47CC-8846-AC55AFB66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66" y="1938338"/>
            <a:ext cx="8080972" cy="421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xmlns="" id="{C2A94CB2-3F69-474D-97CA-9DA9F4A576C9}"/>
              </a:ext>
            </a:extLst>
          </p:cNvPr>
          <p:cNvSpPr txBox="1"/>
          <p:nvPr/>
        </p:nvSpPr>
        <p:spPr>
          <a:xfrm>
            <a:off x="0" y="6507135"/>
            <a:ext cx="8465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Ref : https://www.etda.or.th/th/Knowledge-Sharing/Cyberbullying-in-IFBL.aspx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304731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BB2B9C2B-4397-4A38-9E30-A5EB7A5D4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วิธีรับมือกับ </a:t>
            </a:r>
            <a:r>
              <a:rPr lang="en-US" dirty="0"/>
              <a:t>Cyberbullying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3DF7F76B-FDDE-4E28-A167-AB6FD45C6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844824"/>
            <a:ext cx="8964488" cy="4785995"/>
          </a:xfrm>
        </p:spPr>
        <p:txBody>
          <a:bodyPr>
            <a:no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3200" i="0" dirty="0">
                <a:solidFill>
                  <a:srgbClr val="0000FF"/>
                </a:solidFill>
                <a:effectLst/>
              </a:rPr>
              <a:t>STOP</a:t>
            </a:r>
            <a:r>
              <a:rPr lang="en-US" sz="3200" i="0" dirty="0">
                <a:effectLst/>
              </a:rPr>
              <a:t> </a:t>
            </a:r>
            <a:endParaRPr lang="th-TH" sz="3200" i="0" dirty="0">
              <a:effectLst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th-TH" sz="3200" i="0" dirty="0">
                <a:effectLst/>
              </a:rPr>
              <a:t>หยุดระรานกลับด้วยวิธีการเดียวกัน หยุดตอบโต้ เพื่อไม่ให้เกิดการกระทำซ้ำหรือเพิ่มความรุนแรงของเหตุการณ์มากยิ่งขึ้น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200" i="0" dirty="0">
                <a:solidFill>
                  <a:srgbClr val="0000FF"/>
                </a:solidFill>
                <a:effectLst/>
              </a:rPr>
              <a:t>BLOCK</a:t>
            </a:r>
            <a:r>
              <a:rPr lang="en-US" sz="3200" i="0" dirty="0">
                <a:effectLst/>
              </a:rPr>
              <a:t> </a:t>
            </a:r>
            <a:endParaRPr lang="th-TH" sz="3200" i="0" dirty="0">
              <a:effectLst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th-TH" sz="3200" i="0" dirty="0">
                <a:effectLst/>
              </a:rPr>
              <a:t>ปิดกั้นผู้ที่ระราน ไม่ให้เขาสามารถติดต่อ โพสต์ หรือระรานเราได้อีก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200" i="0" dirty="0">
                <a:solidFill>
                  <a:srgbClr val="0000FF"/>
                </a:solidFill>
                <a:effectLst/>
              </a:rPr>
              <a:t>TELL</a:t>
            </a:r>
            <a:r>
              <a:rPr lang="en-US" sz="3200" i="0" dirty="0">
                <a:effectLst/>
              </a:rPr>
              <a:t> </a:t>
            </a:r>
            <a:endParaRPr lang="th-TH" sz="3200" i="0" dirty="0">
              <a:effectLst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th-TH" sz="3200" i="0" dirty="0">
                <a:effectLst/>
              </a:rPr>
              <a:t>บอกพ่อแม่ ครู หรือบุคคลที่ไว้ใจ เพื่อขอความช่วยเหลือ หากเป็นเรื่องที่ผิดกฎหมายหรือถูกข่มขู่คุกคาม ให้เก็บรวบรวมข้อมูลของผู้กระทำและเหตุการณ์ระรานรังแกไปแจ้งเจ้าหน้าที่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21DB2985-EA67-4207-9EF4-08062F1D3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4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BB2B9C2B-4397-4A38-9E30-A5EB7A5D4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วิธีรับมือกับ </a:t>
            </a:r>
            <a:r>
              <a:rPr lang="en-US" dirty="0"/>
              <a:t>Cyberbullying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3DF7F76B-FDDE-4E28-A167-AB6FD45C6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935479"/>
            <a:ext cx="8712968" cy="4785995"/>
          </a:xfrm>
        </p:spPr>
        <p:txBody>
          <a:bodyPr>
            <a:no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3200" i="0" dirty="0">
                <a:solidFill>
                  <a:srgbClr val="0000FF"/>
                </a:solidFill>
                <a:effectLst/>
              </a:rPr>
              <a:t>REMOVE </a:t>
            </a:r>
            <a:endParaRPr lang="th-TH" sz="3200" i="0" dirty="0">
              <a:solidFill>
                <a:srgbClr val="0000FF"/>
              </a:solidFill>
              <a:effectLst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th-TH" sz="3200" i="0" dirty="0">
                <a:effectLst/>
              </a:rPr>
              <a:t>ลบภาพหรือข้อความระรานรังแกออกทันที โดยอาจติดต่อผู้ดูแลระบบหากเป็นพื้นที่สาธารณะบนโลกออนไลน์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200" i="0" dirty="0">
                <a:solidFill>
                  <a:srgbClr val="0000FF"/>
                </a:solidFill>
                <a:effectLst/>
              </a:rPr>
              <a:t>BE STRONG </a:t>
            </a:r>
            <a:endParaRPr lang="th-TH" sz="3200" i="0" dirty="0">
              <a:solidFill>
                <a:srgbClr val="0000FF"/>
              </a:solidFill>
              <a:effectLst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th-TH" sz="3200" i="0" dirty="0">
                <a:effectLst/>
              </a:rPr>
              <a:t>เข้มแข็ง อดทน ยิ้มสู้ อย่าไปให้คุณค่ากับคนหรือคำพูด</a:t>
            </a:r>
            <a:r>
              <a:rPr lang="th-TH" sz="3200" i="0" dirty="0">
                <a:effectLst/>
                <a:latin typeface="DBHeavent_Cond"/>
              </a:rPr>
              <a:t>ที่ทำร้ายเรา ควรใช้เป็นแรงผลักดันให้เราดีขึ้นเพื่อก้าวข้ามปัญหาและอุปสรรคต่าง ๆ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21DB2985-EA67-4207-9EF4-08062F1D3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458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B81119A7-7EA8-474D-9E96-4B953B8961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3"/>
          <a:stretch/>
        </p:blipFill>
        <p:spPr bwMode="auto">
          <a:xfrm>
            <a:off x="219395" y="1909620"/>
            <a:ext cx="8705209" cy="474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4CD45FD9-BB93-499D-80FB-22588BC5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ทักษะสำคัญ 8 ประการในการเป็นพลเมืองดิจิทัล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E4C2EB75-83D2-4430-A3F4-96E60E0F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xmlns="" id="{2ED25FB9-CAAE-4217-96D4-754FDEF2EC2F}"/>
              </a:ext>
            </a:extLst>
          </p:cNvPr>
          <p:cNvSpPr/>
          <p:nvPr/>
        </p:nvSpPr>
        <p:spPr>
          <a:xfrm>
            <a:off x="4860032" y="1880518"/>
            <a:ext cx="3384376" cy="921005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xmlns="" id="{02F8F024-E688-416C-A4EA-6C6411033AB2}"/>
              </a:ext>
            </a:extLst>
          </p:cNvPr>
          <p:cNvSpPr/>
          <p:nvPr/>
        </p:nvSpPr>
        <p:spPr>
          <a:xfrm>
            <a:off x="5769496" y="4149080"/>
            <a:ext cx="2330896" cy="1158069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485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84E94E71-A86F-44A6-B969-300F246DD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4800" dirty="0"/>
              <a:t>ทักษะในการรักษาความเป็นส่วนตัวในโลกออนไลน์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45B8C5CA-73CE-4073-964F-7B9CAAECB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รวม 2 ทักษะที่สัมพันธ์กันของ </a:t>
            </a:r>
            <a:r>
              <a:rPr lang="en-US" dirty="0"/>
              <a:t>DQ </a:t>
            </a:r>
          </a:p>
          <a:p>
            <a:pPr lvl="1"/>
            <a:r>
              <a:rPr lang="th-TH" dirty="0"/>
              <a:t>เข้าใจสิทธิส่วนตัว (การรักษาความเป็นส่วนตัวในโลกออนไลน์)</a:t>
            </a:r>
            <a:endParaRPr lang="en-US" dirty="0"/>
          </a:p>
          <a:p>
            <a:pPr lvl="1"/>
            <a:r>
              <a:rPr lang="th-TH" dirty="0"/>
              <a:t>รู้จัก </a:t>
            </a:r>
            <a:r>
              <a:rPr lang="en-US"/>
              <a:t>Digital </a:t>
            </a:r>
            <a:r>
              <a:rPr lang="en-US" smtClean="0"/>
              <a:t>Footprint </a:t>
            </a:r>
            <a:r>
              <a:rPr lang="en-US" dirty="0"/>
              <a:t>(</a:t>
            </a:r>
            <a:r>
              <a:rPr lang="th-TH" dirty="0"/>
              <a:t>การจัดการรอยเท้าดิจิทัล</a:t>
            </a:r>
            <a:r>
              <a:rPr lang="en-US" dirty="0"/>
              <a:t>)</a:t>
            </a:r>
            <a:r>
              <a:rPr lang="th-TH" dirty="0"/>
              <a:t> 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EA8D0E94-803A-4934-B041-A527FA60B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xmlns="" id="{13420EB2-D0EE-45FC-9C23-E211CCCC7D9E}"/>
              </a:ext>
            </a:extLst>
          </p:cNvPr>
          <p:cNvSpPr txBox="1"/>
          <p:nvPr/>
        </p:nvSpPr>
        <p:spPr>
          <a:xfrm>
            <a:off x="35496" y="6453336"/>
            <a:ext cx="8465480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/>
              <a:t>ดัดแปลงจาก </a:t>
            </a:r>
            <a:r>
              <a:rPr lang="en-US" sz="1200" dirty="0"/>
              <a:t>http://cclickthailand.com/fact-sheet-</a:t>
            </a:r>
            <a:r>
              <a:rPr lang="th-TH" sz="1200" dirty="0"/>
              <a:t>การรักษาความปลอดภัยบ</a:t>
            </a:r>
            <a:r>
              <a:rPr lang="en-US" sz="1200" dirty="0"/>
              <a:t>/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375885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EBE6380D-8623-45EB-A3DC-9F3378BE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การรักษาความเป็นส่วนตัวในโลกออนไลน์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34196707-084B-4C6F-BD11-F7E6CC08A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785995"/>
          </a:xfrm>
        </p:spPr>
        <p:txBody>
          <a:bodyPr>
            <a:normAutofit fontScale="92500" lnSpcReduction="10000"/>
          </a:bodyPr>
          <a:lstStyle/>
          <a:p>
            <a:r>
              <a:rPr lang="th-TH" dirty="0"/>
              <a:t>คือ</a:t>
            </a:r>
            <a:r>
              <a:rPr lang="th-TH" dirty="0">
                <a:solidFill>
                  <a:srgbClr val="0000FF"/>
                </a:solidFill>
              </a:rPr>
              <a:t>สิทธิการปกป้องข้อมูลส่วนตัว</a:t>
            </a:r>
            <a:r>
              <a:rPr lang="th-TH" dirty="0"/>
              <a:t>ในโลกออนไลน์ของผู้ใช้งาน </a:t>
            </a:r>
            <a:br>
              <a:rPr lang="th-TH" dirty="0"/>
            </a:br>
            <a:r>
              <a:rPr lang="th-TH" dirty="0"/>
              <a:t>ที่บุคคลหรือหน่วยงานอื่นจะนำไป</a:t>
            </a:r>
            <a:r>
              <a:rPr lang="th-TH" dirty="0">
                <a:solidFill>
                  <a:srgbClr val="0000FF"/>
                </a:solidFill>
              </a:rPr>
              <a:t>จัดเก็บ</a:t>
            </a:r>
            <a:r>
              <a:rPr lang="th-TH" dirty="0"/>
              <a:t> นำไป</a:t>
            </a:r>
            <a:r>
              <a:rPr lang="th-TH" dirty="0">
                <a:solidFill>
                  <a:srgbClr val="0000FF"/>
                </a:solidFill>
              </a:rPr>
              <a:t>ใช้ประโยชน์</a:t>
            </a:r>
            <a:r>
              <a:rPr lang="th-TH" dirty="0"/>
              <a:t> หรือนำข้อมูลนั้นไป</a:t>
            </a:r>
            <a:r>
              <a:rPr lang="th-TH" dirty="0">
                <a:solidFill>
                  <a:srgbClr val="0000FF"/>
                </a:solidFill>
              </a:rPr>
              <a:t>เผยแพร่</a:t>
            </a:r>
            <a:r>
              <a:rPr lang="th-TH" dirty="0"/>
              <a:t> </a:t>
            </a:r>
          </a:p>
          <a:p>
            <a:r>
              <a:rPr lang="th-TH" dirty="0"/>
              <a:t>ในปัจจุบันส่วนหนึ่งของข้อมูลส่วนตัวของเราได้ถูกจัดเก็บไว้โดยผู้ให้บริการโทรศัพท์ ผู้ให้บริการอินเทอร์เน็ต และผู้ให้บริการสื่อสังคมออนไลน์ ซึ่งมีนโยบายด้านความเป็นส่วนตัวของผู้ใช้งานในระดับหนึ่ง </a:t>
            </a:r>
          </a:p>
          <a:p>
            <a:r>
              <a:rPr lang="th-TH" dirty="0"/>
              <a:t>แต่ปัญหาอาจจะเกิดขึ้นได้หากข้อมูลส่วนตัวของเราตกไปอยู่ในมือของผู้ที่ไม่น่าไว้ใจ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68224DA5-D2F4-442E-8A86-F757FFC0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18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8D1A95B1-C2A6-4A6A-A854-2CC9FFFB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ความเป็นส่วนตัวอาจถูกละเมิดได้ 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A3945F90-7A63-4617-A138-C478D45C7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10" name="ตัวแทนเนื้อหา 9">
            <a:extLst>
              <a:ext uri="{FF2B5EF4-FFF2-40B4-BE49-F238E27FC236}">
                <a16:creationId xmlns:a16="http://schemas.microsoft.com/office/drawing/2014/main" xmlns="" id="{796B6B12-F6A8-414C-A73D-1D9CD9F80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16832"/>
            <a:ext cx="5147147" cy="4870326"/>
          </a:xfrm>
        </p:spPr>
      </p:pic>
    </p:spTree>
    <p:extLst>
      <p:ext uri="{BB962C8B-B14F-4D97-AF65-F5344CB8AC3E}">
        <p14:creationId xmlns:p14="http://schemas.microsoft.com/office/powerpoint/2010/main" val="15475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8D1A95B1-C2A6-4A6A-A854-2CC9FFFB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ความเป็นส่วนตัวอาจถูกละเมิดได้ 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A3945F90-7A63-4617-A138-C478D45C7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E271B66C-BAA5-4B3E-8123-4C7E0DD79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664" y="1847088"/>
            <a:ext cx="4976671" cy="4568029"/>
          </a:xfrm>
          <a:prstGeom prst="rect">
            <a:avLst/>
          </a:prstGeom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4D39D225-A8B4-49DE-ADEF-3ACD1C932625}"/>
              </a:ext>
            </a:extLst>
          </p:cNvPr>
          <p:cNvSpPr txBox="1"/>
          <p:nvPr/>
        </p:nvSpPr>
        <p:spPr>
          <a:xfrm>
            <a:off x="344760" y="6551766"/>
            <a:ext cx="7467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Ref : https://www.dailynews.co.th/politics/848405/</a:t>
            </a:r>
            <a:endParaRPr lang="th-TH" sz="1100" dirty="0"/>
          </a:p>
        </p:txBody>
      </p:sp>
    </p:spTree>
    <p:extLst>
      <p:ext uri="{BB962C8B-B14F-4D97-AF65-F5344CB8AC3E}">
        <p14:creationId xmlns:p14="http://schemas.microsoft.com/office/powerpoint/2010/main" val="2854030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61D52EFF-D692-4182-8B68-938AC42F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ทักษะในการรับมือกับภัยคุกคามในโลกออนไลน์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6AECE5C5-C51E-4C0A-A1D2-35969D87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ตัวแทนเนื้อหา 2">
            <a:extLst>
              <a:ext uri="{FF2B5EF4-FFF2-40B4-BE49-F238E27FC236}">
                <a16:creationId xmlns:a16="http://schemas.microsoft.com/office/drawing/2014/main" xmlns="" id="{539282AC-6DD3-4F14-985B-E51490F7456E}"/>
              </a:ext>
            </a:extLst>
          </p:cNvPr>
          <p:cNvSpPr txBox="1">
            <a:spLocks/>
          </p:cNvSpPr>
          <p:nvPr/>
        </p:nvSpPr>
        <p:spPr>
          <a:xfrm>
            <a:off x="221320" y="2864359"/>
            <a:ext cx="8701359" cy="211913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290513" indent="-273050" algn="thaiDist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3600" b="1" kern="1200">
                <a:solidFill>
                  <a:schemeClr val="tx1"/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lvl1pPr>
            <a:lvl2pPr marL="640080" indent="-246888" algn="thaiDist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3600" b="1" kern="1200">
                <a:solidFill>
                  <a:schemeClr val="tx1"/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lvl2pPr>
            <a:lvl3pPr marL="914400" indent="-246888" algn="thaiDist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3600" b="1" kern="1200">
                <a:solidFill>
                  <a:schemeClr val="tx1"/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lvl3pPr>
            <a:lvl4pPr marL="1188720" indent="-210312" algn="thaiDist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3600" b="1" kern="1200">
                <a:solidFill>
                  <a:schemeClr val="tx1"/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lvl4pPr>
            <a:lvl5pPr marL="1463040" indent="-210312" algn="thaiDist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3600" b="1" kern="1200">
                <a:solidFill>
                  <a:schemeClr val="tx1"/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3" indent="0" algn="ctr" fontAlgn="auto">
              <a:spcAft>
                <a:spcPts val="0"/>
              </a:spcAft>
              <a:buNone/>
            </a:pPr>
            <a:endParaRPr lang="th-TH" sz="1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17463" indent="0" algn="ctr" fontAlgn="auto">
              <a:spcAft>
                <a:spcPts val="0"/>
              </a:spcAft>
              <a:buNone/>
            </a:pPr>
            <a:r>
              <a:rPr lang="th-TH" sz="48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“การรู้ตัวเมื่อถูกแกล้งหรือถูกใส่ร้ายออนไลน์ รับมือได้ และวางตัวเหมาะสม”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163E5DCA-91AE-4B96-AF19-D6E022F9BD4D}"/>
              </a:ext>
            </a:extLst>
          </p:cNvPr>
          <p:cNvSpPr txBox="1"/>
          <p:nvPr/>
        </p:nvSpPr>
        <p:spPr>
          <a:xfrm>
            <a:off x="35496" y="6453336"/>
            <a:ext cx="8465480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/>
              <a:t>ดัดแปลงจาก </a:t>
            </a:r>
            <a:r>
              <a:rPr lang="en-US" sz="1200" dirty="0"/>
              <a:t>http://cclickthailand.com/fact-sheet-</a:t>
            </a:r>
            <a:r>
              <a:rPr lang="th-TH" sz="1200" dirty="0"/>
              <a:t> การกลั่นแกล้งบนโลกไซ</a:t>
            </a:r>
            <a:r>
              <a:rPr lang="en-US" sz="1200" dirty="0"/>
              <a:t>/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314841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8D1A95B1-C2A6-4A6A-A854-2CC9FFFB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ความเป็นส่วนตัวอาจถูกละเมิดได้ 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A3945F90-7A63-4617-A138-C478D45C7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4D39D225-A8B4-49DE-ADEF-3ACD1C932625}"/>
              </a:ext>
            </a:extLst>
          </p:cNvPr>
          <p:cNvSpPr txBox="1"/>
          <p:nvPr/>
        </p:nvSpPr>
        <p:spPr>
          <a:xfrm>
            <a:off x="251520" y="6538912"/>
            <a:ext cx="7467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Ref : https://news.thaipbs.or.th/content/293652</a:t>
            </a:r>
            <a:endParaRPr lang="th-TH" sz="11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90435781-C204-47B6-ADDB-55AD35E0B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329" y="1962847"/>
            <a:ext cx="5611341" cy="421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7322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8D1A95B1-C2A6-4A6A-A854-2CC9FFFB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ความเป็นส่วนตัวอาจถูกละเมิดได้ 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A3945F90-7A63-4617-A138-C478D45C7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4D39D225-A8B4-49DE-ADEF-3ACD1C932625}"/>
              </a:ext>
            </a:extLst>
          </p:cNvPr>
          <p:cNvSpPr txBox="1"/>
          <p:nvPr/>
        </p:nvSpPr>
        <p:spPr>
          <a:xfrm>
            <a:off x="251520" y="6538912"/>
            <a:ext cx="7467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Ref : https://workpointtoday.com/cambridge-analytica/</a:t>
            </a:r>
            <a:endParaRPr lang="th-TH" sz="1100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B21172C2-A95B-4E34-B245-44987A9D7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010448"/>
            <a:ext cx="4365104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394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8D1A95B1-C2A6-4A6A-A854-2CC9FFFB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ความเป็นส่วนตัวอาจถูกละเมิดได้ 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A3945F90-7A63-4617-A138-C478D45C7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4D39D225-A8B4-49DE-ADEF-3ACD1C932625}"/>
              </a:ext>
            </a:extLst>
          </p:cNvPr>
          <p:cNvSpPr txBox="1"/>
          <p:nvPr/>
        </p:nvSpPr>
        <p:spPr>
          <a:xfrm>
            <a:off x="251520" y="6538912"/>
            <a:ext cx="7467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Ref : https://droidsans.com/apple-brings-child-abuse-detector-iphone-ipad/</a:t>
            </a:r>
            <a:endParaRPr lang="th-TH" sz="1100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5DD17B79-2932-4EDE-8591-F9802F2C1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878044"/>
            <a:ext cx="6840760" cy="453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077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E19B8E4B-A9CD-4107-9889-5992D826C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รอยเท้าดิจิทัล (</a:t>
            </a:r>
            <a:r>
              <a:rPr lang="en-US" dirty="0"/>
              <a:t>Digital Footprint)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13CF590D-A24C-4061-997B-5FA9E4A07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969388"/>
            <a:ext cx="6192688" cy="4386962"/>
          </a:xfrm>
        </p:spPr>
        <p:txBody>
          <a:bodyPr>
            <a:normAutofit/>
          </a:bodyPr>
          <a:lstStyle/>
          <a:p>
            <a:r>
              <a:rPr lang="th-TH" sz="3200" dirty="0"/>
              <a:t>คือ ข้อมูลต่างๆ ที่ผู้ใช้อินเทอร์เน็ตได้ทิ้งเอาไว้บนโลกดิจิทัล </a:t>
            </a:r>
          </a:p>
          <a:p>
            <a:r>
              <a:rPr lang="th-TH" sz="3200" dirty="0"/>
              <a:t>แบ่งเป็น 2 ประเภท</a:t>
            </a:r>
          </a:p>
          <a:p>
            <a:pPr lvl="1"/>
            <a:r>
              <a:rPr lang="en-US" sz="3200" dirty="0">
                <a:solidFill>
                  <a:srgbClr val="0000FF"/>
                </a:solidFill>
              </a:rPr>
              <a:t>Active Digital Footprints</a:t>
            </a:r>
            <a:r>
              <a:rPr lang="th-TH" sz="3200" dirty="0">
                <a:solidFill>
                  <a:srgbClr val="0000FF"/>
                </a:solidFill>
              </a:rPr>
              <a:t> </a:t>
            </a:r>
            <a:r>
              <a:rPr lang="th-TH" sz="3200" dirty="0"/>
              <a:t>– ผู้ใช้งานเจตนาบันทึกไว้ในโลกออนไลน์</a:t>
            </a:r>
          </a:p>
          <a:p>
            <a:pPr lvl="1"/>
            <a:r>
              <a:rPr lang="en-US" sz="3200" dirty="0">
                <a:solidFill>
                  <a:srgbClr val="0000FF"/>
                </a:solidFill>
              </a:rPr>
              <a:t>Passive Digital Footprints</a:t>
            </a:r>
            <a:r>
              <a:rPr lang="th-TH" sz="3200" dirty="0">
                <a:solidFill>
                  <a:srgbClr val="0000FF"/>
                </a:solidFill>
              </a:rPr>
              <a:t> </a:t>
            </a:r>
            <a:r>
              <a:rPr lang="th-TH" sz="3200" dirty="0"/>
              <a:t>- ผู้ใช้งานไม่มีเจตนาบันทึกเอาไว้ในโลกออนไลน์</a:t>
            </a:r>
          </a:p>
          <a:p>
            <a:pPr lvl="1"/>
            <a:endParaRPr lang="th-TH" sz="3200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182E0CA6-3CEF-446F-99F4-DB1A0CEC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xmlns="" id="{DAFB519D-DC1D-4CC8-BF73-21BB53AF9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571" y="2548033"/>
            <a:ext cx="2391109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724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xmlns="" id="{657763A1-6BAE-407F-8796-B1E2D29411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727" b="48135"/>
          <a:stretch/>
        </p:blipFill>
        <p:spPr>
          <a:xfrm>
            <a:off x="257200" y="3158774"/>
            <a:ext cx="4320480" cy="1924564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E19B8E4B-A9CD-4107-9889-5992D826C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" y="704088"/>
            <a:ext cx="6491064" cy="1143000"/>
          </a:xfrm>
        </p:spPr>
        <p:txBody>
          <a:bodyPr>
            <a:normAutofit/>
          </a:bodyPr>
          <a:lstStyle/>
          <a:p>
            <a:r>
              <a:rPr lang="en-US" sz="4000" dirty="0"/>
              <a:t>Active Digital Footprints </a:t>
            </a:r>
            <a:endParaRPr lang="th-TH" sz="4000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182E0CA6-3CEF-446F-99F4-DB1A0CEC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xmlns="" id="{A538305C-577A-45A7-851D-32C685B54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209" y="1214398"/>
            <a:ext cx="5222791" cy="1924564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CBC12537-2814-4CCF-852B-951A69DCEC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51" t="55271" r="14475" b="-248"/>
          <a:stretch/>
        </p:blipFill>
        <p:spPr>
          <a:xfrm>
            <a:off x="241176" y="5083338"/>
            <a:ext cx="4398144" cy="1668969"/>
          </a:xfrm>
          <a:prstGeom prst="rect">
            <a:avLst/>
          </a:prstGeom>
        </p:spPr>
      </p:pic>
      <p:sp>
        <p:nvSpPr>
          <p:cNvPr id="13" name="คำบรรยายภาพ: วงรี 12">
            <a:extLst>
              <a:ext uri="{FF2B5EF4-FFF2-40B4-BE49-F238E27FC236}">
                <a16:creationId xmlns:a16="http://schemas.microsoft.com/office/drawing/2014/main" xmlns="" id="{1D7EDA2C-0954-4C3E-A1BD-616735FB3B25}"/>
              </a:ext>
            </a:extLst>
          </p:cNvPr>
          <p:cNvSpPr/>
          <p:nvPr/>
        </p:nvSpPr>
        <p:spPr>
          <a:xfrm>
            <a:off x="5508104" y="3618458"/>
            <a:ext cx="3378696" cy="654936"/>
          </a:xfrm>
          <a:prstGeom prst="wedgeEllipseCallout">
            <a:avLst>
              <a:gd name="adj1" fmla="val -30534"/>
              <a:gd name="adj2" fmla="val -1100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พฤติกรรมที่เราทำ</a:t>
            </a:r>
          </a:p>
        </p:txBody>
      </p:sp>
      <p:sp>
        <p:nvSpPr>
          <p:cNvPr id="14" name="คำบรรยายภาพ: วงรี 13">
            <a:extLst>
              <a:ext uri="{FF2B5EF4-FFF2-40B4-BE49-F238E27FC236}">
                <a16:creationId xmlns:a16="http://schemas.microsoft.com/office/drawing/2014/main" xmlns="" id="{A446DD77-8173-4A3F-B7DA-5463379C9F56}"/>
              </a:ext>
            </a:extLst>
          </p:cNvPr>
          <p:cNvSpPr/>
          <p:nvPr/>
        </p:nvSpPr>
        <p:spPr>
          <a:xfrm>
            <a:off x="5101828" y="5826444"/>
            <a:ext cx="3286596" cy="654936"/>
          </a:xfrm>
          <a:prstGeom prst="wedgeEllipseCallout">
            <a:avLst>
              <a:gd name="adj1" fmla="val -58977"/>
              <a:gd name="adj2" fmla="val -926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ข้อมูลที่เรากรอก</a:t>
            </a:r>
          </a:p>
        </p:txBody>
      </p:sp>
    </p:spTree>
    <p:extLst>
      <p:ext uri="{BB962C8B-B14F-4D97-AF65-F5344CB8AC3E}">
        <p14:creationId xmlns:p14="http://schemas.microsoft.com/office/powerpoint/2010/main" val="40725654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0E87864F-B228-4784-9109-C677CA4FB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Passive Digital Footprints </a:t>
            </a:r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FF024FA7-DA36-4043-8D33-CEE71FAA1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xmlns="" id="{3E86B0AC-C361-496B-B6F3-B8B10957E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09" y="2636912"/>
            <a:ext cx="8840182" cy="288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141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CC1010A1-8B97-405A-8154-BD6126840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เราถูกติดตามการเคลื่อนไหวออนไลน์ได้อย่างไร</a:t>
            </a:r>
          </a:p>
        </p:txBody>
      </p:sp>
      <p:graphicFrame>
        <p:nvGraphicFramePr>
          <p:cNvPr id="5" name="ตัวแทนเนื้อหา 4">
            <a:extLst>
              <a:ext uri="{FF2B5EF4-FFF2-40B4-BE49-F238E27FC236}">
                <a16:creationId xmlns:a16="http://schemas.microsoft.com/office/drawing/2014/main" xmlns="" id="{A82BED53-B507-4960-866A-2360CB55C5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422445"/>
              </p:ext>
            </p:extLst>
          </p:nvPr>
        </p:nvGraphicFramePr>
        <p:xfrm>
          <a:off x="457200" y="1935163"/>
          <a:ext cx="8435280" cy="4786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5C3E16A9-88FA-43DB-889E-3B4B9EDB1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550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DF1B430E-3702-46B7-9DB1-73B794F04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รอยเท้าดิจิทัลสำคัญอย่างไร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34101C08-A50B-4954-940A-EFD7F10F0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785995"/>
          </a:xfrm>
        </p:spPr>
        <p:txBody>
          <a:bodyPr>
            <a:noAutofit/>
          </a:bodyPr>
          <a:lstStyle/>
          <a:p>
            <a:r>
              <a:rPr lang="th-TH" sz="3200" dirty="0"/>
              <a:t>ช่วยให้เราสะดวกและประหยัดเวลามากขึ้นเวลาเรากรอกข้อมูลส่วนตัวลงในช่องว่างของหน้าเว็บไซต์ เราไม่ต้องพิมพ์ใหม่ เพราะได้บันทึกข้อมูลเราไว้ก่อนแล้ว</a:t>
            </a:r>
          </a:p>
          <a:p>
            <a:r>
              <a:rPr lang="th-TH" sz="3200" dirty="0"/>
              <a:t>รอยเท้าดิจิทัลสามารถบอกข้อมูลเกี่ยวกับบุคลิกของผู้ใช้งานได้ เช่น รูปภาพแบบไหนที่ผู้ใช้งานกดถูกใจ และนิสัย รสนิยมต่างๆ</a:t>
            </a:r>
          </a:p>
          <a:p>
            <a:r>
              <a:rPr lang="th-TH" sz="3200" dirty="0"/>
              <a:t>ร้านค้าอาจใช้รอยเท้าดิจิทัลเพื่อเสนอขายสินค้าที่ผู้ใช้งานเพิ่งค้นหาในกูเก</a:t>
            </a:r>
            <a:r>
              <a:rPr lang="th-TH" sz="3200" dirty="0" err="1"/>
              <a:t>ิ้ล</a:t>
            </a:r>
            <a:r>
              <a:rPr lang="th-TH" sz="3200" dirty="0"/>
              <a:t> </a:t>
            </a:r>
          </a:p>
          <a:p>
            <a:r>
              <a:rPr lang="th-TH" sz="3200" dirty="0"/>
              <a:t>บริษัทอาจใช้รอยเท้าดิจิทัลเพื่อตรวจสอบประวัติก่อนรับพนักงานใหม่เข้ามาทำงาน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AAC197D1-0711-452D-817B-E370E9BFE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1514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DC40849E-E3F2-4EC8-8E20-1E77765B5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ปัญหาของรอยเท้าดิจิทัล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AA986C5E-D1FA-415F-B338-0C075B5E8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389120"/>
          </a:xfrm>
        </p:spPr>
        <p:txBody>
          <a:bodyPr>
            <a:normAutofit/>
          </a:bodyPr>
          <a:lstStyle/>
          <a:p>
            <a:r>
              <a:rPr lang="th-TH" sz="3200" dirty="0"/>
              <a:t>เนื่องจากร่องรอยนี้จะคงอยู่ตลอด ไม่หายไป ถึงแม้เราจะเลิกใช้งานหรือยกเลิกการเชื่อมต่อก็ตาม รวมถึง รอยเท้าดิจิทัลสามารถค้นหาได้ง่าย ติดตามได้ง่าย</a:t>
            </a:r>
          </a:p>
          <a:p>
            <a:r>
              <a:rPr lang="th-TH" sz="3200" dirty="0"/>
              <a:t>ผู้ไม่หวังดีอาจใช้ข้อมูลนี้ในการกระทำการใดๆ กับเราทำให้เราถูกละเมิดความเป็นส่วนตัว ไปจนกระทั่งเกิดอันตรายต่อตัวตนในโลกจริงได้</a:t>
            </a:r>
          </a:p>
          <a:p>
            <a:r>
              <a:rPr lang="th-TH" sz="3200" dirty="0"/>
              <a:t>รอยเท้าดิจิทัลที่เป็นภาพลบ ทำให้เราเสียภาพพจน์ และ ภาพลักษณ์ โดยไม่อาจแก้ไขได้ 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1FF7A77A-4A01-4656-B230-A891415B0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222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4D7E3C22-3DF0-4A16-9CDC-4204F909F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การรักษาความเป็นส่วนตัวในโลกออนไลน์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49B6891C-2687-4BE6-BF9D-222CB4D45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4819228" cy="4389120"/>
          </a:xfrm>
        </p:spPr>
        <p:txBody>
          <a:bodyPr>
            <a:normAutofit/>
          </a:bodyPr>
          <a:lstStyle/>
          <a:p>
            <a:r>
              <a:rPr lang="th-TH" sz="3200" dirty="0"/>
              <a:t>ปรับเปลี่ยนการตั้งค่าความเป็นส่วนตัวของบริการโซ</a:t>
            </a:r>
            <a:r>
              <a:rPr lang="th-TH" sz="3200" dirty="0" err="1"/>
              <a:t>เชี</a:t>
            </a:r>
            <a:r>
              <a:rPr lang="th-TH" sz="3200" dirty="0"/>
              <a:t>ยลมีเดียให้เหมาะสม</a:t>
            </a:r>
          </a:p>
          <a:p>
            <a:pPr lvl="1"/>
            <a:r>
              <a:rPr lang="th-TH" sz="3200" dirty="0"/>
              <a:t>จำกัดว่าใครเข้าถึงข้อมูลได้</a:t>
            </a:r>
            <a:r>
              <a:rPr lang="en-US" sz="3200" dirty="0"/>
              <a:t>?</a:t>
            </a:r>
            <a:endParaRPr lang="th-TH" sz="3200" dirty="0"/>
          </a:p>
          <a:p>
            <a:pPr lvl="1"/>
            <a:r>
              <a:rPr lang="th-TH" sz="3200" dirty="0" err="1"/>
              <a:t>แอปพลิเคชั่น</a:t>
            </a:r>
            <a:r>
              <a:rPr lang="th-TH" sz="3200" dirty="0"/>
              <a:t>ภายนอกใดที่ได้รับอนุญาตให้เข้าถึงข้อมูลได้</a:t>
            </a:r>
            <a:r>
              <a:rPr lang="en-US" sz="3200" dirty="0"/>
              <a:t>?</a:t>
            </a:r>
          </a:p>
          <a:p>
            <a:r>
              <a:rPr lang="th-TH" sz="3200" dirty="0"/>
              <a:t>จำกัดกลุ่มเป้าหมายในการโพสต์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DECCF58F-8930-4B5D-8D88-D46BFBDE5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xmlns="" id="{EBC84DC3-99A3-4E2D-ADBD-0FBA4155F65C}"/>
              </a:ext>
            </a:extLst>
          </p:cNvPr>
          <p:cNvGrpSpPr/>
          <p:nvPr/>
        </p:nvGrpSpPr>
        <p:grpSpPr>
          <a:xfrm>
            <a:off x="5739779" y="2204864"/>
            <a:ext cx="2947021" cy="3665959"/>
            <a:chOff x="1038575" y="1413183"/>
            <a:chExt cx="3801006" cy="4373499"/>
          </a:xfrm>
        </p:grpSpPr>
        <p:pic>
          <p:nvPicPr>
            <p:cNvPr id="8" name="รูปภาพ 7">
              <a:extLst>
                <a:ext uri="{FF2B5EF4-FFF2-40B4-BE49-F238E27FC236}">
                  <a16:creationId xmlns:a16="http://schemas.microsoft.com/office/drawing/2014/main" xmlns="" id="{D5BFD8B4-701F-4605-A52D-5E894C81B3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2616"/>
            <a:stretch/>
          </p:blipFill>
          <p:spPr>
            <a:xfrm>
              <a:off x="1038576" y="1413183"/>
              <a:ext cx="3801005" cy="2609093"/>
            </a:xfrm>
            <a:prstGeom prst="rect">
              <a:avLst/>
            </a:prstGeom>
          </p:spPr>
        </p:pic>
        <p:pic>
          <p:nvPicPr>
            <p:cNvPr id="9" name="รูปภาพ 8">
              <a:extLst>
                <a:ext uri="{FF2B5EF4-FFF2-40B4-BE49-F238E27FC236}">
                  <a16:creationId xmlns:a16="http://schemas.microsoft.com/office/drawing/2014/main" xmlns="" id="{2C1919ED-1737-4D94-A774-89785BF53A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7344" b="612"/>
            <a:stretch/>
          </p:blipFill>
          <p:spPr>
            <a:xfrm>
              <a:off x="1038575" y="4022276"/>
              <a:ext cx="3801005" cy="17644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9642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61D52EFF-D692-4182-8B68-938AC42F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การกลั่นแกล้งบนโลกออนไลน์ (</a:t>
            </a:r>
            <a:r>
              <a:rPr lang="en-US" dirty="0"/>
              <a:t>Cyberbullying)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ABEF0F12-BE06-4DE4-BF5F-64E4EAE2F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785995"/>
          </a:xfrm>
        </p:spPr>
        <p:txBody>
          <a:bodyPr>
            <a:normAutofit/>
          </a:bodyPr>
          <a:lstStyle/>
          <a:p>
            <a:r>
              <a:rPr lang="th-TH" sz="3200" dirty="0"/>
              <a:t>คือ การกลั่นแกล้ง รังแก หรือคุกคามโดยเจตนาผ่านอุปกรณ์ดิจิทัล เช่น โทรศัพท์มือถือ คอมพิวเตอร์ หรือแท็บ</a:t>
            </a:r>
            <a:r>
              <a:rPr lang="th-TH" sz="3200" dirty="0" err="1"/>
              <a:t>เล็ต</a:t>
            </a:r>
            <a:r>
              <a:rPr lang="th-TH" sz="3200" dirty="0"/>
              <a:t> </a:t>
            </a:r>
          </a:p>
          <a:p>
            <a:r>
              <a:rPr lang="th-TH" sz="3200" dirty="0"/>
              <a:t>ผู้ที่กลั่นแกล้ง</a:t>
            </a:r>
            <a:r>
              <a:rPr lang="th-TH" sz="3200" u="sng" dirty="0">
                <a:solidFill>
                  <a:srgbClr val="C00000"/>
                </a:solidFill>
              </a:rPr>
              <a:t>จงใจ</a:t>
            </a:r>
            <a:r>
              <a:rPr lang="th-TH" sz="3200" dirty="0">
                <a:solidFill>
                  <a:srgbClr val="C00000"/>
                </a:solidFill>
              </a:rPr>
              <a:t> </a:t>
            </a:r>
            <a:r>
              <a:rPr lang="th-TH" sz="3200" dirty="0"/>
              <a:t>ส่ง โพสต์ หรือแชร์</a:t>
            </a:r>
            <a:r>
              <a:rPr lang="th-TH" sz="3200" dirty="0">
                <a:solidFill>
                  <a:srgbClr val="0000FF"/>
                </a:solidFill>
              </a:rPr>
              <a:t>ข้อมูลด้านลบ เป็นเท็จ หยาบคาย และทำร้ายจิตใจผู้อื่น </a:t>
            </a:r>
            <a:r>
              <a:rPr lang="th-TH" sz="3200" dirty="0"/>
              <a:t>ผ่านสื่อดิจิทัล ที่ผู้ใช้สามารถเปิดดู มีส่วนร่วม หรือแบ่งปันเนื้อหาได้ </a:t>
            </a:r>
          </a:p>
          <a:p>
            <a:r>
              <a:rPr lang="th-TH" sz="3200" dirty="0"/>
              <a:t>อาจรวมถึงการ</a:t>
            </a:r>
            <a:r>
              <a:rPr lang="th-TH" sz="3200" dirty="0">
                <a:solidFill>
                  <a:srgbClr val="0000FF"/>
                </a:solidFill>
              </a:rPr>
              <a:t>แชร์ข้อมูลส่วนตัว</a:t>
            </a:r>
            <a:r>
              <a:rPr lang="th-TH" sz="3200" dirty="0"/>
              <a:t>ของผู้อื่นโดย</a:t>
            </a:r>
            <a:r>
              <a:rPr lang="th-TH" sz="3200" dirty="0">
                <a:solidFill>
                  <a:srgbClr val="C00000"/>
                </a:solidFill>
              </a:rPr>
              <a:t>มีเจตนา</a:t>
            </a:r>
            <a:r>
              <a:rPr lang="th-TH" sz="3200" dirty="0"/>
              <a:t>เพื่อที่จะทำให้เจ้าตัวอับอายหรือทำลายชื่อเสียง </a:t>
            </a:r>
          </a:p>
          <a:p>
            <a:r>
              <a:rPr lang="th-TH" sz="3200" dirty="0"/>
              <a:t>การกลั่นแกล้งลักษณะนี้มัก</a:t>
            </a:r>
            <a:r>
              <a:rPr lang="th-TH" sz="3200" u="sng" dirty="0">
                <a:solidFill>
                  <a:srgbClr val="C00000"/>
                </a:solidFill>
              </a:rPr>
              <a:t>กระทำซ้ำๆ</a:t>
            </a:r>
            <a:r>
              <a:rPr lang="th-TH" sz="3200" dirty="0">
                <a:solidFill>
                  <a:srgbClr val="C00000"/>
                </a:solidFill>
              </a:rPr>
              <a:t> </a:t>
            </a:r>
            <a:r>
              <a:rPr lang="th-TH" sz="3200" dirty="0"/>
              <a:t>ไปยังเหยื่อหรือผู้ที่ถูกกลั่นแกล้ง โดยผู้รังแกจะเปิดเผย หรือปิดบังตัวตนก็ได้ </a:t>
            </a:r>
          </a:p>
          <a:p>
            <a:endParaRPr lang="th-TH" sz="3200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6AECE5C5-C51E-4C0A-A1D2-35969D87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3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4D7E3C22-3DF0-4A16-9CDC-4204F909F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การรักษาความเป็นส่วนตัวในโลกออนไลน์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DECCF58F-8930-4B5D-8D88-D46BFBDE5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9DFDE728-9089-4415-971E-98F98C712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96" y="3203848"/>
            <a:ext cx="2762636" cy="3238952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xmlns="" id="{24E99844-98AF-4C9A-AC67-9752BF088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409" y="3199626"/>
            <a:ext cx="5810695" cy="3247396"/>
          </a:xfrm>
          <a:prstGeom prst="rect">
            <a:avLst/>
          </a:prstGeom>
        </p:spPr>
      </p:pic>
      <p:sp>
        <p:nvSpPr>
          <p:cNvPr id="13" name="ตัวแทนเนื้อหา 2">
            <a:extLst>
              <a:ext uri="{FF2B5EF4-FFF2-40B4-BE49-F238E27FC236}">
                <a16:creationId xmlns:a16="http://schemas.microsoft.com/office/drawing/2014/main" xmlns="" id="{7A0239E3-14BD-459B-BAD1-6F273C0AC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64" y="2060848"/>
            <a:ext cx="8649840" cy="1143000"/>
          </a:xfrm>
        </p:spPr>
        <p:txBody>
          <a:bodyPr>
            <a:normAutofit/>
          </a:bodyPr>
          <a:lstStyle/>
          <a:p>
            <a:r>
              <a:rPr lang="th-TH" sz="3200" dirty="0"/>
              <a:t>เครื่องมือช่วยตรวจสอบความเป็นส่วนตัวของ </a:t>
            </a:r>
            <a:r>
              <a:rPr lang="en-US" sz="3200" dirty="0"/>
              <a:t>Facebook </a:t>
            </a:r>
            <a:r>
              <a:rPr lang="th-TH" sz="3200" dirty="0"/>
              <a:t>ช่วยแนะนำเราในการตั้งค่าความเป็นส่วนตัวได้</a:t>
            </a:r>
          </a:p>
        </p:txBody>
      </p:sp>
    </p:spTree>
    <p:extLst>
      <p:ext uri="{BB962C8B-B14F-4D97-AF65-F5344CB8AC3E}">
        <p14:creationId xmlns:p14="http://schemas.microsoft.com/office/powerpoint/2010/main" val="5531392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4D7E3C22-3DF0-4A16-9CDC-4204F909F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การรักษาความเป็นส่วนตัวในโลกออนไลน์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49B6891C-2687-4BE6-BF9D-222CB4D45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r>
              <a:rPr lang="th-TH" sz="3200" dirty="0"/>
              <a:t>ปรับเปลี่ยนการตั้งค่าความเป็นส่วนตัวของ </a:t>
            </a:r>
            <a:r>
              <a:rPr lang="en-US" sz="3200" dirty="0"/>
              <a:t>google account </a:t>
            </a:r>
            <a:r>
              <a:rPr lang="th-TH" sz="3200" dirty="0"/>
              <a:t>ได้ผ่านเว็บ </a:t>
            </a:r>
            <a:r>
              <a:rPr lang="en-US" sz="3200" dirty="0"/>
              <a:t>myactivity.google.com</a:t>
            </a:r>
            <a:endParaRPr lang="th-TH" sz="3200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DECCF58F-8930-4B5D-8D88-D46BFBDE5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xmlns="" id="{DCA1C2DC-A3A6-4F42-AD13-3FAB2DDC6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838" y="2977158"/>
            <a:ext cx="5202324" cy="374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461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4D7E3C22-3DF0-4A16-9CDC-4204F909F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การรักษาความเป็นส่วนตัวในโลกออนไลน์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49B6891C-2687-4BE6-BF9D-222CB4D45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63538" cy="4389120"/>
          </a:xfrm>
        </p:spPr>
        <p:txBody>
          <a:bodyPr>
            <a:normAutofit/>
          </a:bodyPr>
          <a:lstStyle/>
          <a:p>
            <a:r>
              <a:rPr lang="th-TH" sz="3200" dirty="0"/>
              <a:t>ใช้งาน </a:t>
            </a:r>
            <a:r>
              <a:rPr lang="en-US" sz="3200" dirty="0"/>
              <a:t>web browser </a:t>
            </a:r>
            <a:r>
              <a:rPr lang="th-TH" sz="3200" dirty="0"/>
              <a:t>ในโหมด “ไม่ระบุตัวตน”</a:t>
            </a:r>
          </a:p>
          <a:p>
            <a:pPr lvl="1"/>
            <a:r>
              <a:rPr lang="th-TH" sz="3200" dirty="0"/>
              <a:t>อาจใช้คำว่า </a:t>
            </a:r>
            <a:r>
              <a:rPr lang="en-US" sz="3200" dirty="0"/>
              <a:t>Incognito, InPrivate, Private </a:t>
            </a:r>
            <a:r>
              <a:rPr lang="th-TH" sz="3200" dirty="0"/>
              <a:t>แล้วแต่ </a:t>
            </a:r>
            <a:r>
              <a:rPr lang="en-US" sz="3200" dirty="0"/>
              <a:t>browser</a:t>
            </a:r>
            <a:endParaRPr lang="th-TH" sz="3200" dirty="0"/>
          </a:p>
          <a:p>
            <a:pPr lvl="1"/>
            <a:r>
              <a:rPr lang="th-TH" sz="3200" dirty="0"/>
              <a:t>ไม่เก็บประวัติการท่องเว็บ, ประวัติการค้นหา ของเราไว้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DECCF58F-8930-4B5D-8D88-D46BFBDE5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xmlns="" id="{BF23A240-35A0-4964-9359-C1A2BF1E0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26" y="3592084"/>
            <a:ext cx="4280762" cy="2725372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xmlns="" id="{2A6353F0-9296-49CC-AB9C-ABAE11A21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214" y="3599228"/>
            <a:ext cx="4175451" cy="272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979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68170DAA-D54A-4B66-911F-91978DF51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B7C30D7B-986B-4AAC-81B4-435C93871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41" y="1268759"/>
            <a:ext cx="2795308" cy="51084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xmlns="" id="{E68BA6D8-F592-46CB-87A1-3DE7C0BD2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268759"/>
            <a:ext cx="5581011" cy="51084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329494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4D7E3C22-3DF0-4A16-9CDC-4204F909F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การรักษาความเป็นส่วนตัวในโลกออนไลน์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49B6891C-2687-4BE6-BF9D-222CB4D45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63538" cy="4389120"/>
          </a:xfrm>
        </p:spPr>
        <p:txBody>
          <a:bodyPr>
            <a:normAutofit/>
          </a:bodyPr>
          <a:lstStyle/>
          <a:p>
            <a:r>
              <a:rPr lang="th-TH" sz="3200" dirty="0"/>
              <a:t>ไม่ว่าจะรักษาความเป็นส่วนตัวเช่นไร เราก็จำเป็นต้องทิ้ง “</a:t>
            </a:r>
            <a:r>
              <a:rPr lang="th-TH" sz="3200" dirty="0">
                <a:solidFill>
                  <a:srgbClr val="0000FF"/>
                </a:solidFill>
              </a:rPr>
              <a:t>รอยเท้าดิจิทัล</a:t>
            </a:r>
            <a:r>
              <a:rPr lang="th-TH" sz="3200" dirty="0"/>
              <a:t>” ไว้เสมอ ตราบใดที่ยังอยู่ในโลกดิจิทัล</a:t>
            </a:r>
          </a:p>
          <a:p>
            <a:r>
              <a:rPr lang="th-TH" sz="3200" dirty="0"/>
              <a:t>ดังนั้น นอกจากรักษาความเป็นส่วนตัวแล้ว การเลือกทิ้งรอยเท้าดิจิทัลในทางบวกก็ยิ่งสร้างความประทับใจให้ผู้อื่นได้</a:t>
            </a:r>
          </a:p>
          <a:p>
            <a:r>
              <a:rPr lang="th-TH" sz="3200" dirty="0"/>
              <a:t>การมีแต่เรื่องลบๆ สามารถส่งผลเสียได้อย่างคาดไม่ถึง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DECCF58F-8930-4B5D-8D88-D46BFBDE5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3743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600E9B05-92E1-4EFD-B1C1-7C900D263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xmlns="" id="{47ABEBC4-91AA-4275-A276-1BB423D1B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60" y="1196752"/>
            <a:ext cx="8630280" cy="476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81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xmlns="" id="{4DCA1A23-C0FD-42F4-AB8F-A3E3223F5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20" y="1134966"/>
            <a:ext cx="9160720" cy="5534394"/>
          </a:xfrm>
          <a:prstGeom prst="rect">
            <a:avLst/>
          </a:prstGeom>
        </p:spPr>
      </p:pic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E88AAA5B-C876-458A-B94B-20BC5B0A1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Ribbon: เอียงขึ้น 9">
            <a:extLst>
              <a:ext uri="{FF2B5EF4-FFF2-40B4-BE49-F238E27FC236}">
                <a16:creationId xmlns:a16="http://schemas.microsoft.com/office/drawing/2014/main" xmlns="" id="{B94D3CFA-A935-4A81-B925-D96055F0E84F}"/>
              </a:ext>
            </a:extLst>
          </p:cNvPr>
          <p:cNvSpPr/>
          <p:nvPr/>
        </p:nvSpPr>
        <p:spPr>
          <a:xfrm>
            <a:off x="2051720" y="908720"/>
            <a:ext cx="4986880" cy="905989"/>
          </a:xfrm>
          <a:prstGeom prst="ribbon2">
            <a:avLst>
              <a:gd name="adj1" fmla="val 21404"/>
              <a:gd name="adj2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การกลั่นแกล้ง (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Bullying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5691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F364EEF2-CA27-44D9-ABB3-CE9B845F1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รูปแบบการกลั่นแกล้งในโลกออนไลน์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8F69378C-8155-477F-8143-4132F324F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785995"/>
          </a:xfrm>
        </p:spPr>
        <p:txBody>
          <a:bodyPr>
            <a:normAutofit fontScale="92500" lnSpcReduction="20000"/>
          </a:bodyPr>
          <a:lstStyle/>
          <a:p>
            <a:r>
              <a:rPr lang="th-TH" dirty="0">
                <a:solidFill>
                  <a:srgbClr val="C00000"/>
                </a:solidFill>
              </a:rPr>
              <a:t>การแกล้งแหย่ (</a:t>
            </a:r>
            <a:r>
              <a:rPr lang="en-US" dirty="0">
                <a:solidFill>
                  <a:srgbClr val="C00000"/>
                </a:solidFill>
              </a:rPr>
              <a:t>Trolling)</a:t>
            </a:r>
            <a:endParaRPr lang="th-TH" dirty="0">
              <a:solidFill>
                <a:srgbClr val="C00000"/>
              </a:solidFill>
            </a:endParaRPr>
          </a:p>
          <a:p>
            <a:pPr lvl="1"/>
            <a:r>
              <a:rPr lang="th-TH" dirty="0"/>
              <a:t>การใช้ถ้อยคำดูถูกเหยียดหยามในสังคมออนไลน์ โดยมี </a:t>
            </a:r>
            <a:r>
              <a:rPr lang="th-TH" dirty="0">
                <a:solidFill>
                  <a:srgbClr val="0000FF"/>
                </a:solidFill>
              </a:rPr>
              <a:t>เจตนาแหย่ให้เหยื่อตอบโต้กลับ</a:t>
            </a:r>
            <a:r>
              <a:rPr lang="th-TH" dirty="0"/>
              <a:t>มาด้วยถ้อยคำรุนแรง</a:t>
            </a:r>
          </a:p>
          <a:p>
            <a:r>
              <a:rPr lang="th-TH" dirty="0">
                <a:solidFill>
                  <a:srgbClr val="C00000"/>
                </a:solidFill>
              </a:rPr>
              <a:t>การใส่ความ (</a:t>
            </a:r>
            <a:r>
              <a:rPr lang="en-US" dirty="0">
                <a:solidFill>
                  <a:srgbClr val="C00000"/>
                </a:solidFill>
              </a:rPr>
              <a:t>Denigration/Dissing)</a:t>
            </a:r>
            <a:endParaRPr lang="th-TH" dirty="0">
              <a:solidFill>
                <a:srgbClr val="C00000"/>
              </a:solidFill>
            </a:endParaRPr>
          </a:p>
          <a:p>
            <a:pPr lvl="1"/>
            <a:r>
              <a:rPr lang="th-TH" dirty="0"/>
              <a:t>การเผยแพร่ข้อมูลเท็จ ทำให้ผู้อื่นได้รับความเสียหาย อับอาย หรือกลายเป็นตัวตลก</a:t>
            </a:r>
          </a:p>
          <a:p>
            <a:r>
              <a:rPr lang="th-TH" dirty="0">
                <a:solidFill>
                  <a:srgbClr val="C00000"/>
                </a:solidFill>
              </a:rPr>
              <a:t>การกีดกันผู้อื่นออกจากกลุ่ม (</a:t>
            </a:r>
            <a:r>
              <a:rPr lang="en-US" dirty="0">
                <a:solidFill>
                  <a:srgbClr val="C00000"/>
                </a:solidFill>
              </a:rPr>
              <a:t>Exclusion)</a:t>
            </a:r>
            <a:endParaRPr lang="th-TH" dirty="0">
              <a:solidFill>
                <a:srgbClr val="C00000"/>
              </a:solidFill>
            </a:endParaRPr>
          </a:p>
          <a:p>
            <a:pPr lvl="1"/>
            <a:r>
              <a:rPr lang="th-TH" dirty="0"/>
              <a:t>ลบ บล็อก หรือกีดกันผู้อื่นไม่ให้เข้ากลุ่มในสังคมออนไลน์, สร้างความหมางเมิน หรืออคติผ่านข้อความ หรือกิจกรรมกลุ่ม ออนไลน์ เพื่อกีดกันเหยื่อออกจากกลุ่ม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C157FDE4-0208-4634-BC05-87E9213F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6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F364EEF2-CA27-44D9-ABB3-CE9B845F1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รูปแบบการกลั่นแกล้งในโลกออนไลน์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8F69378C-8155-477F-8143-4132F324F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785995"/>
          </a:xfrm>
        </p:spPr>
        <p:txBody>
          <a:bodyPr>
            <a:normAutofit fontScale="92500" lnSpcReduction="10000"/>
          </a:bodyPr>
          <a:lstStyle/>
          <a:p>
            <a:r>
              <a:rPr lang="th-TH" dirty="0">
                <a:solidFill>
                  <a:srgbClr val="C00000"/>
                </a:solidFill>
              </a:rPr>
              <a:t>การแพร่ความลับ (</a:t>
            </a:r>
            <a:r>
              <a:rPr lang="en-US" dirty="0">
                <a:solidFill>
                  <a:srgbClr val="C00000"/>
                </a:solidFill>
              </a:rPr>
              <a:t>Outing)</a:t>
            </a:r>
          </a:p>
          <a:p>
            <a:pPr lvl="1"/>
            <a:r>
              <a:rPr lang="th-TH" dirty="0"/>
              <a:t>นำข้อมูลส่วนตัว หรือความลับของผู้อื่นไปเผยแพร่ในโลกออนไลน์ โดยมีเจตนาเพื่อให้อับอาย</a:t>
            </a:r>
          </a:p>
          <a:p>
            <a:r>
              <a:rPr lang="th-TH" dirty="0">
                <a:solidFill>
                  <a:srgbClr val="C00000"/>
                </a:solidFill>
              </a:rPr>
              <a:t>การล่อลวง (</a:t>
            </a:r>
            <a:r>
              <a:rPr lang="en-US" dirty="0">
                <a:solidFill>
                  <a:srgbClr val="C00000"/>
                </a:solidFill>
              </a:rPr>
              <a:t>Trickery) </a:t>
            </a:r>
          </a:p>
          <a:p>
            <a:pPr lvl="1"/>
            <a:r>
              <a:rPr lang="th-TH" dirty="0"/>
              <a:t>หลอกล่อให้ผู้อื่นเปิดเผยข้อมูลส่วนตัวหรือความลับที่น่าอาย แล้วนำไปเผยแพร่ต่อในสังคมออนไลน์</a:t>
            </a:r>
          </a:p>
          <a:p>
            <a:r>
              <a:rPr lang="th-TH" dirty="0">
                <a:solidFill>
                  <a:srgbClr val="C00000"/>
                </a:solidFill>
              </a:rPr>
              <a:t>การแอบอ้างชื่อหรือตัวตนของผู้อื่น (</a:t>
            </a:r>
            <a:r>
              <a:rPr lang="en-US" dirty="0">
                <a:solidFill>
                  <a:srgbClr val="C00000"/>
                </a:solidFill>
              </a:rPr>
              <a:t>Impersonation/Fraping)</a:t>
            </a:r>
            <a:endParaRPr lang="th-TH" dirty="0">
              <a:solidFill>
                <a:srgbClr val="C00000"/>
              </a:solidFill>
            </a:endParaRPr>
          </a:p>
          <a:p>
            <a:pPr lvl="1"/>
            <a:r>
              <a:rPr lang="th-TH" dirty="0"/>
              <a:t>การแอบเข้าใช้งานบัญชีสื่อออนไลน์ของผู้อื่น แล้วโพสต์ข้อความหรือรูปภาพที่สร้างความเสียหายให้กับเจ้าของ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C157FDE4-0208-4634-BC05-87E9213F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65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F364EEF2-CA27-44D9-ABB3-CE9B845F1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รูปแบบการกลั่นแกล้งในโลกออนไลน์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8F69378C-8155-477F-8143-4132F324F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785995"/>
          </a:xfrm>
        </p:spPr>
        <p:txBody>
          <a:bodyPr>
            <a:normAutofit fontScale="85000" lnSpcReduction="20000"/>
          </a:bodyPr>
          <a:lstStyle/>
          <a:p>
            <a:r>
              <a:rPr lang="th-TH" dirty="0">
                <a:solidFill>
                  <a:srgbClr val="C00000"/>
                </a:solidFill>
              </a:rPr>
              <a:t>การสร้างบัญชีใช้งานปลอมเพื่อรังแกผู้อื่น (</a:t>
            </a:r>
            <a:r>
              <a:rPr lang="en-US" dirty="0">
                <a:solidFill>
                  <a:srgbClr val="C00000"/>
                </a:solidFill>
              </a:rPr>
              <a:t>Fake profiles)</a:t>
            </a:r>
          </a:p>
          <a:p>
            <a:pPr lvl="1"/>
            <a:r>
              <a:rPr lang="th-TH" dirty="0"/>
              <a:t>การสร้างบัญชีปลอมของเหยื่อขึ้นมา แล้วส่งรูปภาพ หรือข้อความเสียหายโดยมีเจตนาให้คนอื่นเข้าใจผิดในตัวเหยื่อ</a:t>
            </a:r>
          </a:p>
          <a:p>
            <a:r>
              <a:rPr lang="th-TH" dirty="0">
                <a:solidFill>
                  <a:srgbClr val="C00000"/>
                </a:solidFill>
              </a:rPr>
              <a:t>การขโมยอ</a:t>
            </a:r>
            <a:r>
              <a:rPr lang="th-TH" dirty="0" err="1">
                <a:solidFill>
                  <a:srgbClr val="C00000"/>
                </a:solidFill>
              </a:rPr>
              <a:t>ัต</a:t>
            </a:r>
            <a:r>
              <a:rPr lang="th-TH" dirty="0">
                <a:solidFill>
                  <a:srgbClr val="C00000"/>
                </a:solidFill>
              </a:rPr>
              <a:t>ลักษณ์ดิจิทัล (</a:t>
            </a:r>
            <a:r>
              <a:rPr lang="en-US" dirty="0">
                <a:solidFill>
                  <a:srgbClr val="C00000"/>
                </a:solidFill>
              </a:rPr>
              <a:t>Catfish)</a:t>
            </a:r>
            <a:endParaRPr lang="th-TH" dirty="0">
              <a:solidFill>
                <a:srgbClr val="C00000"/>
              </a:solidFill>
            </a:endParaRPr>
          </a:p>
          <a:p>
            <a:pPr lvl="1"/>
            <a:r>
              <a:rPr lang="th-TH" dirty="0"/>
              <a:t>ขโมยรูปภาพของผู้อื่น แล้วนำไปสร้างตัวตนใหม่ เพื่อหวังผลในการหลอกลวง</a:t>
            </a:r>
          </a:p>
          <a:p>
            <a:r>
              <a:rPr lang="th-TH" dirty="0">
                <a:solidFill>
                  <a:srgbClr val="C00000"/>
                </a:solidFill>
              </a:rPr>
              <a:t>การคุกคามข่มขู่อย่างจริงจัง และรุนแรงผ่านสื่อดิจิทัล (</a:t>
            </a:r>
            <a:r>
              <a:rPr lang="en-US" dirty="0">
                <a:solidFill>
                  <a:srgbClr val="C00000"/>
                </a:solidFill>
              </a:rPr>
              <a:t>Cyberstalking)</a:t>
            </a:r>
          </a:p>
          <a:p>
            <a:pPr lvl="1"/>
            <a:r>
              <a:rPr lang="th-TH" dirty="0"/>
              <a:t>ผู้กลั่นแกล้งข่มขู่ว่าจะทำให้เหยื่อเสียชื่อเสียง หรือจะทำร้ายร่างกาย รวมถึงการที่ผู้ใหญ่ ส่งข้อความติดต่อเยาวชนผ่านสื่อออนไลน์ เพื่อหวังที่จะทำอนาจาร</a:t>
            </a:r>
          </a:p>
          <a:p>
            <a:pPr lvl="1"/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C157FDE4-0208-4634-BC05-87E9213F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13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F364EEF2-CA27-44D9-ABB3-CE9B845F1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รูปแบบการกลั่นแกล้งในโลกออนไลน์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8F69378C-8155-477F-8143-4132F324F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785995"/>
          </a:xfrm>
        </p:spPr>
        <p:txBody>
          <a:bodyPr>
            <a:normAutofit fontScale="92500" lnSpcReduction="10000"/>
          </a:bodyPr>
          <a:lstStyle/>
          <a:p>
            <a:r>
              <a:rPr lang="th-TH" dirty="0">
                <a:solidFill>
                  <a:srgbClr val="C00000"/>
                </a:solidFill>
              </a:rPr>
              <a:t>การก่อกวน คุกคาม (</a:t>
            </a:r>
            <a:r>
              <a:rPr lang="en-US" dirty="0">
                <a:solidFill>
                  <a:srgbClr val="C00000"/>
                </a:solidFill>
              </a:rPr>
              <a:t>Harassment)</a:t>
            </a:r>
            <a:endParaRPr lang="th-TH" dirty="0">
              <a:solidFill>
                <a:srgbClr val="C00000"/>
              </a:solidFill>
            </a:endParaRPr>
          </a:p>
          <a:p>
            <a:pPr lvl="1"/>
            <a:r>
              <a:rPr lang="th-TH" dirty="0"/>
              <a:t>ผู้กลั่นแกล้งจะคุกคามผู้อื่นโดยส่งข้อความเชิงคุกคาม หรือข่มขู่ให้หวาดกลัวหรืออับอาย</a:t>
            </a:r>
          </a:p>
          <a:p>
            <a:pPr lvl="1"/>
            <a:r>
              <a:rPr lang="th-TH" dirty="0"/>
              <a:t>หลายๆ ครั้ง การกลั่นแกล้งลักษณะนี้อาจมีระดับความรุนแรงต่ำที่สุด แต่ก็</a:t>
            </a:r>
            <a:r>
              <a:rPr lang="th-TH" dirty="0">
                <a:solidFill>
                  <a:srgbClr val="0000FF"/>
                </a:solidFill>
              </a:rPr>
              <a:t>พบมากที่สุด</a:t>
            </a:r>
            <a:r>
              <a:rPr lang="th-TH" dirty="0"/>
              <a:t>เช่นกัน</a:t>
            </a:r>
          </a:p>
          <a:p>
            <a:pPr lvl="1"/>
            <a:r>
              <a:rPr lang="th-TH" dirty="0"/>
              <a:t>หลายๆ ครั้ง พบว่า ผู้กลั่นแกล้ง</a:t>
            </a:r>
            <a:r>
              <a:rPr lang="th-TH" dirty="0">
                <a:solidFill>
                  <a:srgbClr val="0000FF"/>
                </a:solidFill>
              </a:rPr>
              <a:t>ไม่ได้ตระหนักว่าสิ่งที่ทำเป็นการก่อกวนหรือคุกคาม</a:t>
            </a:r>
          </a:p>
          <a:p>
            <a:pPr lvl="1"/>
            <a:r>
              <a:rPr lang="th-TH" dirty="0"/>
              <a:t>ประเด็นที่พบบ่อยคือ </a:t>
            </a:r>
            <a:r>
              <a:rPr lang="en-US" dirty="0">
                <a:solidFill>
                  <a:srgbClr val="0000FF"/>
                </a:solidFill>
              </a:rPr>
              <a:t>sexual harassment - </a:t>
            </a:r>
            <a:r>
              <a:rPr lang="th-TH" dirty="0">
                <a:solidFill>
                  <a:srgbClr val="0000FF"/>
                </a:solidFill>
              </a:rPr>
              <a:t>การคุกคามทางเพศ</a:t>
            </a:r>
          </a:p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C157FDE4-0208-4634-BC05-87E9213F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60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ไหลเวียน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562DC63-A14C-49B8-81A3-9364ABAEE23C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17321</TotalTime>
  <Words>1567</Words>
  <Application>Microsoft Office PowerPoint</Application>
  <PresentationFormat>นำเสนอทางหน้าจอ (4:3)</PresentationFormat>
  <Paragraphs>188</Paragraphs>
  <Slides>45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45</vt:i4>
      </vt:variant>
    </vt:vector>
  </HeadingPairs>
  <TitlesOfParts>
    <vt:vector size="46" baseType="lpstr">
      <vt:lpstr>ไหลเวียน</vt:lpstr>
      <vt:lpstr>ทำอย่างไรเมื่อโดนรังแก เข้าใจสิทธิส่วนตัว และ รู้จักรอยเท้าดิจิทัล</vt:lpstr>
      <vt:lpstr>ทักษะสำคัญ 8 ประการในการเป็นพลเมืองดิจิทัล</vt:lpstr>
      <vt:lpstr>ทักษะในการรับมือกับภัยคุกคามในโลกออนไลน์</vt:lpstr>
      <vt:lpstr>การกลั่นแกล้งบนโลกออนไลน์ (Cyberbullying)</vt:lpstr>
      <vt:lpstr>งานนำเสนอ PowerPoint</vt:lpstr>
      <vt:lpstr>รูปแบบการกลั่นแกล้งในโลกออนไลน์</vt:lpstr>
      <vt:lpstr>รูปแบบการกลั่นแกล้งในโลกออนไลน์</vt:lpstr>
      <vt:lpstr>รูปแบบการกลั่นแกล้งในโลกออนไลน์</vt:lpstr>
      <vt:lpstr>รูปแบบการกลั่นแกล้งในโลกออนไลน์</vt:lpstr>
      <vt:lpstr>การก่อกวน คุกคาม (Harassment)</vt:lpstr>
      <vt:lpstr>การคุกคามทางเพศ, การแพร่ความลับ </vt:lpstr>
      <vt:lpstr>การคุกคามทางเพศ, การใส่ความ</vt:lpstr>
      <vt:lpstr>การสร้างบัญชีใช้งานปลอมเพื่อรังแกผู้อื่น (Fake profiles)</vt:lpstr>
      <vt:lpstr>การขโมยอัตลักษณ์ดิจิทัล (Catfish)</vt:lpstr>
      <vt:lpstr>งานนำเสนอ PowerPoint</vt:lpstr>
      <vt:lpstr>งานนำเสนอ PowerPoint</vt:lpstr>
      <vt:lpstr>สาเหตุของปัญหา</vt:lpstr>
      <vt:lpstr>ผลกระทบ</vt:lpstr>
      <vt:lpstr>ทำไมต้องให้ความสำคัญ?</vt:lpstr>
      <vt:lpstr>ทำไมต้องให้ความสำคัญ?</vt:lpstr>
      <vt:lpstr>ทำไมต้องให้ความสำคัญ?</vt:lpstr>
      <vt:lpstr>วิธีรับมือกับ Cyberbullying</vt:lpstr>
      <vt:lpstr>วิธีรับมือกับ Cyberbullying</vt:lpstr>
      <vt:lpstr>วิธีรับมือกับ Cyberbullying</vt:lpstr>
      <vt:lpstr>ทักษะสำคัญ 8 ประการในการเป็นพลเมืองดิจิทัล</vt:lpstr>
      <vt:lpstr>ทักษะในการรักษาความเป็นส่วนตัวในโลกออนไลน์</vt:lpstr>
      <vt:lpstr>การรักษาความเป็นส่วนตัวในโลกออนไลน์</vt:lpstr>
      <vt:lpstr>ความเป็นส่วนตัวอาจถูกละเมิดได้ </vt:lpstr>
      <vt:lpstr>ความเป็นส่วนตัวอาจถูกละเมิดได้ </vt:lpstr>
      <vt:lpstr>ความเป็นส่วนตัวอาจถูกละเมิดได้ </vt:lpstr>
      <vt:lpstr>ความเป็นส่วนตัวอาจถูกละเมิดได้ </vt:lpstr>
      <vt:lpstr>ความเป็นส่วนตัวอาจถูกละเมิดได้ </vt:lpstr>
      <vt:lpstr>รอยเท้าดิจิทัล (Digital Footprint)</vt:lpstr>
      <vt:lpstr>Active Digital Footprints </vt:lpstr>
      <vt:lpstr>Passive Digital Footprints </vt:lpstr>
      <vt:lpstr>เราถูกติดตามการเคลื่อนไหวออนไลน์ได้อย่างไร</vt:lpstr>
      <vt:lpstr>รอยเท้าดิจิทัลสำคัญอย่างไร</vt:lpstr>
      <vt:lpstr>ปัญหาของรอยเท้าดิจิทัล</vt:lpstr>
      <vt:lpstr>การรักษาความเป็นส่วนตัวในโลกออนไลน์</vt:lpstr>
      <vt:lpstr>การรักษาความเป็นส่วนตัวในโลกออนไลน์</vt:lpstr>
      <vt:lpstr>การรักษาความเป็นส่วนตัวในโลกออนไลน์</vt:lpstr>
      <vt:lpstr>การรักษาความเป็นส่วนตัวในโลกออนไลน์</vt:lpstr>
      <vt:lpstr>งานนำเสนอ PowerPoint</vt:lpstr>
      <vt:lpstr>การรักษาความเป็นส่วนตัวในโลกออนไลน์</vt:lpstr>
      <vt:lpstr>งานนำเสนอ PowerPoint</vt:lpstr>
    </vt:vector>
  </TitlesOfParts>
  <Company>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x</dc:creator>
  <cp:lastModifiedBy>admin</cp:lastModifiedBy>
  <cp:revision>321</cp:revision>
  <cp:lastPrinted>2018-01-22T00:52:53Z</cp:lastPrinted>
  <dcterms:created xsi:type="dcterms:W3CDTF">2005-06-05T17:16:41Z</dcterms:created>
  <dcterms:modified xsi:type="dcterms:W3CDTF">2023-09-15T12:00:56Z</dcterms:modified>
</cp:coreProperties>
</file>