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5" r:id="rId3"/>
    <p:sldId id="401" r:id="rId4"/>
    <p:sldId id="404" r:id="rId5"/>
    <p:sldId id="410" r:id="rId6"/>
    <p:sldId id="407" r:id="rId7"/>
    <p:sldId id="406" r:id="rId8"/>
    <p:sldId id="408" r:id="rId9"/>
    <p:sldId id="412" r:id="rId10"/>
    <p:sldId id="413" r:id="rId11"/>
    <p:sldId id="403" r:id="rId12"/>
    <p:sldId id="414" r:id="rId13"/>
    <p:sldId id="416" r:id="rId14"/>
    <p:sldId id="415" r:id="rId15"/>
    <p:sldId id="421" r:id="rId16"/>
    <p:sldId id="422" r:id="rId17"/>
    <p:sldId id="424" r:id="rId18"/>
    <p:sldId id="427" r:id="rId19"/>
    <p:sldId id="423" r:id="rId20"/>
    <p:sldId id="426" r:id="rId21"/>
    <p:sldId id="425" r:id="rId22"/>
    <p:sldId id="428" r:id="rId23"/>
    <p:sldId id="429" r:id="rId24"/>
    <p:sldId id="417" r:id="rId25"/>
    <p:sldId id="420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3300"/>
    <a:srgbClr val="FF0000"/>
    <a:srgbClr val="FF0066"/>
    <a:srgbClr val="0000FF"/>
    <a:srgbClr val="A50021"/>
    <a:srgbClr val="5F5F5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575" autoAdjust="0"/>
  </p:normalViewPr>
  <p:slideViewPr>
    <p:cSldViewPr>
      <p:cViewPr>
        <p:scale>
          <a:sx n="121" d="100"/>
          <a:sy n="121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63F1D-5139-4D2C-8B3D-225563B7B92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24B16D6-C1D0-485D-BE5B-3898DCF72B2C}">
      <dgm:prSet phldrT="[ข้อความ]" custT="1"/>
      <dgm:spPr/>
      <dgm:t>
        <a:bodyPr/>
        <a:lstStyle/>
        <a:p>
          <a:r>
            <a:rPr lang="th-TH" sz="3200" b="1" dirty="0">
              <a:latin typeface="Cordia New" panose="020B0304020202020204" pitchFamily="34" charset="-34"/>
              <a:cs typeface="Cordia New" panose="020B0304020202020204" pitchFamily="34" charset="-34"/>
            </a:rPr>
            <a:t>ไม่ใช่เวลาหน้าจอหรือปิดอุปกรณ์ดิจิทัลขณะรับประทานอาหาร โดยเฉพาะอาหารมื้อหลัก</a:t>
          </a:r>
        </a:p>
      </dgm:t>
    </dgm:pt>
    <dgm:pt modelId="{5D120769-D08C-41C7-BC71-AF670637384F}" type="parTrans" cxnId="{59858BCE-93D5-4194-8989-116C48F29447}">
      <dgm:prSet/>
      <dgm:spPr/>
      <dgm:t>
        <a:bodyPr/>
        <a:lstStyle/>
        <a:p>
          <a:endParaRPr lang="th-TH"/>
        </a:p>
      </dgm:t>
    </dgm:pt>
    <dgm:pt modelId="{7B2C0B94-850F-4425-B837-A669302656AA}" type="sibTrans" cxnId="{59858BCE-93D5-4194-8989-116C48F29447}">
      <dgm:prSet/>
      <dgm:spPr/>
      <dgm:t>
        <a:bodyPr/>
        <a:lstStyle/>
        <a:p>
          <a:endParaRPr lang="th-TH"/>
        </a:p>
      </dgm:t>
    </dgm:pt>
    <dgm:pt modelId="{5A29F76B-6E77-4001-98E7-B1E13AF95AF1}">
      <dgm:prSet phldrT="[ข้อความ]" custT="1"/>
      <dgm:spPr/>
      <dgm:t>
        <a:bodyPr/>
        <a:lstStyle/>
        <a:p>
          <a:r>
            <a:rPr lang="th-TH" sz="3200" b="1" dirty="0">
              <a:latin typeface="Cordia New" panose="020B0304020202020204" pitchFamily="34" charset="-34"/>
              <a:cs typeface="Cordia New" panose="020B0304020202020204" pitchFamily="34" charset="-34"/>
            </a:rPr>
            <a:t>ลดการใช้เวลาหน้าจอในห้องนอนหรือก่อนนอน เนื่องจากอาจส่งผลต่อการนอนหลับ, เกิดภาวะเครียด</a:t>
          </a:r>
        </a:p>
      </dgm:t>
    </dgm:pt>
    <dgm:pt modelId="{4735D817-4731-4FA1-AC30-127D64DE9F15}" type="parTrans" cxnId="{AC93C9EF-3809-4805-B94E-B766DA31B0A7}">
      <dgm:prSet/>
      <dgm:spPr/>
      <dgm:t>
        <a:bodyPr/>
        <a:lstStyle/>
        <a:p>
          <a:endParaRPr lang="th-TH"/>
        </a:p>
      </dgm:t>
    </dgm:pt>
    <dgm:pt modelId="{68DDDDCA-CC84-4141-9042-F26BD35B5D85}" type="sibTrans" cxnId="{AC93C9EF-3809-4805-B94E-B766DA31B0A7}">
      <dgm:prSet/>
      <dgm:spPr/>
      <dgm:t>
        <a:bodyPr/>
        <a:lstStyle/>
        <a:p>
          <a:endParaRPr lang="th-TH"/>
        </a:p>
      </dgm:t>
    </dgm:pt>
    <dgm:pt modelId="{D6C14687-6351-45F8-A0E7-4D5EDFBDC489}">
      <dgm:prSet phldrT="[ข้อความ]" custT="1"/>
      <dgm:spPr/>
      <dgm:t>
        <a:bodyPr/>
        <a:lstStyle/>
        <a:p>
          <a:r>
            <a:rPr lang="th-TH" sz="3200" b="1" dirty="0">
              <a:latin typeface="Cordia New" panose="020B0304020202020204" pitchFamily="34" charset="-34"/>
              <a:cs typeface="Cordia New" panose="020B0304020202020204" pitchFamily="34" charset="-34"/>
            </a:rPr>
            <a:t>ลดการพูดคุยกับเพื่อนฝูงผ่านสื่อโซ</a:t>
          </a:r>
          <a:r>
            <a:rPr lang="th-TH" sz="3200" b="1" dirty="0" err="1">
              <a:latin typeface="Cordia New" panose="020B0304020202020204" pitchFamily="34" charset="-34"/>
              <a:cs typeface="Cordia New" panose="020B0304020202020204" pitchFamily="34" charset="-34"/>
            </a:rPr>
            <a:t>เชีย</a:t>
          </a:r>
          <a:r>
            <a:rPr lang="th-TH" sz="3200" b="1" dirty="0">
              <a:latin typeface="Cordia New" panose="020B0304020202020204" pitchFamily="34" charset="-34"/>
              <a:cs typeface="Cordia New" panose="020B0304020202020204" pitchFamily="34" charset="-34"/>
            </a:rPr>
            <a:t>ล ติดต่อพูดคุยทางโทรศัพท์ และนัดพบกันในชีวิตจริงให้มากขึ้น</a:t>
          </a:r>
        </a:p>
      </dgm:t>
    </dgm:pt>
    <dgm:pt modelId="{B79EF2A3-47A3-4CF7-885A-05703842A09B}" type="parTrans" cxnId="{A3739D8B-01B9-47F8-BB40-99FD6C729C96}">
      <dgm:prSet/>
      <dgm:spPr/>
      <dgm:t>
        <a:bodyPr/>
        <a:lstStyle/>
        <a:p>
          <a:endParaRPr lang="th-TH"/>
        </a:p>
      </dgm:t>
    </dgm:pt>
    <dgm:pt modelId="{11C06E65-4FA0-43D9-9E82-9347467BDCE7}" type="sibTrans" cxnId="{A3739D8B-01B9-47F8-BB40-99FD6C729C96}">
      <dgm:prSet/>
      <dgm:spPr/>
      <dgm:t>
        <a:bodyPr/>
        <a:lstStyle/>
        <a:p>
          <a:endParaRPr lang="th-TH"/>
        </a:p>
      </dgm:t>
    </dgm:pt>
    <dgm:pt modelId="{C4568E3A-D584-4B52-BEA1-8C5870546791}" type="pres">
      <dgm:prSet presAssocID="{8F963F1D-5139-4D2C-8B3D-225563B7B92F}" presName="linearFlow" presStyleCnt="0">
        <dgm:presLayoutVars>
          <dgm:dir/>
          <dgm:resizeHandles val="exact"/>
        </dgm:presLayoutVars>
      </dgm:prSet>
      <dgm:spPr/>
    </dgm:pt>
    <dgm:pt modelId="{42A67BEE-6729-4064-85B2-D5A6067F57B9}" type="pres">
      <dgm:prSet presAssocID="{324B16D6-C1D0-485D-BE5B-3898DCF72B2C}" presName="composite" presStyleCnt="0"/>
      <dgm:spPr/>
    </dgm:pt>
    <dgm:pt modelId="{42519576-83AF-4396-9D5E-666B6F1AB304}" type="pres">
      <dgm:prSet presAssocID="{324B16D6-C1D0-485D-BE5B-3898DCF72B2C}" presName="imgShp" presStyleLbl="fgImgPlace1" presStyleIdx="0" presStyleCnt="3" custLinFactNeighborX="-55238" custLinFactNeighborY="-197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D207C0F8-C20F-49B4-9BCB-66B4E381388C}" type="pres">
      <dgm:prSet presAssocID="{324B16D6-C1D0-485D-BE5B-3898DCF72B2C}" presName="txShp" presStyleLbl="node1" presStyleIdx="0" presStyleCnt="3" custScaleX="132630" custLinFactNeighborX="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C977-ACE1-40BB-8369-2E4A4E8C69E7}" type="pres">
      <dgm:prSet presAssocID="{7B2C0B94-850F-4425-B837-A669302656AA}" presName="spacing" presStyleCnt="0"/>
      <dgm:spPr/>
    </dgm:pt>
    <dgm:pt modelId="{6C902809-EE57-4F2D-BAC2-E93831B3160D}" type="pres">
      <dgm:prSet presAssocID="{5A29F76B-6E77-4001-98E7-B1E13AF95AF1}" presName="composite" presStyleCnt="0"/>
      <dgm:spPr/>
    </dgm:pt>
    <dgm:pt modelId="{B30AD7A2-6584-4E87-A934-1D2C7C1D88A0}" type="pres">
      <dgm:prSet presAssocID="{5A29F76B-6E77-4001-98E7-B1E13AF95AF1}" presName="imgShp" presStyleLbl="fgImgPlace1" presStyleIdx="1" presStyleCnt="3" custLinFactNeighborX="-56316" custLinFactNeighborY="1522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B90F36FD-26DD-40C5-83B9-DBD52E5C0FA1}" type="pres">
      <dgm:prSet presAssocID="{5A29F76B-6E77-4001-98E7-B1E13AF95AF1}" presName="txShp" presStyleLbl="node1" presStyleIdx="1" presStyleCnt="3" custScaleX="132630" custLinFactNeighborX="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7DDD-A7DE-4BF6-B010-0356FF13C8BA}" type="pres">
      <dgm:prSet presAssocID="{68DDDDCA-CC84-4141-9042-F26BD35B5D85}" presName="spacing" presStyleCnt="0"/>
      <dgm:spPr/>
    </dgm:pt>
    <dgm:pt modelId="{592C5120-297D-4354-9D6E-E1C803A00F70}" type="pres">
      <dgm:prSet presAssocID="{D6C14687-6351-45F8-A0E7-4D5EDFBDC489}" presName="composite" presStyleCnt="0"/>
      <dgm:spPr/>
    </dgm:pt>
    <dgm:pt modelId="{5514F238-667A-4E81-B24D-A585BDC95489}" type="pres">
      <dgm:prSet presAssocID="{D6C14687-6351-45F8-A0E7-4D5EDFBDC489}" presName="imgShp" presStyleLbl="fgImgPlace1" presStyleIdx="2" presStyleCnt="3" custLinFactNeighborX="-52746" custLinFactNeighborY="-2637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06FEAA99-63F3-4A85-9FD5-4C960D265579}" type="pres">
      <dgm:prSet presAssocID="{D6C14687-6351-45F8-A0E7-4D5EDFBDC489}" presName="txShp" presStyleLbl="node1" presStyleIdx="2" presStyleCnt="3" custScaleX="132630" custLinFactNeighborX="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58BCE-93D5-4194-8989-116C48F29447}" srcId="{8F963F1D-5139-4D2C-8B3D-225563B7B92F}" destId="{324B16D6-C1D0-485D-BE5B-3898DCF72B2C}" srcOrd="0" destOrd="0" parTransId="{5D120769-D08C-41C7-BC71-AF670637384F}" sibTransId="{7B2C0B94-850F-4425-B837-A669302656AA}"/>
    <dgm:cxn modelId="{DBE8C4BF-8DAC-4963-BD6E-0AD871D8C505}" type="presOf" srcId="{D6C14687-6351-45F8-A0E7-4D5EDFBDC489}" destId="{06FEAA99-63F3-4A85-9FD5-4C960D265579}" srcOrd="0" destOrd="0" presId="urn:microsoft.com/office/officeart/2005/8/layout/vList3"/>
    <dgm:cxn modelId="{A3739D8B-01B9-47F8-BB40-99FD6C729C96}" srcId="{8F963F1D-5139-4D2C-8B3D-225563B7B92F}" destId="{D6C14687-6351-45F8-A0E7-4D5EDFBDC489}" srcOrd="2" destOrd="0" parTransId="{B79EF2A3-47A3-4CF7-885A-05703842A09B}" sibTransId="{11C06E65-4FA0-43D9-9E82-9347467BDCE7}"/>
    <dgm:cxn modelId="{3C8D5AFB-5EAC-4721-96B2-57CC32B56A47}" type="presOf" srcId="{8F963F1D-5139-4D2C-8B3D-225563B7B92F}" destId="{C4568E3A-D584-4B52-BEA1-8C5870546791}" srcOrd="0" destOrd="0" presId="urn:microsoft.com/office/officeart/2005/8/layout/vList3"/>
    <dgm:cxn modelId="{63383694-A737-412B-97C8-4DB48A1C61F7}" type="presOf" srcId="{324B16D6-C1D0-485D-BE5B-3898DCF72B2C}" destId="{D207C0F8-C20F-49B4-9BCB-66B4E381388C}" srcOrd="0" destOrd="0" presId="urn:microsoft.com/office/officeart/2005/8/layout/vList3"/>
    <dgm:cxn modelId="{AC93C9EF-3809-4805-B94E-B766DA31B0A7}" srcId="{8F963F1D-5139-4D2C-8B3D-225563B7B92F}" destId="{5A29F76B-6E77-4001-98E7-B1E13AF95AF1}" srcOrd="1" destOrd="0" parTransId="{4735D817-4731-4FA1-AC30-127D64DE9F15}" sibTransId="{68DDDDCA-CC84-4141-9042-F26BD35B5D85}"/>
    <dgm:cxn modelId="{55E92C05-3156-49A7-A16E-18EF3740962A}" type="presOf" srcId="{5A29F76B-6E77-4001-98E7-B1E13AF95AF1}" destId="{B90F36FD-26DD-40C5-83B9-DBD52E5C0FA1}" srcOrd="0" destOrd="0" presId="urn:microsoft.com/office/officeart/2005/8/layout/vList3"/>
    <dgm:cxn modelId="{5B0EB422-912D-4AF4-A4F8-F14DFF690279}" type="presParOf" srcId="{C4568E3A-D584-4B52-BEA1-8C5870546791}" destId="{42A67BEE-6729-4064-85B2-D5A6067F57B9}" srcOrd="0" destOrd="0" presId="urn:microsoft.com/office/officeart/2005/8/layout/vList3"/>
    <dgm:cxn modelId="{2DA9AE43-2F50-4889-BC0D-7C5AFBACE80D}" type="presParOf" srcId="{42A67BEE-6729-4064-85B2-D5A6067F57B9}" destId="{42519576-83AF-4396-9D5E-666B6F1AB304}" srcOrd="0" destOrd="0" presId="urn:microsoft.com/office/officeart/2005/8/layout/vList3"/>
    <dgm:cxn modelId="{7DF2BB54-1C88-4DCB-A191-49D781C5FFFA}" type="presParOf" srcId="{42A67BEE-6729-4064-85B2-D5A6067F57B9}" destId="{D207C0F8-C20F-49B4-9BCB-66B4E381388C}" srcOrd="1" destOrd="0" presId="urn:microsoft.com/office/officeart/2005/8/layout/vList3"/>
    <dgm:cxn modelId="{68C370C6-AFD8-4E5B-9F5E-59BFACB66C11}" type="presParOf" srcId="{C4568E3A-D584-4B52-BEA1-8C5870546791}" destId="{61C8C977-ACE1-40BB-8369-2E4A4E8C69E7}" srcOrd="1" destOrd="0" presId="urn:microsoft.com/office/officeart/2005/8/layout/vList3"/>
    <dgm:cxn modelId="{8813CEA5-2D91-4A43-8580-49306E385709}" type="presParOf" srcId="{C4568E3A-D584-4B52-BEA1-8C5870546791}" destId="{6C902809-EE57-4F2D-BAC2-E93831B3160D}" srcOrd="2" destOrd="0" presId="urn:microsoft.com/office/officeart/2005/8/layout/vList3"/>
    <dgm:cxn modelId="{B72E52F4-11EB-4CDF-B1C7-6452202AF088}" type="presParOf" srcId="{6C902809-EE57-4F2D-BAC2-E93831B3160D}" destId="{B30AD7A2-6584-4E87-A934-1D2C7C1D88A0}" srcOrd="0" destOrd="0" presId="urn:microsoft.com/office/officeart/2005/8/layout/vList3"/>
    <dgm:cxn modelId="{7C270AAF-270C-47B5-B6DB-282D7C6757D3}" type="presParOf" srcId="{6C902809-EE57-4F2D-BAC2-E93831B3160D}" destId="{B90F36FD-26DD-40C5-83B9-DBD52E5C0FA1}" srcOrd="1" destOrd="0" presId="urn:microsoft.com/office/officeart/2005/8/layout/vList3"/>
    <dgm:cxn modelId="{70C46875-C5F1-4A90-95AC-CEFFD0E1213D}" type="presParOf" srcId="{C4568E3A-D584-4B52-BEA1-8C5870546791}" destId="{F7BA7DDD-A7DE-4BF6-B010-0356FF13C8BA}" srcOrd="3" destOrd="0" presId="urn:microsoft.com/office/officeart/2005/8/layout/vList3"/>
    <dgm:cxn modelId="{3557A7B6-11F4-4966-9040-FBD88CA7A9A1}" type="presParOf" srcId="{C4568E3A-D584-4B52-BEA1-8C5870546791}" destId="{592C5120-297D-4354-9D6E-E1C803A00F70}" srcOrd="4" destOrd="0" presId="urn:microsoft.com/office/officeart/2005/8/layout/vList3"/>
    <dgm:cxn modelId="{0E6FD409-6508-430B-B9EB-2897EBD9A5D8}" type="presParOf" srcId="{592C5120-297D-4354-9D6E-E1C803A00F70}" destId="{5514F238-667A-4E81-B24D-A585BDC95489}" srcOrd="0" destOrd="0" presId="urn:microsoft.com/office/officeart/2005/8/layout/vList3"/>
    <dgm:cxn modelId="{164D8CCA-B6B7-4F7D-B492-CEBCDBD366D8}" type="presParOf" srcId="{592C5120-297D-4354-9D6E-E1C803A00F70}" destId="{06FEAA99-63F3-4A85-9FD5-4C960D2655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63F1D-5139-4D2C-8B3D-225563B7B92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24B16D6-C1D0-485D-BE5B-3898DCF72B2C}">
      <dgm:prSet phldrT="[ข้อความ]" custT="1"/>
      <dgm:spPr/>
      <dgm:t>
        <a:bodyPr/>
        <a:lstStyle/>
        <a:p>
          <a:r>
            <a:rPr lang="th-TH" sz="3200" b="1" dirty="0">
              <a:latin typeface="Cordia New" panose="020B0304020202020204" pitchFamily="34" charset="-34"/>
              <a:cs typeface="Cordia New" panose="020B0304020202020204" pitchFamily="34" charset="-34"/>
            </a:rPr>
            <a:t>กำหนดระยะเวลาในการใช้หน้าจอ การตั้งเวลาในการใช้งานจะช่วยจำกัดเวลาการใช้หน้าจอได้</a:t>
          </a:r>
        </a:p>
      </dgm:t>
    </dgm:pt>
    <dgm:pt modelId="{5D120769-D08C-41C7-BC71-AF670637384F}" type="parTrans" cxnId="{59858BCE-93D5-4194-8989-116C48F29447}">
      <dgm:prSet/>
      <dgm:spPr/>
      <dgm:t>
        <a:bodyPr/>
        <a:lstStyle/>
        <a:p>
          <a:endParaRPr lang="th-TH"/>
        </a:p>
      </dgm:t>
    </dgm:pt>
    <dgm:pt modelId="{7B2C0B94-850F-4425-B837-A669302656AA}" type="sibTrans" cxnId="{59858BCE-93D5-4194-8989-116C48F29447}">
      <dgm:prSet/>
      <dgm:spPr/>
      <dgm:t>
        <a:bodyPr/>
        <a:lstStyle/>
        <a:p>
          <a:endParaRPr lang="th-TH"/>
        </a:p>
      </dgm:t>
    </dgm:pt>
    <dgm:pt modelId="{5A29F76B-6E77-4001-98E7-B1E13AF95AF1}">
      <dgm:prSet phldrT="[ข้อความ]" custT="1"/>
      <dgm:spPr/>
      <dgm:t>
        <a:bodyPr/>
        <a:lstStyle/>
        <a:p>
          <a:r>
            <a:rPr lang="th-TH" sz="3200" b="1" dirty="0">
              <a:latin typeface="Cordia New" panose="020B0304020202020204" pitchFamily="34" charset="-34"/>
              <a:cs typeface="Cordia New" panose="020B0304020202020204" pitchFamily="34" charset="-34"/>
            </a:rPr>
            <a:t>หากรู้สึกเบื่อ ควรหางานอดิเรกอื่นๆ ทำแทนการใช้เวลาหน้าจอ</a:t>
          </a:r>
        </a:p>
      </dgm:t>
    </dgm:pt>
    <dgm:pt modelId="{4735D817-4731-4FA1-AC30-127D64DE9F15}" type="parTrans" cxnId="{AC93C9EF-3809-4805-B94E-B766DA31B0A7}">
      <dgm:prSet/>
      <dgm:spPr/>
      <dgm:t>
        <a:bodyPr/>
        <a:lstStyle/>
        <a:p>
          <a:endParaRPr lang="th-TH"/>
        </a:p>
      </dgm:t>
    </dgm:pt>
    <dgm:pt modelId="{68DDDDCA-CC84-4141-9042-F26BD35B5D85}" type="sibTrans" cxnId="{AC93C9EF-3809-4805-B94E-B766DA31B0A7}">
      <dgm:prSet/>
      <dgm:spPr/>
      <dgm:t>
        <a:bodyPr/>
        <a:lstStyle/>
        <a:p>
          <a:endParaRPr lang="th-TH"/>
        </a:p>
      </dgm:t>
    </dgm:pt>
    <dgm:pt modelId="{D6C14687-6351-45F8-A0E7-4D5EDFBDC489}">
      <dgm:prSet phldrT="[ข้อความ]" custT="1"/>
      <dgm:spPr/>
      <dgm:t>
        <a:bodyPr/>
        <a:lstStyle/>
        <a:p>
          <a:r>
            <a:rPr lang="th-TH" sz="2800" b="1" dirty="0">
              <a:latin typeface="Cordia New" panose="020B0304020202020204" pitchFamily="34" charset="-34"/>
              <a:cs typeface="Cordia New" panose="020B0304020202020204" pitchFamily="34" charset="-34"/>
            </a:rPr>
            <a:t>หากจำเป็นต้องใช้หน้าจอเป็นเวลานานติดต่อกัน ควรหยุดพักสายตาเป็นระยะ และขยับร่างกายไม่ให้นิ่งเนือยจนเกินไป</a:t>
          </a:r>
        </a:p>
      </dgm:t>
    </dgm:pt>
    <dgm:pt modelId="{B79EF2A3-47A3-4CF7-885A-05703842A09B}" type="parTrans" cxnId="{A3739D8B-01B9-47F8-BB40-99FD6C729C96}">
      <dgm:prSet/>
      <dgm:spPr/>
      <dgm:t>
        <a:bodyPr/>
        <a:lstStyle/>
        <a:p>
          <a:endParaRPr lang="th-TH"/>
        </a:p>
      </dgm:t>
    </dgm:pt>
    <dgm:pt modelId="{11C06E65-4FA0-43D9-9E82-9347467BDCE7}" type="sibTrans" cxnId="{A3739D8B-01B9-47F8-BB40-99FD6C729C96}">
      <dgm:prSet/>
      <dgm:spPr/>
      <dgm:t>
        <a:bodyPr/>
        <a:lstStyle/>
        <a:p>
          <a:endParaRPr lang="th-TH"/>
        </a:p>
      </dgm:t>
    </dgm:pt>
    <dgm:pt modelId="{C4568E3A-D584-4B52-BEA1-8C5870546791}" type="pres">
      <dgm:prSet presAssocID="{8F963F1D-5139-4D2C-8B3D-225563B7B92F}" presName="linearFlow" presStyleCnt="0">
        <dgm:presLayoutVars>
          <dgm:dir/>
          <dgm:resizeHandles val="exact"/>
        </dgm:presLayoutVars>
      </dgm:prSet>
      <dgm:spPr/>
    </dgm:pt>
    <dgm:pt modelId="{42A67BEE-6729-4064-85B2-D5A6067F57B9}" type="pres">
      <dgm:prSet presAssocID="{324B16D6-C1D0-485D-BE5B-3898DCF72B2C}" presName="composite" presStyleCnt="0"/>
      <dgm:spPr/>
    </dgm:pt>
    <dgm:pt modelId="{42519576-83AF-4396-9D5E-666B6F1AB304}" type="pres">
      <dgm:prSet presAssocID="{324B16D6-C1D0-485D-BE5B-3898DCF72B2C}" presName="imgShp" presStyleLbl="fgImgPlace1" presStyleIdx="0" presStyleCnt="3" custLinFactNeighborX="-50335" custLinFactNeighborY="-197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D207C0F8-C20F-49B4-9BCB-66B4E381388C}" type="pres">
      <dgm:prSet presAssocID="{324B16D6-C1D0-485D-BE5B-3898DCF72B2C}" presName="txShp" presStyleLbl="node1" presStyleIdx="0" presStyleCnt="3" custScaleX="132630" custLinFactNeighborX="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C977-ACE1-40BB-8369-2E4A4E8C69E7}" type="pres">
      <dgm:prSet presAssocID="{7B2C0B94-850F-4425-B837-A669302656AA}" presName="spacing" presStyleCnt="0"/>
      <dgm:spPr/>
    </dgm:pt>
    <dgm:pt modelId="{6C902809-EE57-4F2D-BAC2-E93831B3160D}" type="pres">
      <dgm:prSet presAssocID="{5A29F76B-6E77-4001-98E7-B1E13AF95AF1}" presName="composite" presStyleCnt="0"/>
      <dgm:spPr/>
    </dgm:pt>
    <dgm:pt modelId="{B30AD7A2-6584-4E87-A934-1D2C7C1D88A0}" type="pres">
      <dgm:prSet presAssocID="{5A29F76B-6E77-4001-98E7-B1E13AF95AF1}" presName="imgShp" presStyleLbl="fgImgPlace1" presStyleIdx="1" presStyleCnt="3" custLinFactNeighborX="-56316" custLinFactNeighborY="1522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B90F36FD-26DD-40C5-83B9-DBD52E5C0FA1}" type="pres">
      <dgm:prSet presAssocID="{5A29F76B-6E77-4001-98E7-B1E13AF95AF1}" presName="txShp" presStyleLbl="node1" presStyleIdx="1" presStyleCnt="3" custScaleX="132630" custLinFactNeighborX="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7DDD-A7DE-4BF6-B010-0356FF13C8BA}" type="pres">
      <dgm:prSet presAssocID="{68DDDDCA-CC84-4141-9042-F26BD35B5D85}" presName="spacing" presStyleCnt="0"/>
      <dgm:spPr/>
    </dgm:pt>
    <dgm:pt modelId="{592C5120-297D-4354-9D6E-E1C803A00F70}" type="pres">
      <dgm:prSet presAssocID="{D6C14687-6351-45F8-A0E7-4D5EDFBDC489}" presName="composite" presStyleCnt="0"/>
      <dgm:spPr/>
    </dgm:pt>
    <dgm:pt modelId="{5514F238-667A-4E81-B24D-A585BDC95489}" type="pres">
      <dgm:prSet presAssocID="{D6C14687-6351-45F8-A0E7-4D5EDFBDC489}" presName="imgShp" presStyleLbl="fgImgPlace1" presStyleIdx="2" presStyleCnt="3" custLinFactNeighborX="-54648" custLinFactNeighborY="-2637"/>
      <dgm:spPr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  <dgm:pt modelId="{06FEAA99-63F3-4A85-9FD5-4C960D265579}" type="pres">
      <dgm:prSet presAssocID="{D6C14687-6351-45F8-A0E7-4D5EDFBDC489}" presName="txShp" presStyleLbl="node1" presStyleIdx="2" presStyleCnt="3" custScaleX="132630" custLinFactNeighborX="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58BCE-93D5-4194-8989-116C48F29447}" srcId="{8F963F1D-5139-4D2C-8B3D-225563B7B92F}" destId="{324B16D6-C1D0-485D-BE5B-3898DCF72B2C}" srcOrd="0" destOrd="0" parTransId="{5D120769-D08C-41C7-BC71-AF670637384F}" sibTransId="{7B2C0B94-850F-4425-B837-A669302656AA}"/>
    <dgm:cxn modelId="{DBE8C4BF-8DAC-4963-BD6E-0AD871D8C505}" type="presOf" srcId="{D6C14687-6351-45F8-A0E7-4D5EDFBDC489}" destId="{06FEAA99-63F3-4A85-9FD5-4C960D265579}" srcOrd="0" destOrd="0" presId="urn:microsoft.com/office/officeart/2005/8/layout/vList3"/>
    <dgm:cxn modelId="{A3739D8B-01B9-47F8-BB40-99FD6C729C96}" srcId="{8F963F1D-5139-4D2C-8B3D-225563B7B92F}" destId="{D6C14687-6351-45F8-A0E7-4D5EDFBDC489}" srcOrd="2" destOrd="0" parTransId="{B79EF2A3-47A3-4CF7-885A-05703842A09B}" sibTransId="{11C06E65-4FA0-43D9-9E82-9347467BDCE7}"/>
    <dgm:cxn modelId="{3C8D5AFB-5EAC-4721-96B2-57CC32B56A47}" type="presOf" srcId="{8F963F1D-5139-4D2C-8B3D-225563B7B92F}" destId="{C4568E3A-D584-4B52-BEA1-8C5870546791}" srcOrd="0" destOrd="0" presId="urn:microsoft.com/office/officeart/2005/8/layout/vList3"/>
    <dgm:cxn modelId="{63383694-A737-412B-97C8-4DB48A1C61F7}" type="presOf" srcId="{324B16D6-C1D0-485D-BE5B-3898DCF72B2C}" destId="{D207C0F8-C20F-49B4-9BCB-66B4E381388C}" srcOrd="0" destOrd="0" presId="urn:microsoft.com/office/officeart/2005/8/layout/vList3"/>
    <dgm:cxn modelId="{AC93C9EF-3809-4805-B94E-B766DA31B0A7}" srcId="{8F963F1D-5139-4D2C-8B3D-225563B7B92F}" destId="{5A29F76B-6E77-4001-98E7-B1E13AF95AF1}" srcOrd="1" destOrd="0" parTransId="{4735D817-4731-4FA1-AC30-127D64DE9F15}" sibTransId="{68DDDDCA-CC84-4141-9042-F26BD35B5D85}"/>
    <dgm:cxn modelId="{55E92C05-3156-49A7-A16E-18EF3740962A}" type="presOf" srcId="{5A29F76B-6E77-4001-98E7-B1E13AF95AF1}" destId="{B90F36FD-26DD-40C5-83B9-DBD52E5C0FA1}" srcOrd="0" destOrd="0" presId="urn:microsoft.com/office/officeart/2005/8/layout/vList3"/>
    <dgm:cxn modelId="{5B0EB422-912D-4AF4-A4F8-F14DFF690279}" type="presParOf" srcId="{C4568E3A-D584-4B52-BEA1-8C5870546791}" destId="{42A67BEE-6729-4064-85B2-D5A6067F57B9}" srcOrd="0" destOrd="0" presId="urn:microsoft.com/office/officeart/2005/8/layout/vList3"/>
    <dgm:cxn modelId="{2DA9AE43-2F50-4889-BC0D-7C5AFBACE80D}" type="presParOf" srcId="{42A67BEE-6729-4064-85B2-D5A6067F57B9}" destId="{42519576-83AF-4396-9D5E-666B6F1AB304}" srcOrd="0" destOrd="0" presId="urn:microsoft.com/office/officeart/2005/8/layout/vList3"/>
    <dgm:cxn modelId="{7DF2BB54-1C88-4DCB-A191-49D781C5FFFA}" type="presParOf" srcId="{42A67BEE-6729-4064-85B2-D5A6067F57B9}" destId="{D207C0F8-C20F-49B4-9BCB-66B4E381388C}" srcOrd="1" destOrd="0" presId="urn:microsoft.com/office/officeart/2005/8/layout/vList3"/>
    <dgm:cxn modelId="{68C370C6-AFD8-4E5B-9F5E-59BFACB66C11}" type="presParOf" srcId="{C4568E3A-D584-4B52-BEA1-8C5870546791}" destId="{61C8C977-ACE1-40BB-8369-2E4A4E8C69E7}" srcOrd="1" destOrd="0" presId="urn:microsoft.com/office/officeart/2005/8/layout/vList3"/>
    <dgm:cxn modelId="{8813CEA5-2D91-4A43-8580-49306E385709}" type="presParOf" srcId="{C4568E3A-D584-4B52-BEA1-8C5870546791}" destId="{6C902809-EE57-4F2D-BAC2-E93831B3160D}" srcOrd="2" destOrd="0" presId="urn:microsoft.com/office/officeart/2005/8/layout/vList3"/>
    <dgm:cxn modelId="{B72E52F4-11EB-4CDF-B1C7-6452202AF088}" type="presParOf" srcId="{6C902809-EE57-4F2D-BAC2-E93831B3160D}" destId="{B30AD7A2-6584-4E87-A934-1D2C7C1D88A0}" srcOrd="0" destOrd="0" presId="urn:microsoft.com/office/officeart/2005/8/layout/vList3"/>
    <dgm:cxn modelId="{7C270AAF-270C-47B5-B6DB-282D7C6757D3}" type="presParOf" srcId="{6C902809-EE57-4F2D-BAC2-E93831B3160D}" destId="{B90F36FD-26DD-40C5-83B9-DBD52E5C0FA1}" srcOrd="1" destOrd="0" presId="urn:microsoft.com/office/officeart/2005/8/layout/vList3"/>
    <dgm:cxn modelId="{70C46875-C5F1-4A90-95AC-CEFFD0E1213D}" type="presParOf" srcId="{C4568E3A-D584-4B52-BEA1-8C5870546791}" destId="{F7BA7DDD-A7DE-4BF6-B010-0356FF13C8BA}" srcOrd="3" destOrd="0" presId="urn:microsoft.com/office/officeart/2005/8/layout/vList3"/>
    <dgm:cxn modelId="{3557A7B6-11F4-4966-9040-FBD88CA7A9A1}" type="presParOf" srcId="{C4568E3A-D584-4B52-BEA1-8C5870546791}" destId="{592C5120-297D-4354-9D6E-E1C803A00F70}" srcOrd="4" destOrd="0" presId="urn:microsoft.com/office/officeart/2005/8/layout/vList3"/>
    <dgm:cxn modelId="{0E6FD409-6508-430B-B9EB-2897EBD9A5D8}" type="presParOf" srcId="{592C5120-297D-4354-9D6E-E1C803A00F70}" destId="{5514F238-667A-4E81-B24D-A585BDC95489}" srcOrd="0" destOrd="0" presId="urn:microsoft.com/office/officeart/2005/8/layout/vList3"/>
    <dgm:cxn modelId="{164D8CCA-B6B7-4F7D-B492-CEBCDBD366D8}" type="presParOf" srcId="{592C5120-297D-4354-9D6E-E1C803A00F70}" destId="{06FEAA99-63F3-4A85-9FD5-4C960D2655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7C0F8-C20F-49B4-9BCB-66B4E381388C}">
      <dsp:nvSpPr>
        <dsp:cNvPr id="0" name=""/>
        <dsp:cNvSpPr/>
      </dsp:nvSpPr>
      <dsp:spPr>
        <a:xfrm rot="10800000">
          <a:off x="827589" y="2374"/>
          <a:ext cx="8064911" cy="120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5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ไม่ใช่เวลาหน้าจอหรือปิดอุปกรณ์ดิจิทัลขณะรับประทานอาหาร โดยเฉพาะอาหารมื้อหลัก</a:t>
          </a:r>
        </a:p>
      </dsp:txBody>
      <dsp:txXfrm rot="10800000">
        <a:off x="1128603" y="2374"/>
        <a:ext cx="7763897" cy="1204056"/>
      </dsp:txXfrm>
    </dsp:sp>
    <dsp:sp modelId="{42519576-83AF-4396-9D5E-666B6F1AB304}">
      <dsp:nvSpPr>
        <dsp:cNvPr id="0" name=""/>
        <dsp:cNvSpPr/>
      </dsp:nvSpPr>
      <dsp:spPr>
        <a:xfrm>
          <a:off x="264494" y="2"/>
          <a:ext cx="1204056" cy="120405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36FD-26DD-40C5-83B9-DBD52E5C0FA1}">
      <dsp:nvSpPr>
        <dsp:cNvPr id="0" name=""/>
        <dsp:cNvSpPr/>
      </dsp:nvSpPr>
      <dsp:spPr>
        <a:xfrm rot="10800000">
          <a:off x="827589" y="1565851"/>
          <a:ext cx="8064911" cy="120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5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ลดการใช้เวลาหน้าจอในห้องนอนหรือก่อนนอน เนื่องจากอาจส่งผลต่อการนอนหลับ, เกิดภาวะเครียด</a:t>
          </a:r>
        </a:p>
      </dsp:txBody>
      <dsp:txXfrm rot="10800000">
        <a:off x="1128603" y="1565851"/>
        <a:ext cx="7763897" cy="1204056"/>
      </dsp:txXfrm>
    </dsp:sp>
    <dsp:sp modelId="{B30AD7A2-6584-4E87-A934-1D2C7C1D88A0}">
      <dsp:nvSpPr>
        <dsp:cNvPr id="0" name=""/>
        <dsp:cNvSpPr/>
      </dsp:nvSpPr>
      <dsp:spPr>
        <a:xfrm>
          <a:off x="251515" y="1584177"/>
          <a:ext cx="1204056" cy="120405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EAA99-63F3-4A85-9FD5-4C960D265579}">
      <dsp:nvSpPr>
        <dsp:cNvPr id="0" name=""/>
        <dsp:cNvSpPr/>
      </dsp:nvSpPr>
      <dsp:spPr>
        <a:xfrm rot="10800000">
          <a:off x="827589" y="3129328"/>
          <a:ext cx="8064911" cy="120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5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ลดการพูดคุยกับเพื่อนฝูงผ่านสื่อโซ</a:t>
          </a:r>
          <a:r>
            <a:rPr lang="th-TH" sz="3200" b="1" kern="1200" dirty="0" err="1">
              <a:latin typeface="Cordia New" panose="020B0304020202020204" pitchFamily="34" charset="-34"/>
              <a:cs typeface="Cordia New" panose="020B0304020202020204" pitchFamily="34" charset="-34"/>
            </a:rPr>
            <a:t>เชีย</a:t>
          </a:r>
          <a:r>
            <a:rPr lang="th-TH" sz="32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ล ติดต่อพูดคุยทางโทรศัพท์ และนัดพบกันในชีวิตจริงให้มากขึ้น</a:t>
          </a:r>
        </a:p>
      </dsp:txBody>
      <dsp:txXfrm rot="10800000">
        <a:off x="1128603" y="3129328"/>
        <a:ext cx="7763897" cy="1204056"/>
      </dsp:txXfrm>
    </dsp:sp>
    <dsp:sp modelId="{5514F238-667A-4E81-B24D-A585BDC95489}">
      <dsp:nvSpPr>
        <dsp:cNvPr id="0" name=""/>
        <dsp:cNvSpPr/>
      </dsp:nvSpPr>
      <dsp:spPr>
        <a:xfrm>
          <a:off x="294499" y="3097577"/>
          <a:ext cx="1204056" cy="120405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7C0F8-C20F-49B4-9BCB-66B4E381388C}">
      <dsp:nvSpPr>
        <dsp:cNvPr id="0" name=""/>
        <dsp:cNvSpPr/>
      </dsp:nvSpPr>
      <dsp:spPr>
        <a:xfrm rot="10800000">
          <a:off x="827589" y="2374"/>
          <a:ext cx="8064911" cy="120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5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กำหนดระยะเวลาในการใช้หน้าจอ การตั้งเวลาในการใช้งานจะช่วยจำกัดเวลาการใช้หน้าจอได้</a:t>
          </a:r>
        </a:p>
      </dsp:txBody>
      <dsp:txXfrm rot="10800000">
        <a:off x="1128603" y="2374"/>
        <a:ext cx="7763897" cy="1204056"/>
      </dsp:txXfrm>
    </dsp:sp>
    <dsp:sp modelId="{42519576-83AF-4396-9D5E-666B6F1AB304}">
      <dsp:nvSpPr>
        <dsp:cNvPr id="0" name=""/>
        <dsp:cNvSpPr/>
      </dsp:nvSpPr>
      <dsp:spPr>
        <a:xfrm>
          <a:off x="323529" y="2"/>
          <a:ext cx="1204056" cy="120405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36FD-26DD-40C5-83B9-DBD52E5C0FA1}">
      <dsp:nvSpPr>
        <dsp:cNvPr id="0" name=""/>
        <dsp:cNvSpPr/>
      </dsp:nvSpPr>
      <dsp:spPr>
        <a:xfrm rot="10800000">
          <a:off x="827589" y="1565851"/>
          <a:ext cx="8064911" cy="120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5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หากรู้สึกเบื่อ ควรหางานอดิเรกอื่นๆ ทำแทนการใช้เวลาหน้าจอ</a:t>
          </a:r>
        </a:p>
      </dsp:txBody>
      <dsp:txXfrm rot="10800000">
        <a:off x="1128603" y="1565851"/>
        <a:ext cx="7763897" cy="1204056"/>
      </dsp:txXfrm>
    </dsp:sp>
    <dsp:sp modelId="{B30AD7A2-6584-4E87-A934-1D2C7C1D88A0}">
      <dsp:nvSpPr>
        <dsp:cNvPr id="0" name=""/>
        <dsp:cNvSpPr/>
      </dsp:nvSpPr>
      <dsp:spPr>
        <a:xfrm>
          <a:off x="251515" y="1584177"/>
          <a:ext cx="1204056" cy="120405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EAA99-63F3-4A85-9FD5-4C960D265579}">
      <dsp:nvSpPr>
        <dsp:cNvPr id="0" name=""/>
        <dsp:cNvSpPr/>
      </dsp:nvSpPr>
      <dsp:spPr>
        <a:xfrm rot="10800000">
          <a:off x="827589" y="3129328"/>
          <a:ext cx="8064911" cy="120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หากจำเป็นต้องใช้หน้าจอเป็นเวลานานติดต่อกัน ควรหยุดพักสายตาเป็นระยะ และขยับร่างกายไม่ให้นิ่งเนือยจนเกินไป</a:t>
          </a:r>
        </a:p>
      </dsp:txBody>
      <dsp:txXfrm rot="10800000">
        <a:off x="1128603" y="3129328"/>
        <a:ext cx="7763897" cy="1204056"/>
      </dsp:txXfrm>
    </dsp:sp>
    <dsp:sp modelId="{5514F238-667A-4E81-B24D-A585BDC95489}">
      <dsp:nvSpPr>
        <dsp:cNvPr id="0" name=""/>
        <dsp:cNvSpPr/>
      </dsp:nvSpPr>
      <dsp:spPr>
        <a:xfrm>
          <a:off x="271598" y="3097577"/>
          <a:ext cx="1204056" cy="120405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8669-E715-45FD-B7AD-1FE42BC004C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D649-A3C1-48DA-8306-01C95B0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3B4605-DDA4-4FE4-A4E4-7CC1351B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kumimoji="0" lang="th-TH" dirty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 eaLnBrk="1" latinLnBrk="0" hangingPunct="1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dirty="0"/>
              <a:t>ระดับที่สอง</a:t>
            </a:r>
          </a:p>
          <a:p>
            <a:pPr lvl="2" eaLnBrk="1" latinLnBrk="0" hangingPunct="1"/>
            <a:r>
              <a:rPr lang="th-TH" dirty="0"/>
              <a:t>ระดับที่สาม</a:t>
            </a:r>
          </a:p>
          <a:p>
            <a:pPr lvl="3" eaLnBrk="1" latinLnBrk="0" hangingPunct="1"/>
            <a:r>
              <a:rPr lang="th-TH" dirty="0"/>
              <a:t>ระดับที่สี่</a:t>
            </a:r>
          </a:p>
          <a:p>
            <a:pPr lvl="4" eaLnBrk="1" latinLnBrk="0" hangingPunct="1"/>
            <a:r>
              <a:rPr lang="th-TH" dirty="0"/>
              <a:t>ระดับที่ห้า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9952" y="6381328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923" y="6356350"/>
            <a:ext cx="33528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dirty="0"/>
              <a:t>ระดับที่สอง</a:t>
            </a:r>
          </a:p>
          <a:p>
            <a:pPr lvl="2" eaLnBrk="1" latinLnBrk="0" hangingPunct="1"/>
            <a:r>
              <a:rPr kumimoji="0" lang="th-TH" dirty="0"/>
              <a:t>ระดับที่สาม</a:t>
            </a:r>
          </a:p>
          <a:p>
            <a:pPr lvl="3" eaLnBrk="1" latinLnBrk="0" hangingPunct="1"/>
            <a:r>
              <a:rPr kumimoji="0" lang="th-TH" dirty="0"/>
              <a:t>ระดับที่สี่</a:t>
            </a:r>
          </a:p>
          <a:p>
            <a:pPr lvl="4" eaLnBrk="1" latinLnBrk="0" hangingPunct="1"/>
            <a:r>
              <a:rPr kumimoji="0" lang="th-TH" dirty="0"/>
              <a:t>ระดับที่ห้า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0513" indent="-2730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98665"/>
            <a:ext cx="8784976" cy="3138447"/>
          </a:xfrm>
        </p:spPr>
        <p:txBody>
          <a:bodyPr>
            <a:noAutofit/>
          </a:bodyPr>
          <a:lstStyle/>
          <a:p>
            <a:pPr algn="ctr"/>
            <a:r>
              <a:rPr lang="th-TH" sz="5400" dirty="0"/>
              <a:t>ทักษะในการรักษา</a:t>
            </a:r>
            <a:r>
              <a:rPr lang="th-TH" sz="5400" dirty="0" err="1"/>
              <a:t>อัต</a:t>
            </a:r>
            <a:r>
              <a:rPr lang="th-TH" sz="5400" dirty="0"/>
              <a:t>ลักษณ์ที่ดีของตนเอง </a:t>
            </a:r>
            <a:r>
              <a:rPr lang="th-TH" sz="6000" dirty="0"/>
              <a:t/>
            </a:r>
            <a:br>
              <a:rPr lang="th-TH" sz="6000" dirty="0"/>
            </a:br>
            <a:r>
              <a:rPr lang="th-TH" sz="6000" dirty="0"/>
              <a:t>และ</a:t>
            </a:r>
            <a:br>
              <a:rPr lang="th-TH" sz="6000" dirty="0"/>
            </a:br>
            <a:r>
              <a:rPr lang="th-TH" sz="6000" dirty="0"/>
              <a:t>ทักษะในการจัดสรรเวลาหน้าจอ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800" y="5590339"/>
            <a:ext cx="7854696" cy="1223037"/>
          </a:xfrm>
        </p:spPr>
        <p:txBody>
          <a:bodyPr>
            <a:noAutofit/>
          </a:bodyPr>
          <a:lstStyle/>
          <a:p>
            <a:r>
              <a:rPr lang="th-TH" altLang="en-US" sz="3200" dirty="0"/>
              <a:t>อาจารย์</a:t>
            </a:r>
            <a:r>
              <a:rPr lang="th-TH" altLang="en-US" sz="3200" dirty="0" err="1"/>
              <a:t>สุวิช</a:t>
            </a:r>
            <a:r>
              <a:rPr lang="th-TH" altLang="en-US" sz="3200" dirty="0"/>
              <a:t>ยะ  รัตตะรมย์</a:t>
            </a:r>
            <a:endParaRPr lang="en-US" altLang="en-US" sz="3200" dirty="0"/>
          </a:p>
          <a:p>
            <a:r>
              <a:rPr lang="th-TH" altLang="en-US" sz="3200" dirty="0"/>
              <a:t>สาขาวิชาวิทยาการคอมพิวเตอร์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85B8C8F-F058-4A4E-952B-46696B6B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760640"/>
            <a:ext cx="42168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ทักษะในการจัดสรรเวลาหน้าจอ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fontScale="92500"/>
          </a:bodyPr>
          <a:lstStyle/>
          <a:p>
            <a:r>
              <a:rPr lang="th-TH" sz="3200" dirty="0"/>
              <a:t>ยุคดิจิทัล อุปกรณ์มีความเป็นอัจฉริยะ มีบทบาทในการดำเนินชีวิตและติดต่อกับบุคคลอื่นอย่างสูง</a:t>
            </a:r>
          </a:p>
          <a:p>
            <a:r>
              <a:rPr lang="th-TH" sz="3200" dirty="0"/>
              <a:t>เกือบ</a:t>
            </a:r>
            <a:r>
              <a:rPr lang="th-TH" sz="3200" dirty="0" err="1"/>
              <a:t>ตลอดทั้ง</a:t>
            </a:r>
            <a:r>
              <a:rPr lang="th-TH" sz="3200" dirty="0"/>
              <a:t>วัน เราอยู่กับหน้าจอ</a:t>
            </a:r>
          </a:p>
          <a:p>
            <a:pPr lvl="1"/>
            <a:r>
              <a:rPr lang="th-TH" sz="3200" dirty="0"/>
              <a:t>การสื่อสารมักเกิดขึ้นผ่านเครือข่ายสังคมออนไลน์ เช่น </a:t>
            </a:r>
            <a:r>
              <a:rPr lang="en-US" sz="3200" dirty="0"/>
              <a:t>Facebook, Instagram, Twitter, YouTube, line</a:t>
            </a:r>
            <a:r>
              <a:rPr lang="th-TH" sz="3200" dirty="0"/>
              <a:t>, ฯลฯ</a:t>
            </a:r>
            <a:endParaRPr lang="en-US" sz="3200" dirty="0"/>
          </a:p>
          <a:p>
            <a:pPr lvl="1"/>
            <a:r>
              <a:rPr lang="th-TH" sz="3200" dirty="0"/>
              <a:t>เกมมือถือ เช่น </a:t>
            </a:r>
            <a:r>
              <a:rPr lang="en-US" sz="3200" dirty="0" err="1"/>
              <a:t>Rov</a:t>
            </a:r>
            <a:r>
              <a:rPr lang="en-US" sz="3200" dirty="0"/>
              <a:t>, PUBG Mobile</a:t>
            </a:r>
            <a:r>
              <a:rPr lang="th-TH" sz="3200" dirty="0"/>
              <a:t>, </a:t>
            </a:r>
            <a:r>
              <a:rPr lang="en-US" sz="3200" dirty="0" err="1"/>
              <a:t>Genshin</a:t>
            </a:r>
            <a:r>
              <a:rPr lang="en-US" sz="3200" dirty="0"/>
              <a:t> Impact</a:t>
            </a:r>
            <a:r>
              <a:rPr lang="th-TH" sz="3200" dirty="0"/>
              <a:t>, ฯลฯ</a:t>
            </a:r>
            <a:endParaRPr lang="en-US" sz="3200" dirty="0"/>
          </a:p>
          <a:p>
            <a:pPr lvl="1"/>
            <a:r>
              <a:rPr lang="en-US" sz="3200" dirty="0"/>
              <a:t>Online Content </a:t>
            </a:r>
            <a:r>
              <a:rPr lang="th-TH" sz="3200" dirty="0"/>
              <a:t>เช่น </a:t>
            </a:r>
            <a:r>
              <a:rPr lang="en-US" sz="3200" dirty="0" err="1"/>
              <a:t>Youtube</a:t>
            </a:r>
            <a:r>
              <a:rPr lang="th-TH" sz="3200" dirty="0"/>
              <a:t>, </a:t>
            </a:r>
            <a:r>
              <a:rPr lang="en-US" sz="3200" dirty="0" err="1"/>
              <a:t>TikTok</a:t>
            </a:r>
            <a:r>
              <a:rPr lang="th-TH" sz="3200" dirty="0"/>
              <a:t>, </a:t>
            </a:r>
            <a:r>
              <a:rPr lang="en-US" sz="3200" dirty="0"/>
              <a:t>Netflix, </a:t>
            </a:r>
            <a:r>
              <a:rPr lang="en-US" sz="3200" dirty="0" err="1"/>
              <a:t>Viu</a:t>
            </a:r>
            <a:r>
              <a:rPr lang="th-TH" sz="3200" dirty="0"/>
              <a:t>, ฯลฯ</a:t>
            </a:r>
          </a:p>
          <a:p>
            <a:pPr lvl="1"/>
            <a:r>
              <a:rPr lang="th-TH" sz="3200" dirty="0"/>
              <a:t>ธุรกรรมออนไลน์</a:t>
            </a:r>
            <a:r>
              <a:rPr lang="en-US" sz="3200" dirty="0"/>
              <a:t> </a:t>
            </a:r>
            <a:r>
              <a:rPr lang="th-TH" sz="3200" dirty="0"/>
              <a:t>เช่น </a:t>
            </a:r>
            <a:r>
              <a:rPr lang="en-US" sz="3200" dirty="0"/>
              <a:t>Shopee, Lazada, Lineman, Mobile-banking</a:t>
            </a:r>
            <a:endParaRPr lang="th-TH" sz="3200" dirty="0"/>
          </a:p>
          <a:p>
            <a:pPr lvl="1"/>
            <a:r>
              <a:rPr lang="th-TH" sz="3200" dirty="0"/>
              <a:t>เรียน </a:t>
            </a:r>
            <a:r>
              <a:rPr lang="en-US" sz="3200" dirty="0"/>
              <a:t>online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F5AE37E-9D81-4CDE-9A70-3D7FC339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529D0-EC49-46EE-8E30-C41A54D65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A9105AA6-5F06-4687-94A2-168FE853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64" y="2969465"/>
            <a:ext cx="3792627" cy="345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A8006F01-BFCE-4274-B1F3-58B11B71E0CF}"/>
              </a:ext>
            </a:extLst>
          </p:cNvPr>
          <p:cNvSpPr txBox="1"/>
          <p:nvPr/>
        </p:nvSpPr>
        <p:spPr>
          <a:xfrm>
            <a:off x="4908114" y="2249170"/>
            <a:ext cx="379262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i="0" dirty="0">
                <a:solidFill>
                  <a:sysClr val="windowText" lastClr="000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สำนักวิจัยสยามเทคโนโลยีอินเทอร์เน็ต</a:t>
            </a:r>
            <a:r>
              <a:rPr lang="th-TH" b="1" i="0" dirty="0" err="1">
                <a:solidFill>
                  <a:sysClr val="windowText" lastClr="000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โพลล์</a:t>
            </a:r>
            <a:r>
              <a:rPr lang="th-TH" b="1" i="0" dirty="0">
                <a:solidFill>
                  <a:sysClr val="windowText" lastClr="000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ระบุว่า </a:t>
            </a:r>
            <a:r>
              <a:rPr lang="th-TH" b="1" i="0" dirty="0">
                <a:solidFill>
                  <a:srgbClr val="C00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“วัยรุ่นไทยเกือบ 40 % อยากใช้เวลาหน้าจอมากกว่าออกกำลังกาย”</a:t>
            </a:r>
            <a:endParaRPr lang="th-TH" dirty="0">
              <a:solidFill>
                <a:srgbClr val="C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B1DEE55C-AB55-4EFB-9788-9C0B1090CB5A}"/>
              </a:ext>
            </a:extLst>
          </p:cNvPr>
          <p:cNvSpPr txBox="1"/>
          <p:nvPr/>
        </p:nvSpPr>
        <p:spPr>
          <a:xfrm>
            <a:off x="201804" y="1983022"/>
            <a:ext cx="4591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24202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algn="ctr"/>
            <a:r>
              <a:rPr lang="th-TH" dirty="0"/>
              <a:t>ผลการสำรวจจาก </a:t>
            </a:r>
            <a:r>
              <a:rPr lang="en-US" dirty="0"/>
              <a:t>We are social </a:t>
            </a:r>
            <a:r>
              <a:rPr lang="th-TH" dirty="0"/>
              <a:t>พบว่า ในแต่ละวัน คนไทยใช้เวลาหน้าจอ ดังนี้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99407B7B-32CA-42D0-BDBD-2BCAAFE4AC84}"/>
              </a:ext>
            </a:extLst>
          </p:cNvPr>
          <p:cNvSpPr txBox="1"/>
          <p:nvPr/>
        </p:nvSpPr>
        <p:spPr>
          <a:xfrm>
            <a:off x="4851400" y="4222075"/>
            <a:ext cx="3835400" cy="22312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i="0" dirty="0"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รายงานสถานการณ์ของสถาบันสุขภาพจิตเด็กและวัยรุ่นในปี 2560พบว่า </a:t>
            </a:r>
            <a:r>
              <a:rPr lang="th-TH" b="1" i="0" dirty="0">
                <a:solidFill>
                  <a:srgbClr val="C00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“เด็กป่วยเป็นโรคติดเกมรายใหม่เข้ารับการรักษาเพิ่มขึ้นจากปี 2559 ถึง 6 เท่าตัว”</a:t>
            </a:r>
            <a:endParaRPr lang="th-TH" dirty="0">
              <a:solidFill>
                <a:srgbClr val="C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xmlns="" id="{2E41AB72-2028-48E4-82B1-EC142920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ผลกระทบจากการใช้เวลาหน้าจอมากเกินไป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3A4A481F-FF48-434A-81DD-356CFCB4E0CE}"/>
              </a:ext>
            </a:extLst>
          </p:cNvPr>
          <p:cNvSpPr txBox="1"/>
          <p:nvPr/>
        </p:nvSpPr>
        <p:spPr>
          <a:xfrm>
            <a:off x="179512" y="6525344"/>
            <a:ext cx="774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http://cclickthailand.com/wp-content/uploads/2020/04/dq_FINAL.pdf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66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93B3C2C0-CC82-4017-96E7-FCF50691F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BB4EF2A4-F683-48E6-B385-7385409D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163AF4EC-1886-4D9E-BC4F-86A69672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" y="1831932"/>
            <a:ext cx="8961165" cy="4678255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8B6328A5-3336-44A5-B7FC-7454C60E0B3C}"/>
              </a:ext>
            </a:extLst>
          </p:cNvPr>
          <p:cNvSpPr txBox="1"/>
          <p:nvPr/>
        </p:nvSpPr>
        <p:spPr>
          <a:xfrm>
            <a:off x="179512" y="6525344"/>
            <a:ext cx="774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http://ge.vru.ac.th/gevru/?page_id=2827</a:t>
            </a:r>
            <a:endParaRPr lang="th-TH" sz="1400" dirty="0"/>
          </a:p>
        </p:txBody>
      </p:sp>
      <p:sp>
        <p:nvSpPr>
          <p:cNvPr id="9" name="ชื่อเรื่อง 8">
            <a:extLst>
              <a:ext uri="{FF2B5EF4-FFF2-40B4-BE49-F238E27FC236}">
                <a16:creationId xmlns:a16="http://schemas.microsoft.com/office/drawing/2014/main" xmlns="" id="{2620BFD4-DA5B-44F6-9818-C89336C9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ผลกระทบจากการใช้เวลาหน้าจอมากเกินไป</a:t>
            </a:r>
          </a:p>
        </p:txBody>
      </p:sp>
    </p:spTree>
    <p:extLst>
      <p:ext uri="{BB962C8B-B14F-4D97-AF65-F5344CB8AC3E}">
        <p14:creationId xmlns:p14="http://schemas.microsoft.com/office/powerpoint/2010/main" val="27760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51CF2A62-B218-4958-B537-796855A5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1590EBEC-1804-4095-9DF6-7A71E5490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24"/>
          <a:stretch/>
        </p:blipFill>
        <p:spPr>
          <a:xfrm>
            <a:off x="3127896" y="353850"/>
            <a:ext cx="5832648" cy="1912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4D323DFF-4A0B-4F88-BDFA-7AC7003DB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37241" r="3704"/>
          <a:stretch/>
        </p:blipFill>
        <p:spPr>
          <a:xfrm>
            <a:off x="179512" y="2351183"/>
            <a:ext cx="6365552" cy="4055292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6F70DDEB-1330-4C29-9ACB-5009DB2B86D5}"/>
              </a:ext>
            </a:extLst>
          </p:cNvPr>
          <p:cNvSpPr txBox="1"/>
          <p:nvPr/>
        </p:nvSpPr>
        <p:spPr>
          <a:xfrm>
            <a:off x="179512" y="6525344"/>
            <a:ext cx="7745288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https://new.camri.go.th/infographic/106 (</a:t>
            </a:r>
            <a:r>
              <a:rPr lang="th-TH" sz="105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สถาบันสุขภาพจิตเด็กและวัยรุ่นราชนครินทร์</a:t>
            </a:r>
            <a:r>
              <a:rPr lang="th-TH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  <a:endParaRPr lang="th-TH" sz="1050" b="0" i="0" dirty="0">
              <a:solidFill>
                <a:srgbClr val="000000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34429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ผลกระทบจากการใช้เวลาหน้าจอมากเกินไป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pPr lvl="1"/>
            <a:r>
              <a:rPr lang="th-TH" sz="3000" dirty="0">
                <a:solidFill>
                  <a:srgbClr val="0000FF"/>
                </a:solidFill>
              </a:rPr>
              <a:t>ผลกระทบต่อสุขภาพกาย </a:t>
            </a:r>
          </a:p>
          <a:p>
            <a:pPr lvl="2"/>
            <a:r>
              <a:rPr lang="th-TH" sz="3000" dirty="0"/>
              <a:t>โรคคอมพิวเตอร์วิชันซินโดรม, ออฟฟิศซินโดรม</a:t>
            </a:r>
          </a:p>
          <a:p>
            <a:pPr lvl="2"/>
            <a:r>
              <a:rPr lang="th-TH" sz="3000" dirty="0"/>
              <a:t>น้ำหนักเพิ่มขึ้น เพิ่มความเสี่ยงต่อโรคต่างๆ</a:t>
            </a:r>
          </a:p>
          <a:p>
            <a:pPr lvl="2"/>
            <a:r>
              <a:rPr lang="th-TH" sz="3000" dirty="0"/>
              <a:t>นอนไม่หลับ</a:t>
            </a:r>
          </a:p>
          <a:p>
            <a:pPr lvl="1"/>
            <a:r>
              <a:rPr lang="th-TH" sz="3000" dirty="0">
                <a:solidFill>
                  <a:srgbClr val="0000FF"/>
                </a:solidFill>
              </a:rPr>
              <a:t>ผลกระทบต่อจิตใจ </a:t>
            </a:r>
          </a:p>
          <a:p>
            <a:pPr lvl="2"/>
            <a:r>
              <a:rPr lang="th-TH" sz="3000" dirty="0"/>
              <a:t>พัฒนาการที่ช้าลงในเด็ก,  สมาธิสั้น</a:t>
            </a:r>
          </a:p>
          <a:p>
            <a:pPr lvl="2"/>
            <a:r>
              <a:rPr lang="th-TH" sz="3000" dirty="0"/>
              <a:t>ลดการเข้าสังคม, เหงา, มีความสุขน้อยลง</a:t>
            </a:r>
          </a:p>
          <a:p>
            <a:pPr lvl="2"/>
            <a:r>
              <a:rPr lang="th-TH" sz="3000" dirty="0"/>
              <a:t>ภาวะสุขภาพจิต เช่น </a:t>
            </a:r>
            <a:r>
              <a:rPr lang="en-US" sz="3000" dirty="0"/>
              <a:t>Social addiction</a:t>
            </a:r>
            <a:r>
              <a:rPr lang="th-TH" sz="3000" dirty="0"/>
              <a:t>, ไบโพลาร์, วิตกกังวล, ซึมเศร้า, ความเครียดสะสม, มีอารมณ์ฉุนเฉียวรุนแรง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ผลกระทบต่อสุขภาพกาย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r>
              <a:rPr lang="th-TH" sz="3000" dirty="0">
                <a:solidFill>
                  <a:srgbClr val="0000FF"/>
                </a:solidFill>
              </a:rPr>
              <a:t>โรคคอมพิวเตอร์วิชันซินโดรม (</a:t>
            </a:r>
            <a:r>
              <a:rPr lang="en-US" sz="3000" dirty="0">
                <a:solidFill>
                  <a:srgbClr val="0000FF"/>
                </a:solidFill>
              </a:rPr>
              <a:t>Compute Vision Syndrome)</a:t>
            </a:r>
            <a:endParaRPr lang="th-TH" sz="3000" dirty="0">
              <a:solidFill>
                <a:srgbClr val="0000FF"/>
              </a:solidFill>
            </a:endParaRPr>
          </a:p>
          <a:p>
            <a:pPr lvl="1"/>
            <a:r>
              <a:rPr lang="th-TH" sz="3000" dirty="0"/>
              <a:t>เกิดจากการใช้คอมพิวเตอร์เป็นเวลานาน 2-6 ชั่วโมง</a:t>
            </a:r>
          </a:p>
          <a:p>
            <a:pPr lvl="1"/>
            <a:r>
              <a:rPr lang="th-TH" sz="3000" dirty="0"/>
              <a:t>มีอาการปวดเมื่อยตา ตาแห้ง แสบตา ตามัว ปวดศีรษะ</a:t>
            </a:r>
          </a:p>
          <a:p>
            <a:pPr lvl="1"/>
            <a:r>
              <a:rPr lang="th-TH" sz="3000" dirty="0"/>
              <a:t>สาเหตุ จ้องคอมพิวเตอร์นาน กะพริบตาน้อย ทำให้ตาแห้ง แดง</a:t>
            </a:r>
          </a:p>
          <a:p>
            <a:r>
              <a:rPr lang="th-TH" sz="3000" dirty="0">
                <a:solidFill>
                  <a:srgbClr val="0000FF"/>
                </a:solidFill>
              </a:rPr>
              <a:t>การป้องกันและแก้ไข</a:t>
            </a:r>
          </a:p>
          <a:p>
            <a:pPr lvl="1"/>
            <a:r>
              <a:rPr lang="th-TH" sz="3000" dirty="0"/>
              <a:t>พักสายตาทุก 20 นาที แล้วมองไปที่วัตถุที่อยู่ไกลๆ 20 วินาที</a:t>
            </a:r>
          </a:p>
          <a:p>
            <a:pPr lvl="1"/>
            <a:r>
              <a:rPr lang="th-TH" sz="3000" dirty="0"/>
              <a:t>กระพริบตาบ่อยขึ้น </a:t>
            </a:r>
          </a:p>
          <a:p>
            <a:pPr lvl="1"/>
            <a:r>
              <a:rPr lang="th-TH" sz="3000" dirty="0"/>
              <a:t>บริหารดวงตา กลอกนัยน์ตาเป็นวงกลมซ้ายไปขวา สลับกัน</a:t>
            </a:r>
          </a:p>
          <a:p>
            <a:pPr lvl="1"/>
            <a:r>
              <a:rPr lang="th-TH" sz="3000" dirty="0"/>
              <a:t>จอคอมพิวเตอร์ควรห่างจากดวงตาประมาณ 20 – 28 นิ้ว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ผลกระทบต่อสุขภาพกาย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r>
              <a:rPr lang="th-TH" sz="3000" dirty="0">
                <a:solidFill>
                  <a:srgbClr val="0000FF"/>
                </a:solidFill>
              </a:rPr>
              <a:t>โรคออฟฟิศซินโดรม (</a:t>
            </a:r>
            <a:r>
              <a:rPr lang="en-US" sz="3000" dirty="0">
                <a:solidFill>
                  <a:srgbClr val="0000FF"/>
                </a:solidFill>
              </a:rPr>
              <a:t>Office Syndrome)</a:t>
            </a:r>
            <a:endParaRPr lang="th-TH" sz="3000" dirty="0">
              <a:solidFill>
                <a:srgbClr val="0000FF"/>
              </a:solidFill>
            </a:endParaRPr>
          </a:p>
          <a:p>
            <a:pPr lvl="1"/>
            <a:r>
              <a:rPr lang="th-TH" sz="3000" dirty="0"/>
              <a:t>เกิดจากอิริยาบทในการนั่งหน้าจอที่ไม่เหมาะสม</a:t>
            </a:r>
          </a:p>
          <a:p>
            <a:pPr lvl="1"/>
            <a:r>
              <a:rPr lang="th-TH" sz="3000" dirty="0"/>
              <a:t>มีอาการปวดเมื่อยกล้ามเนื้อ ลำคอ บ่า ไหล่ นิ้ว ข้อมือ</a:t>
            </a:r>
          </a:p>
          <a:p>
            <a:pPr lvl="1"/>
            <a:r>
              <a:rPr lang="th-TH" sz="3000" dirty="0"/>
              <a:t>สาเหตุ นั่งหน้าจอต่อเนื่องเป็นเวลานานมากกว่า 6 ชั่วโมง</a:t>
            </a:r>
          </a:p>
          <a:p>
            <a:r>
              <a:rPr lang="th-TH" sz="3000" dirty="0">
                <a:solidFill>
                  <a:srgbClr val="0000FF"/>
                </a:solidFill>
              </a:rPr>
              <a:t>การป้องกันและแก้ไข</a:t>
            </a:r>
          </a:p>
          <a:p>
            <a:pPr lvl="1"/>
            <a:r>
              <a:rPr lang="th-TH" sz="3000" dirty="0"/>
              <a:t>นั่งศีรษะตรง วางอิริยาบถถูกต้อง</a:t>
            </a:r>
          </a:p>
          <a:p>
            <a:pPr lvl="1"/>
            <a:r>
              <a:rPr lang="th-TH" sz="3000" dirty="0"/>
              <a:t>แสดงสว่างเพียงพอ</a:t>
            </a:r>
          </a:p>
          <a:p>
            <a:pPr lvl="1"/>
            <a:r>
              <a:rPr lang="th-TH" sz="3000" dirty="0"/>
              <a:t>เปลี่ยนอิริยาบถหรือลุกขึ้นยืดเส้นยืดสายทุกๆ 1 ชั่วโมง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4AD397C-9BC2-4D8F-9648-375FC483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A39351E-2D1A-4E39-9820-70B7B931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" y="980728"/>
            <a:ext cx="7948718" cy="54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ผลกระทบต่อจิตใจ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พัฒนาการที่ช้าลงในเด็ก</a:t>
            </a:r>
          </a:p>
          <a:p>
            <a:pPr lvl="1"/>
            <a:r>
              <a:rPr lang="th-TH" sz="3200" dirty="0"/>
              <a:t>ผลวิจัยพบว่า เด็กอายุ 3-5 ปี ที่ใช้เวลาอยู่กับหน้าจอมากกว่าหนึ่งชั่วโมงต่อวันโดยไม่มีผู้ปกครอง จะมีสารเคมีในสมองที่มีบทบาทในการพัฒนาภาษา การรู้หนังสือ และกระบวนการคิดน้อยกว่าเด็กทั่วไป</a:t>
            </a:r>
          </a:p>
          <a:p>
            <a:pPr lvl="1"/>
            <a:r>
              <a:rPr lang="th-TH" sz="3200" dirty="0"/>
              <a:t>ทำให้</a:t>
            </a:r>
            <a:r>
              <a:rPr lang="th-TH" sz="3200" dirty="0">
                <a:solidFill>
                  <a:srgbClr val="FF0000"/>
                </a:solidFill>
              </a:rPr>
              <a:t>เกิดปัญหา</a:t>
            </a:r>
            <a:r>
              <a:rPr lang="th-TH" sz="3200" dirty="0"/>
              <a:t>พัฒนาการในด้านการสื่อสาร การเคลื่อนที่ การแก้ไขปัญหา และการเข้าสังคม น้อยกว่าเด็กทั่วไป</a:t>
            </a:r>
          </a:p>
          <a:p>
            <a:pPr lvl="1"/>
            <a:r>
              <a:rPr lang="th-TH" sz="3200" dirty="0"/>
              <a:t>เสี่ยงต่อการเป็นโรคสมาธิสั้นเทียม, ปัญหาด้านสายตาและปลายประสาทอักเสบ และโรคอ้วน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ผลกระทบต่อจิตใจ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ภาวะเสพติดดิจิทัล</a:t>
            </a:r>
          </a:p>
          <a:p>
            <a:pPr lvl="1"/>
            <a:r>
              <a:rPr lang="th-TH" sz="3200" dirty="0"/>
              <a:t>อาการ หมกมุ่น ต้องการอยู่กับดิจิทัล, อินเทอร์เน็ต, สื่อสังคมออนไลน์, ติดเกม </a:t>
            </a:r>
            <a:r>
              <a:rPr lang="th-TH" sz="3200" dirty="0">
                <a:solidFill>
                  <a:srgbClr val="FF0000"/>
                </a:solidFill>
              </a:rPr>
              <a:t>ตลอดเวลา</a:t>
            </a:r>
          </a:p>
          <a:p>
            <a:pPr lvl="1"/>
            <a:r>
              <a:rPr lang="th-TH" sz="3200" dirty="0"/>
              <a:t>เมื่อไม่ได้ใช้งานจะมีความวิตกกังวล กระวนกระวาย หงุดหงิด</a:t>
            </a:r>
          </a:p>
          <a:p>
            <a:pPr lvl="1"/>
            <a:r>
              <a:rPr lang="th-TH" sz="3200" dirty="0"/>
              <a:t>ทำให้</a:t>
            </a:r>
            <a:r>
              <a:rPr lang="th-TH" sz="3200" dirty="0">
                <a:solidFill>
                  <a:srgbClr val="FF0000"/>
                </a:solidFill>
              </a:rPr>
              <a:t>สูญเสียสมดุลของการดำเนินชีวิตประจำวัน</a:t>
            </a:r>
          </a:p>
          <a:p>
            <a:pPr lvl="1"/>
            <a:r>
              <a:rPr lang="th-TH" sz="3200" dirty="0">
                <a:solidFill>
                  <a:srgbClr val="FF0000"/>
                </a:solidFill>
              </a:rPr>
              <a:t>ความสัมพันธ์ระหว่างบุคคลรอบข้างบกพร่อง</a:t>
            </a:r>
          </a:p>
          <a:p>
            <a:pPr lvl="1"/>
            <a:r>
              <a:rPr lang="th-TH" sz="3200" dirty="0">
                <a:solidFill>
                  <a:srgbClr val="FF0000"/>
                </a:solidFill>
              </a:rPr>
              <a:t>ลดการเข้าสังคม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0519F48-D1E2-4368-93F5-FCE0ABCF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ความฉลาดทางดิจิทัล (</a:t>
            </a:r>
            <a:r>
              <a:rPr lang="en-US" dirty="0"/>
              <a:t>DQ: Digital Intelligence)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399CA56-A0C7-457E-82C6-F6D58CC0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ทักษะการใช้สื่อและการเข้าสังคมในโลกออนไลน์ </a:t>
            </a:r>
          </a:p>
          <a:p>
            <a:r>
              <a:rPr lang="th-TH" sz="3200" dirty="0"/>
              <a:t>กลุ่มความสามารถทางสังคม อารมณ์ และการรับรู้ ที่จะทำให้คนคนหนึ่งสามารถเผชิญกับความท้าทายของชีวิตดิจิทัล และสามารถปรับตัวให้เข้ากับชีวิตดิจิทัลได้ </a:t>
            </a:r>
          </a:p>
          <a:p>
            <a:r>
              <a:rPr lang="th-TH" sz="3200" dirty="0"/>
              <a:t>ครอบคลุม </a:t>
            </a:r>
            <a:r>
              <a:rPr lang="th-TH" sz="3200" dirty="0">
                <a:solidFill>
                  <a:srgbClr val="0000FF"/>
                </a:solidFill>
              </a:rPr>
              <a:t>ความรู้</a:t>
            </a:r>
            <a:r>
              <a:rPr lang="th-TH" sz="3200" dirty="0"/>
              <a:t> </a:t>
            </a:r>
            <a:r>
              <a:rPr lang="th-TH" sz="3200" dirty="0">
                <a:solidFill>
                  <a:srgbClr val="0000FF"/>
                </a:solidFill>
              </a:rPr>
              <a:t>ทักษะ</a:t>
            </a:r>
            <a:r>
              <a:rPr lang="th-TH" sz="3200" dirty="0"/>
              <a:t> </a:t>
            </a:r>
            <a:r>
              <a:rPr lang="th-TH" sz="3200" dirty="0">
                <a:solidFill>
                  <a:srgbClr val="0000FF"/>
                </a:solidFill>
              </a:rPr>
              <a:t>ทัศนคติและค่านิยม</a:t>
            </a:r>
            <a:r>
              <a:rPr lang="th-TH" sz="3200" dirty="0"/>
              <a:t>ที่จำเป็นต่อการใช้ชีวิตในฐานะพลเมืองดิจิทัล</a:t>
            </a:r>
          </a:p>
          <a:p>
            <a:r>
              <a:rPr lang="th-TH" sz="3200" dirty="0"/>
              <a:t>ประกอบด้วย </a:t>
            </a:r>
            <a:r>
              <a:rPr lang="en-US" sz="3200" dirty="0"/>
              <a:t>8 </a:t>
            </a:r>
            <a:r>
              <a:rPr lang="th-TH" sz="3200" dirty="0"/>
              <a:t>ทักษะที่สำคัญ ดังนี้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BC88E7F0-C1BA-45D4-B99F-EBCC3E7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5406CB19-D76F-43F9-B938-3039C6F2A232}"/>
              </a:ext>
            </a:extLst>
          </p:cNvPr>
          <p:cNvSpPr txBox="1"/>
          <p:nvPr/>
        </p:nvSpPr>
        <p:spPr>
          <a:xfrm>
            <a:off x="179512" y="6412992"/>
            <a:ext cx="774528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http://cclickthailand.com/fact-sheet-</a:t>
            </a:r>
            <a:r>
              <a:rPr lang="th-TH" sz="1400" dirty="0"/>
              <a:t>ความฉลาดทางดิจิทัล</a:t>
            </a:r>
            <a:r>
              <a:rPr lang="en-US" sz="1400" dirty="0"/>
              <a:t>-</a:t>
            </a:r>
            <a:r>
              <a:rPr lang="en-US" sz="1400" dirty="0" err="1"/>
              <a:t>dq</a:t>
            </a:r>
            <a:r>
              <a:rPr lang="en-US" sz="1400" dirty="0"/>
              <a:t>-digital-</a:t>
            </a:r>
            <a:r>
              <a:rPr lang="en-US" sz="1400" dirty="0" err="1"/>
              <a:t>intelligenc</a:t>
            </a:r>
            <a:r>
              <a:rPr lang="en-US" sz="1400" dirty="0"/>
              <a:t>/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423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ผลกระทบต่อจิตใจ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4978896" cy="4922521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การสูญเสียการยับยั้งชั่งใจในโลกออนไลน์</a:t>
            </a:r>
          </a:p>
          <a:p>
            <a:pPr lvl="1"/>
            <a:r>
              <a:rPr lang="th-TH" sz="3200" dirty="0">
                <a:solidFill>
                  <a:srgbClr val="FF0066"/>
                </a:solidFill>
              </a:rPr>
              <a:t>“ไม่มีใครรู้จักเรา/เราไม่รู้จักใคร ในโลกออนไลน์</a:t>
            </a:r>
            <a:r>
              <a:rPr lang="en-US" sz="3200" dirty="0">
                <a:solidFill>
                  <a:srgbClr val="FF0066"/>
                </a:solidFill>
              </a:rPr>
              <a:t>”</a:t>
            </a:r>
            <a:endParaRPr lang="th-TH" sz="3200" dirty="0">
              <a:solidFill>
                <a:srgbClr val="FF0066"/>
              </a:solidFill>
            </a:endParaRPr>
          </a:p>
          <a:p>
            <a:pPr lvl="1"/>
            <a:r>
              <a:rPr lang="th-TH" sz="3200" dirty="0"/>
              <a:t>การแสดงออกขาดการยับยั้งชั่งใจ</a:t>
            </a:r>
          </a:p>
          <a:p>
            <a:pPr lvl="1"/>
            <a:r>
              <a:rPr lang="th-TH" sz="3200" dirty="0"/>
              <a:t>มีตัวตนในลักษณะ</a:t>
            </a:r>
            <a:r>
              <a:rPr lang="th-TH" sz="3200" dirty="0">
                <a:solidFill>
                  <a:srgbClr val="FF0000"/>
                </a:solidFill>
              </a:rPr>
              <a:t>ก้าวร้าว</a:t>
            </a:r>
            <a:r>
              <a:rPr lang="th-TH" sz="3200" dirty="0"/>
              <a:t> </a:t>
            </a:r>
            <a:r>
              <a:rPr lang="th-TH" sz="3200" dirty="0">
                <a:solidFill>
                  <a:srgbClr val="FF0000"/>
                </a:solidFill>
              </a:rPr>
              <a:t>รุนแรง</a:t>
            </a:r>
            <a:r>
              <a:rPr lang="th-TH" sz="3200" dirty="0"/>
              <a:t> </a:t>
            </a:r>
          </a:p>
          <a:p>
            <a:pPr lvl="1"/>
            <a:r>
              <a:rPr lang="th-TH" sz="3200" dirty="0"/>
              <a:t>ไม่ต้องการเปิดเผยตนเอง</a:t>
            </a:r>
          </a:p>
          <a:p>
            <a:pPr lvl="1"/>
            <a:r>
              <a:rPr lang="th-TH" sz="3200" dirty="0">
                <a:solidFill>
                  <a:srgbClr val="FF0000"/>
                </a:solidFill>
              </a:rPr>
              <a:t>เกิดความไม่สัมพันธ์ระหว่างตัวจริงกับตัวตนในโลกออนไลน์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F14BF426-97AC-4A94-905F-4C69C9D0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143756"/>
            <a:ext cx="3578500" cy="39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ผลกระทบต่อจิตใจ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5479"/>
            <a:ext cx="5410944" cy="4922521"/>
          </a:xfrm>
        </p:spPr>
        <p:txBody>
          <a:bodyPr>
            <a:noAutofit/>
          </a:bodyPr>
          <a:lstStyle/>
          <a:p>
            <a:r>
              <a:rPr lang="th-TH" sz="3000" dirty="0">
                <a:solidFill>
                  <a:srgbClr val="0000FF"/>
                </a:solidFill>
              </a:rPr>
              <a:t>การเสพติดดราม่าจากโลกออนไลน์</a:t>
            </a:r>
          </a:p>
          <a:p>
            <a:pPr lvl="1"/>
            <a:r>
              <a:rPr lang="th-TH" sz="3000" dirty="0"/>
              <a:t>ส่งผลให้เกิด</a:t>
            </a:r>
            <a:r>
              <a:rPr lang="th-TH" sz="3000" dirty="0">
                <a:solidFill>
                  <a:srgbClr val="FF0000"/>
                </a:solidFill>
              </a:rPr>
              <a:t>ความเครียด อารมณ์รุนแรง</a:t>
            </a:r>
          </a:p>
          <a:p>
            <a:pPr lvl="1"/>
            <a:r>
              <a:rPr lang="th-TH" sz="3000" dirty="0"/>
              <a:t>นำมาสู่</a:t>
            </a:r>
            <a:r>
              <a:rPr lang="th-TH" sz="3000" dirty="0">
                <a:solidFill>
                  <a:srgbClr val="FF0000"/>
                </a:solidFill>
              </a:rPr>
              <a:t>โรคซึมเศร้า ไบโพลาร์</a:t>
            </a:r>
          </a:p>
          <a:p>
            <a:pPr lvl="1"/>
            <a:r>
              <a:rPr lang="th-TH" sz="3000" dirty="0">
                <a:solidFill>
                  <a:srgbClr val="FF0000"/>
                </a:solidFill>
              </a:rPr>
              <a:t>ความสัมพันธ์ระหว่างบุคคลเปราะบาง</a:t>
            </a:r>
          </a:p>
          <a:p>
            <a:pPr lvl="1"/>
            <a:r>
              <a:rPr lang="th-TH" sz="3000" dirty="0">
                <a:solidFill>
                  <a:srgbClr val="FF0000"/>
                </a:solidFill>
              </a:rPr>
              <a:t>สายใยที่แท้จริงจางหาย </a:t>
            </a:r>
            <a:r>
              <a:rPr lang="th-TH" sz="3000" dirty="0"/>
              <a:t>แทนที่ด้วยการสื่อสารออนไลน์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673D3E8-15E7-4250-B5CA-94A0B71C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A998D4-73DA-4C34-B74D-831A853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ผลกระทบต่อจิตใจ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F9A18A-BE1A-498A-AB50-BA5342DB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r>
              <a:rPr lang="th-TH" sz="3000" dirty="0">
                <a:solidFill>
                  <a:srgbClr val="0000FF"/>
                </a:solidFill>
              </a:rPr>
              <a:t>การคาดหวังให้คนอื่นรับรู้ความเป็นตัวตน</a:t>
            </a:r>
          </a:p>
          <a:p>
            <a:pPr lvl="1"/>
            <a:r>
              <a:rPr lang="th-TH" sz="3000" dirty="0"/>
              <a:t>ต้องการเป็นที่รู้จัก อยากให้คนอื่นสนใจ ชื่นชม</a:t>
            </a:r>
          </a:p>
          <a:p>
            <a:pPr lvl="1"/>
            <a:r>
              <a:rPr lang="th-TH" sz="3000" dirty="0"/>
              <a:t>นำเสนอเรื่องส่วนตัว ภาพลักษณ์ที่ต้องการดึงดูดความสนใจ</a:t>
            </a:r>
          </a:p>
          <a:p>
            <a:pPr lvl="1"/>
            <a:r>
              <a:rPr lang="th-TH" sz="3000" dirty="0"/>
              <a:t>ถ้าไม่ได้รับคามสนใจตามที่คาดหวัง ทำให้</a:t>
            </a:r>
            <a:r>
              <a:rPr lang="th-TH" sz="3000" dirty="0">
                <a:solidFill>
                  <a:srgbClr val="FF0000"/>
                </a:solidFill>
              </a:rPr>
              <a:t>รู้สึกไม่มีค่า ไม่มีความหมาย</a:t>
            </a:r>
          </a:p>
          <a:p>
            <a:pPr lvl="1"/>
            <a:r>
              <a:rPr lang="th-TH" sz="3000" dirty="0">
                <a:solidFill>
                  <a:srgbClr val="FF0000"/>
                </a:solidFill>
              </a:rPr>
              <a:t>ก่อให้เกิดความผิดปกติทางจิตใจและอารมณ์</a:t>
            </a:r>
          </a:p>
          <a:p>
            <a:endParaRPr lang="th-TH" sz="30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C38D75-A511-4E2D-85D8-E1027320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C7CB332-DE54-4C2A-BB24-AEA4BC64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 descr="โรคเซลฟี่">
            <a:extLst>
              <a:ext uri="{FF2B5EF4-FFF2-40B4-BE49-F238E27FC236}">
                <a16:creationId xmlns:a16="http://schemas.microsoft.com/office/drawing/2014/main" xmlns="" id="{5924AE0E-471A-4EA8-9EBD-BF796FDB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9995"/>
            <a:ext cx="5256584" cy="65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B42CD22D-7055-48D5-B506-9BE121BABEE4}"/>
              </a:ext>
            </a:extLst>
          </p:cNvPr>
          <p:cNvSpPr txBox="1"/>
          <p:nvPr/>
        </p:nvSpPr>
        <p:spPr>
          <a:xfrm>
            <a:off x="0" y="5992063"/>
            <a:ext cx="2272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https://health.kapook.com/view81906.html</a:t>
            </a:r>
            <a:endParaRPr lang="th-TH" sz="1050" b="0" i="0" dirty="0">
              <a:solidFill>
                <a:srgbClr val="000000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8499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4E8EF12-5141-4759-9C78-4982640B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การป้องกันและแก้ไข</a:t>
            </a: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42095A38-C2E4-4ED1-BD1A-BD11BE121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157262"/>
              </p:ext>
            </p:extLst>
          </p:nvPr>
        </p:nvGraphicFramePr>
        <p:xfrm>
          <a:off x="0" y="1988840"/>
          <a:ext cx="9144000" cy="433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18DC90C-F644-44F4-BA67-6A216DE0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4E8EF12-5141-4759-9C78-4982640B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การป้องกันและแก้ไข</a:t>
            </a: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42095A38-C2E4-4ED1-BD1A-BD11BE121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603145"/>
              </p:ext>
            </p:extLst>
          </p:nvPr>
        </p:nvGraphicFramePr>
        <p:xfrm>
          <a:off x="0" y="1988840"/>
          <a:ext cx="9144000" cy="433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18DC90C-F644-44F4-BA67-6A216DE0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6858F43-4291-40D1-995E-D2B53D26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14" y="129389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dirty="0">
                <a:solidFill>
                  <a:srgbClr val="336600"/>
                </a:solidFill>
              </a:rPr>
              <a:t>ทักษะสำคัญ 8 ประการในการเป็นพลเมืองดิจิทัล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D31C992-BA39-497A-A8E9-A33DA3C2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4A31A35B-C3FD-47B2-A050-D7E175F8BE2F}"/>
              </a:ext>
            </a:extLst>
          </p:cNvPr>
          <p:cNvSpPr txBox="1"/>
          <p:nvPr/>
        </p:nvSpPr>
        <p:spPr>
          <a:xfrm>
            <a:off x="107504" y="6423839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https://www.ops.go.th/main/index.php/knowledge-base/article-pr/1355-goto-citizens21st</a:t>
            </a:r>
          </a:p>
        </p:txBody>
      </p:sp>
      <p:pic>
        <p:nvPicPr>
          <p:cNvPr id="7" name="Picture 2" descr="Money&amp;amp;Banking] DQ : ความฉลาดทางดิจิทัล">
            <a:extLst>
              <a:ext uri="{FF2B5EF4-FFF2-40B4-BE49-F238E27FC236}">
                <a16:creationId xmlns:a16="http://schemas.microsoft.com/office/drawing/2014/main" xmlns="" id="{EA173BA6-F094-4B3B-BFFA-18895BD2C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29" r="-1964" b="-1"/>
          <a:stretch/>
        </p:blipFill>
        <p:spPr bwMode="auto">
          <a:xfrm>
            <a:off x="963641" y="859220"/>
            <a:ext cx="6992735" cy="599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ทักษะในการรักษา</a:t>
            </a:r>
            <a:r>
              <a:rPr lang="th-TH" dirty="0" err="1"/>
              <a:t>อัต</a:t>
            </a:r>
            <a:r>
              <a:rPr lang="th-TH" dirty="0"/>
              <a:t>ลักษณ์ที่ดีของตนเอง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BEF0F12-BE06-4DE4-BF5F-64E4EAE2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 err="1"/>
              <a:t>อัต</a:t>
            </a:r>
            <a:r>
              <a:rPr lang="th-TH" sz="3200" dirty="0"/>
              <a:t>ลักษณ์ (</a:t>
            </a:r>
            <a:r>
              <a:rPr lang="en-US" sz="3200" dirty="0"/>
              <a:t>Identity)</a:t>
            </a:r>
            <a:r>
              <a:rPr lang="th-TH" sz="3200" dirty="0" err="1"/>
              <a:t>อัต</a:t>
            </a:r>
            <a:r>
              <a:rPr lang="th-TH" sz="3200" dirty="0"/>
              <a:t>ลักษณ์ คือ ลักษณะเฉพาะบุคลที่บ่งบอกความเป็นตัวตนของคนๆ นั้น เช่น</a:t>
            </a:r>
          </a:p>
          <a:p>
            <a:pPr lvl="1"/>
            <a:r>
              <a:rPr lang="th-TH" sz="3200" dirty="0"/>
              <a:t>รูปร่างหน้าตา น้ำเสียง บุคล</a:t>
            </a:r>
            <a:r>
              <a:rPr lang="th-TH" sz="3200" dirty="0" err="1"/>
              <a:t>ิค</a:t>
            </a:r>
            <a:r>
              <a:rPr lang="th-TH" sz="3200" dirty="0"/>
              <a:t>ท่าทาง ฯลฯ</a:t>
            </a:r>
          </a:p>
          <a:p>
            <a:pPr lvl="1"/>
            <a:r>
              <a:rPr lang="th-TH" sz="3200" dirty="0"/>
              <a:t>ข้อความ ความคิดเห็น ไวยากรณ์ การสะกดคำ</a:t>
            </a:r>
          </a:p>
          <a:p>
            <a:r>
              <a:rPr lang="th-TH" sz="3200" dirty="0" err="1"/>
              <a:t>อัต</a:t>
            </a:r>
            <a:r>
              <a:rPr lang="th-TH" sz="3200" dirty="0"/>
              <a:t>ลักษณ์ไม่ว่าจะอยู่ในโลกออนไลน์หรือในชีวิตจริง ก็ควรเป็นภาพเดียวกัน และเป็นภาพลักษณ์ในเชิงบวก</a:t>
            </a:r>
          </a:p>
          <a:p>
            <a:pPr lvl="1"/>
            <a:r>
              <a:rPr lang="th-TH" sz="3200" dirty="0"/>
              <a:t>มีวิจารณ</a:t>
            </a:r>
            <a:r>
              <a:rPr lang="th-TH" sz="3200" dirty="0" err="1"/>
              <a:t>ญาน</a:t>
            </a:r>
            <a:r>
              <a:rPr lang="th-TH" sz="3200" dirty="0"/>
              <a:t>ในการรับส่งข่าวสารและแสดงความคิดเห็น รับผิดชอบต่อการกระทำ ไม่ละเมิด คุกคามผู้ใช้งานออนไลน์คนอื่นๆ</a:t>
            </a:r>
          </a:p>
          <a:p>
            <a:r>
              <a:rPr lang="th-TH" sz="3200" dirty="0"/>
              <a:t>การสร้างอ</a:t>
            </a:r>
            <a:r>
              <a:rPr lang="th-TH" sz="3200" dirty="0" err="1"/>
              <a:t>ัต</a:t>
            </a:r>
            <a:r>
              <a:rPr lang="th-TH" sz="3200" dirty="0"/>
              <a:t>ลักษณ์ที่ไม่ดี ส่งผลกระทบทางด้านร้ายกับตัวเราเองได้อย่างคาดไม่ถึง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92D1AE2-62E6-4EDA-8B5A-C8CF28EE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ทำไมควรมี</a:t>
            </a:r>
            <a:r>
              <a:rPr lang="th-TH" dirty="0" err="1"/>
              <a:t>อัต</a:t>
            </a:r>
            <a:r>
              <a:rPr lang="th-TH" dirty="0"/>
              <a:t>ลักษณ์ที่ดี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489E83C2-FFAD-43A3-B73B-96D84CBF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DBB98268-3ACA-4586-B6B8-E9342721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1977247"/>
            <a:ext cx="7020272" cy="441394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54FED80-E276-400C-8359-D0ECA3079C40}"/>
              </a:ext>
            </a:extLst>
          </p:cNvPr>
          <p:cNvSpPr txBox="1"/>
          <p:nvPr/>
        </p:nvSpPr>
        <p:spPr>
          <a:xfrm>
            <a:off x="179512" y="6412992"/>
            <a:ext cx="774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https://www.brighttv.co.th/social-news/take-a-photo-with-cannabis-indica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34180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F9D46A1-0F0C-472D-8E45-54669886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ทำไมควรมี</a:t>
            </a:r>
            <a:r>
              <a:rPr lang="th-TH" dirty="0" err="1"/>
              <a:t>อัต</a:t>
            </a:r>
            <a:r>
              <a:rPr lang="th-TH" dirty="0"/>
              <a:t>ลักษณ์ที่ดี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94DB0B2C-6BDF-4A27-8A5E-9016C591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CFEFAECF-402C-4E5A-B340-189ED66C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26" y="2348880"/>
            <a:ext cx="7687748" cy="319132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0F23B81F-2DCB-4398-8883-532C64885193}"/>
              </a:ext>
            </a:extLst>
          </p:cNvPr>
          <p:cNvSpPr txBox="1"/>
          <p:nvPr/>
        </p:nvSpPr>
        <p:spPr>
          <a:xfrm>
            <a:off x="179512" y="6412992"/>
            <a:ext cx="774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https://www.lamebook.com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2595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ทำไมควรมี</a:t>
            </a:r>
            <a:r>
              <a:rPr lang="th-TH" dirty="0" err="1"/>
              <a:t>อัต</a:t>
            </a:r>
            <a:r>
              <a:rPr lang="th-TH" dirty="0"/>
              <a:t>ลักษณ์ที่ดี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D134ACC2-3408-4DBE-9785-A4C8510800F8}"/>
              </a:ext>
            </a:extLst>
          </p:cNvPr>
          <p:cNvSpPr txBox="1"/>
          <p:nvPr/>
        </p:nvSpPr>
        <p:spPr>
          <a:xfrm>
            <a:off x="179512" y="6412992"/>
            <a:ext cx="774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https://www.khaosod.co.th/special-stories/news_4564812</a:t>
            </a:r>
            <a:endParaRPr lang="th-TH" sz="1400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19DF0F74-50A4-4812-ABC9-27A3ABD25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45317"/>
            <a:ext cx="5915516" cy="47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ทำไมควรมี</a:t>
            </a:r>
            <a:r>
              <a:rPr lang="th-TH" dirty="0" err="1"/>
              <a:t>อัต</a:t>
            </a:r>
            <a:r>
              <a:rPr lang="th-TH" dirty="0"/>
              <a:t>ลักษณ์ที่ดี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BEF0F12-BE06-4DE4-BF5F-64E4EAE2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82" y="1998061"/>
            <a:ext cx="843528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463" indent="0">
              <a:buNone/>
            </a:pPr>
            <a:r>
              <a:rPr lang="th-TH" sz="3200" dirty="0">
                <a:solidFill>
                  <a:schemeClr val="tx1"/>
                </a:solidFill>
              </a:rPr>
              <a:t>ข้อมูล 3 สิ่งบนโซ</a:t>
            </a:r>
            <a:r>
              <a:rPr lang="th-TH" sz="3200" dirty="0" err="1">
                <a:solidFill>
                  <a:schemeClr val="tx1"/>
                </a:solidFill>
              </a:rPr>
              <a:t>เชี</a:t>
            </a:r>
            <a:r>
              <a:rPr lang="th-TH" sz="3200" dirty="0">
                <a:solidFill>
                  <a:schemeClr val="tx1"/>
                </a:solidFill>
              </a:rPr>
              <a:t>ยลมีเดีย (</a:t>
            </a:r>
            <a:r>
              <a:rPr lang="en-US" sz="3200" dirty="0">
                <a:solidFill>
                  <a:schemeClr val="tx1"/>
                </a:solidFill>
              </a:rPr>
              <a:t>Social Media) </a:t>
            </a:r>
            <a:r>
              <a:rPr lang="th-TH" sz="3200" dirty="0">
                <a:solidFill>
                  <a:schemeClr val="tx1"/>
                </a:solidFill>
              </a:rPr>
              <a:t>ที่ </a:t>
            </a:r>
            <a:r>
              <a:rPr lang="en-US" sz="3200" dirty="0">
                <a:solidFill>
                  <a:schemeClr val="tx1"/>
                </a:solidFill>
              </a:rPr>
              <a:t>HR </a:t>
            </a:r>
            <a:r>
              <a:rPr lang="th-TH" sz="3200" dirty="0">
                <a:solidFill>
                  <a:schemeClr val="tx1"/>
                </a:solidFill>
              </a:rPr>
              <a:t>หลายองค์กรในปัจจุบันใช้ประกอบการพิจารณาก่อนคัดเลือกเข้าทำงาน</a:t>
            </a:r>
          </a:p>
          <a:p>
            <a:r>
              <a:rPr lang="th-TH" sz="3200" i="0" dirty="0">
                <a:solidFill>
                  <a:srgbClr val="C00000"/>
                </a:solidFill>
                <a:effectLst/>
              </a:rPr>
              <a:t>รูปภาพ</a:t>
            </a:r>
            <a:r>
              <a:rPr lang="th-TH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th-TH" sz="3200" i="0" dirty="0">
                <a:solidFill>
                  <a:schemeClr val="tx1"/>
                </a:solidFill>
                <a:effectLst/>
              </a:rPr>
              <a:t>มีผลต่อภาพลักษณ์ของผู้สมัครงาน </a:t>
            </a:r>
          </a:p>
          <a:p>
            <a:r>
              <a:rPr lang="th-TH" sz="3200" i="0" dirty="0">
                <a:solidFill>
                  <a:srgbClr val="C00000"/>
                </a:solidFill>
                <a:effectLst/>
              </a:rPr>
              <a:t>ข้อความหรือการแสดงความคิดเห็น</a:t>
            </a:r>
            <a:r>
              <a:rPr lang="th-TH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r>
              <a:rPr lang="th-TH" sz="3200" i="0" dirty="0">
                <a:solidFill>
                  <a:schemeClr val="tx1"/>
                </a:solidFill>
                <a:effectLst/>
              </a:rPr>
              <a:t> ถือเป็นการแสดงออกให้เห็นถึงอารมณ์ ทัศนคติ และวุฒิภาวะของเจ้าของข้อความ </a:t>
            </a:r>
          </a:p>
          <a:p>
            <a:r>
              <a:rPr lang="th-TH" sz="3200" i="0" dirty="0">
                <a:solidFill>
                  <a:srgbClr val="C00000"/>
                </a:solidFill>
                <a:effectLst/>
              </a:rPr>
              <a:t>ไวยากรณ์ที่ใช้ และการสะกดคำ 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r>
              <a:rPr lang="th-TH" sz="3200" i="0" dirty="0">
                <a:solidFill>
                  <a:schemeClr val="tx1"/>
                </a:solidFill>
                <a:effectLst/>
              </a:rPr>
              <a:t> แสดงถึงทักษะในการสื่อสารที่ผู้สมัครงานมีอยู่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D571FB9B-C7E9-4840-830B-17F7B30B207E}"/>
              </a:ext>
            </a:extLst>
          </p:cNvPr>
          <p:cNvSpPr txBox="1"/>
          <p:nvPr/>
        </p:nvSpPr>
        <p:spPr>
          <a:xfrm>
            <a:off x="179512" y="6412992"/>
            <a:ext cx="774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https://www.komchadluek.net/news/edu-health/289714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35896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ทำไมควรมี</a:t>
            </a:r>
            <a:r>
              <a:rPr lang="th-TH" dirty="0" err="1"/>
              <a:t>อัต</a:t>
            </a:r>
            <a:r>
              <a:rPr lang="th-TH" dirty="0"/>
              <a:t>ลักษณ์ที่ดี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BEF0F12-BE06-4DE4-BF5F-64E4EAE2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Autofit/>
          </a:bodyPr>
          <a:lstStyle/>
          <a:p>
            <a:r>
              <a:rPr lang="th-TH" sz="3000" dirty="0"/>
              <a:t>เราก็เป็นแบรนด์ที่สามารถจับต้องได้ ข้อมูลต่างๆ ที่แสดงออกมาอาจทำให้เสียภาพลักษณ์และส่งผลร้ายอื่น ๆ ตามมา</a:t>
            </a:r>
          </a:p>
          <a:p>
            <a:r>
              <a:rPr lang="th-TH" sz="3000" dirty="0"/>
              <a:t>ไม่ว่าเราจะทำอะไร เพื่อน ๆ ของเราในลิสต์ก็จะเป็นเหมือนเพื่อนบ้านของเราที่จะทราบเรื่องราวต่าง ๆ ของเราไปด้วย</a:t>
            </a:r>
          </a:p>
          <a:p>
            <a:r>
              <a:rPr lang="th-TH" sz="3000" dirty="0"/>
              <a:t>ข้อมูลในโลก “ออนไลน์” นั้นจะคงอยู่เหมือนเดิม ดังนั้นไม่ว่าเราจะทำอะไรบนโลกออนไลน์มันจะติดตัวเราไปตลอด</a:t>
            </a:r>
          </a:p>
          <a:p>
            <a:r>
              <a:rPr lang="th-TH" sz="3000" dirty="0"/>
              <a:t>การใช้สื่ออย่าง </a:t>
            </a:r>
            <a:r>
              <a:rPr lang="en-US" sz="3000" dirty="0"/>
              <a:t>Social Media </a:t>
            </a:r>
            <a:r>
              <a:rPr lang="th-TH" sz="3000" dirty="0"/>
              <a:t>มาเป็นสื่อกลางบอกกล่าวเรื่องราวบางเรื่อง ซึ่งสิ่งที่ควรคำนึงถึงก็คือ ความสุภาพอ่อนน้อมและมีมารยาท</a:t>
            </a:r>
          </a:p>
          <a:p>
            <a:r>
              <a:rPr lang="th-TH" sz="3000" dirty="0">
                <a:solidFill>
                  <a:srgbClr val="FF0000"/>
                </a:solidFill>
              </a:rPr>
              <a:t>“คิดก่อนโพสต์ เช็คก่อนแชร์”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E81A762-0763-4E1C-B71F-831F4E5F0A0E}"/>
              </a:ext>
            </a:extLst>
          </p:cNvPr>
          <p:cNvSpPr txBox="1"/>
          <p:nvPr/>
        </p:nvSpPr>
        <p:spPr>
          <a:xfrm>
            <a:off x="179512" y="6525344"/>
            <a:ext cx="774528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: https://th.jobsdb.com/th-th/articles/4-</a:t>
            </a:r>
            <a:r>
              <a:rPr lang="th-TH" sz="1400" dirty="0"/>
              <a:t>วิธีบริหารภาพลักษณ์บน</a:t>
            </a:r>
            <a:r>
              <a:rPr lang="en-US" sz="1400" dirty="0"/>
              <a:t>/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41829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62DC63-A14C-49B8-81A3-9364ABAEE23C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15120</TotalTime>
  <Words>1369</Words>
  <Application>Microsoft Office PowerPoint</Application>
  <PresentationFormat>นำเสนอทางหน้าจอ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ไหลเวียน</vt:lpstr>
      <vt:lpstr>ทักษะในการรักษาอัตลักษณ์ที่ดีของตนเอง  และ ทักษะในการจัดสรรเวลาหน้าจอ</vt:lpstr>
      <vt:lpstr>ความฉลาดทางดิจิทัล (DQ: Digital Intelligence)</vt:lpstr>
      <vt:lpstr>ทักษะสำคัญ 8 ประการในการเป็นพลเมืองดิจิทัล</vt:lpstr>
      <vt:lpstr>ทักษะในการรักษาอัตลักษณ์ที่ดีของตนเอง</vt:lpstr>
      <vt:lpstr>ทำไมควรมีอัตลักษณ์ที่ดี?</vt:lpstr>
      <vt:lpstr>ทำไมควรมีอัตลักษณ์ที่ดี?</vt:lpstr>
      <vt:lpstr>ทำไมควรมีอัตลักษณ์ที่ดี?</vt:lpstr>
      <vt:lpstr>ทำไมควรมีอัตลักษณ์ที่ดี?</vt:lpstr>
      <vt:lpstr>ทำไมควรมีอัตลักษณ์ที่ดี?</vt:lpstr>
      <vt:lpstr>ทักษะในการจัดสรรเวลาหน้าจอ</vt:lpstr>
      <vt:lpstr>ผลกระทบจากการใช้เวลาหน้าจอมากเกินไป</vt:lpstr>
      <vt:lpstr>ผลกระทบจากการใช้เวลาหน้าจอมากเกินไป</vt:lpstr>
      <vt:lpstr>งานนำเสนอ PowerPoint</vt:lpstr>
      <vt:lpstr>ผลกระทบจากการใช้เวลาหน้าจอมากเกินไป</vt:lpstr>
      <vt:lpstr>ผลกระทบต่อสุขภาพกาย</vt:lpstr>
      <vt:lpstr>ผลกระทบต่อสุขภาพกาย</vt:lpstr>
      <vt:lpstr>งานนำเสนอ PowerPoint</vt:lpstr>
      <vt:lpstr>ผลกระทบต่อจิตใจ</vt:lpstr>
      <vt:lpstr>ผลกระทบต่อจิตใจ</vt:lpstr>
      <vt:lpstr>ผลกระทบต่อจิตใจ</vt:lpstr>
      <vt:lpstr>ผลกระทบต่อจิตใจ</vt:lpstr>
      <vt:lpstr>ผลกระทบต่อจิตใจ</vt:lpstr>
      <vt:lpstr>งานนำเสนอ PowerPoint</vt:lpstr>
      <vt:lpstr>การป้องกันและแก้ไข</vt:lpstr>
      <vt:lpstr>การป้องกันและแก้ไข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x</dc:creator>
  <cp:lastModifiedBy>admin</cp:lastModifiedBy>
  <cp:revision>314</cp:revision>
  <cp:lastPrinted>2018-01-22T00:52:53Z</cp:lastPrinted>
  <dcterms:created xsi:type="dcterms:W3CDTF">2005-06-05T17:16:41Z</dcterms:created>
  <dcterms:modified xsi:type="dcterms:W3CDTF">2023-09-08T11:40:02Z</dcterms:modified>
</cp:coreProperties>
</file>