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webextensions/taskpanes.xml" ContentType="application/vnd.ms-office.webextensiontaskpanes+xml"/>
  <Override PartName="/ppt/webextensions/webextension1.xml" ContentType="application/vnd.ms-office.webextension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11/relationships/webextensiontaskpanes" Target="ppt/webextensions/taskpanes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74" r:id="rId1"/>
  </p:sldMasterIdLst>
  <p:notesMasterIdLst>
    <p:notesMasterId r:id="rId25"/>
  </p:notesMasterIdLst>
  <p:handoutMasterIdLst>
    <p:handoutMasterId r:id="rId26"/>
  </p:handoutMasterIdLst>
  <p:sldIdLst>
    <p:sldId id="256" r:id="rId2"/>
    <p:sldId id="338" r:id="rId3"/>
    <p:sldId id="336" r:id="rId4"/>
    <p:sldId id="340" r:id="rId5"/>
    <p:sldId id="341" r:id="rId6"/>
    <p:sldId id="376" r:id="rId7"/>
    <p:sldId id="377" r:id="rId8"/>
    <p:sldId id="378" r:id="rId9"/>
    <p:sldId id="379" r:id="rId10"/>
    <p:sldId id="380" r:id="rId11"/>
    <p:sldId id="382" r:id="rId12"/>
    <p:sldId id="381" r:id="rId13"/>
    <p:sldId id="383" r:id="rId14"/>
    <p:sldId id="388" r:id="rId15"/>
    <p:sldId id="389" r:id="rId16"/>
    <p:sldId id="390" r:id="rId17"/>
    <p:sldId id="391" r:id="rId18"/>
    <p:sldId id="385" r:id="rId19"/>
    <p:sldId id="392" r:id="rId20"/>
    <p:sldId id="393" r:id="rId21"/>
    <p:sldId id="394" r:id="rId22"/>
    <p:sldId id="395" r:id="rId23"/>
    <p:sldId id="396" r:id="rId24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66"/>
    <a:srgbClr val="FF0000"/>
    <a:srgbClr val="A50021"/>
    <a:srgbClr val="CC3300"/>
    <a:srgbClr val="5F5F5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575" autoAdjust="0"/>
  </p:normalViewPr>
  <p:slideViewPr>
    <p:cSldViewPr>
      <p:cViewPr varScale="1">
        <p:scale>
          <a:sx n="113" d="100"/>
          <a:sy n="113" d="100"/>
        </p:scale>
        <p:origin x="-150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9" y="2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78669-E715-45FD-B7AD-1FE42BC004C0}" type="datetimeFigureOut">
              <a:rPr lang="en-US" smtClean="0"/>
              <a:t>8/31/2023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8D649-A3C1-48DA-8306-01C95B0E63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476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/>
              <a:t>คลิกเพื่อแก้ไขลักษณะของข้อความต้นแบบ</a:t>
            </a:r>
          </a:p>
          <a:p>
            <a:pPr lvl="1"/>
            <a:r>
              <a:rPr lang="th-TH" noProof="0"/>
              <a:t>ระดับที่สอง</a:t>
            </a:r>
          </a:p>
          <a:p>
            <a:pPr lvl="2"/>
            <a:r>
              <a:rPr lang="th-TH" noProof="0"/>
              <a:t>ระดับที่สาม</a:t>
            </a:r>
          </a:p>
          <a:p>
            <a:pPr lvl="3"/>
            <a:r>
              <a:rPr lang="th-TH" noProof="0"/>
              <a:t>ระดับที่สี่</a:t>
            </a:r>
          </a:p>
          <a:p>
            <a:pPr lvl="4"/>
            <a:r>
              <a:rPr lang="th-TH" noProof="0"/>
              <a:t>ระดับที่ห้า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93B4605-DDA4-4FE4-A4E4-7CC1351B73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9149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1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</a:lstStyle>
          <a:p>
            <a:r>
              <a:rPr kumimoji="0" lang="th-TH" dirty="0"/>
              <a:t>คลิกเพื่อแก้ไขลักษณะชื่อเรื่องต้นแบบ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algn="thaiDist">
              <a:defRPr sz="3600">
                <a:latin typeface="Cordia New" panose="020B0304020202020204" pitchFamily="34" charset="-34"/>
                <a:cs typeface="Cordia New" panose="020B0304020202020204" pitchFamily="34" charset="-34"/>
              </a:defRPr>
            </a:lvl1pPr>
            <a:lvl2pPr algn="thaiDist">
              <a:defRPr sz="3600">
                <a:latin typeface="Cordia New" panose="020B0304020202020204" pitchFamily="34" charset="-34"/>
                <a:cs typeface="Cordia New" panose="020B0304020202020204" pitchFamily="34" charset="-34"/>
              </a:defRPr>
            </a:lvl2pPr>
            <a:lvl3pPr algn="thaiDist">
              <a:defRPr sz="3600">
                <a:latin typeface="Cordia New" panose="020B0304020202020204" pitchFamily="34" charset="-34"/>
                <a:cs typeface="Cordia New" panose="020B0304020202020204" pitchFamily="34" charset="-34"/>
              </a:defRPr>
            </a:lvl3pPr>
            <a:lvl4pPr algn="thaiDist">
              <a:defRPr sz="3600">
                <a:latin typeface="Cordia New" panose="020B0304020202020204" pitchFamily="34" charset="-34"/>
                <a:cs typeface="Cordia New" panose="020B0304020202020204" pitchFamily="34" charset="-34"/>
              </a:defRPr>
            </a:lvl4pPr>
            <a:lvl5pPr algn="thaiDist">
              <a:defRPr sz="3600">
                <a:latin typeface="Cordia New" panose="020B0304020202020204" pitchFamily="34" charset="-34"/>
                <a:cs typeface="Cordia New" panose="020B0304020202020204" pitchFamily="34" charset="-34"/>
              </a:defRPr>
            </a:lvl5pPr>
          </a:lstStyle>
          <a:p>
            <a:pPr lvl="0" eaLnBrk="1" latinLnBrk="0" hangingPunct="1"/>
            <a:r>
              <a:rPr lang="th-TH" dirty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dirty="0"/>
              <a:t>ระดับที่สอง</a:t>
            </a:r>
          </a:p>
          <a:p>
            <a:pPr lvl="2" eaLnBrk="1" latinLnBrk="0" hangingPunct="1"/>
            <a:r>
              <a:rPr lang="th-TH" dirty="0"/>
              <a:t>ระดับที่สาม</a:t>
            </a:r>
          </a:p>
          <a:p>
            <a:pPr lvl="3" eaLnBrk="1" latinLnBrk="0" hangingPunct="1"/>
            <a:r>
              <a:rPr lang="th-TH" dirty="0"/>
              <a:t>ระดับที่สี่</a:t>
            </a:r>
          </a:p>
          <a:p>
            <a:pPr lvl="4" eaLnBrk="1" latinLnBrk="0" hangingPunct="1"/>
            <a:r>
              <a:rPr lang="th-TH" dirty="0"/>
              <a:t>ระดับที่ห้า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139952" y="6381328"/>
            <a:ext cx="2133600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8923" y="6356350"/>
            <a:ext cx="3352800" cy="36512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/>
              <a:t>ระดับที่สอง</a:t>
            </a:r>
          </a:p>
          <a:p>
            <a:pPr lvl="2" eaLnBrk="1" latinLnBrk="0" hangingPunct="1"/>
            <a:r>
              <a:rPr lang="th-TH"/>
              <a:t>ระดับที่สาม</a:t>
            </a:r>
          </a:p>
          <a:p>
            <a:pPr lvl="3" eaLnBrk="1" latinLnBrk="0" hangingPunct="1"/>
            <a:r>
              <a:rPr lang="th-TH"/>
              <a:t>ระดับที่สี่</a:t>
            </a:r>
          </a:p>
          <a:p>
            <a:pPr lvl="4" eaLnBrk="1" latinLnBrk="0" hangingPunct="1"/>
            <a:r>
              <a:rPr lang="th-TH"/>
              <a:t>ระดับที่ห้า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h-TH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dirty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dirty="0"/>
              <a:t>ระดับที่สอง</a:t>
            </a:r>
          </a:p>
          <a:p>
            <a:pPr lvl="2" eaLnBrk="1" latinLnBrk="0" hangingPunct="1"/>
            <a:r>
              <a:rPr kumimoji="0" lang="th-TH" dirty="0"/>
              <a:t>ระดับที่สาม</a:t>
            </a:r>
          </a:p>
          <a:p>
            <a:pPr lvl="3" eaLnBrk="1" latinLnBrk="0" hangingPunct="1"/>
            <a:r>
              <a:rPr kumimoji="0" lang="th-TH" dirty="0"/>
              <a:t>ระดับที่สี่</a:t>
            </a:r>
          </a:p>
          <a:p>
            <a:pPr lvl="4" eaLnBrk="1" latinLnBrk="0" hangingPunct="1"/>
            <a:r>
              <a:rPr kumimoji="0" lang="th-TH" dirty="0"/>
              <a:t>ระดับที่ห้า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Introduction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90513" indent="-27305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4000" b="1" kern="1200">
          <a:solidFill>
            <a:schemeClr val="tx1"/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4000" b="1" kern="1200">
          <a:solidFill>
            <a:schemeClr val="tx1"/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3600" b="1" kern="1200">
          <a:solidFill>
            <a:schemeClr val="tx1"/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3600" b="1" kern="1200">
          <a:solidFill>
            <a:schemeClr val="tx1"/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3600" b="1" kern="1200">
          <a:solidFill>
            <a:schemeClr val="tx1"/>
          </a:solidFill>
          <a:latin typeface="Cordia New" panose="020B0304020202020204" pitchFamily="34" charset="-34"/>
          <a:ea typeface="+mn-ea"/>
          <a:cs typeface="Cordia New" panose="020B0304020202020204" pitchFamily="34" charset="-34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5693" y="976352"/>
            <a:ext cx="8784976" cy="4108832"/>
          </a:xfrm>
        </p:spPr>
        <p:txBody>
          <a:bodyPr>
            <a:noAutofit/>
          </a:bodyPr>
          <a:lstStyle/>
          <a:p>
            <a:pPr algn="ctr"/>
            <a:r>
              <a:rPr lang="th-TH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</a:rPr>
              <a:t>ความเป็นพลเมือง</a:t>
            </a:r>
            <a:br>
              <a:rPr lang="th-TH" sz="9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</a:rPr>
            </a:br>
            <a:r>
              <a:rPr lang="th-TH" sz="9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</a:rPr>
              <a:t>ดิจิทัล</a:t>
            </a:r>
            <a:endParaRPr lang="en-US" sz="9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1800" y="5590339"/>
            <a:ext cx="7854696" cy="1223037"/>
          </a:xfrm>
        </p:spPr>
        <p:txBody>
          <a:bodyPr>
            <a:noAutofit/>
          </a:bodyPr>
          <a:lstStyle/>
          <a:p>
            <a:r>
              <a:rPr lang="th-TH" altLang="en-US" sz="3200" dirty="0"/>
              <a:t>อาจารย์</a:t>
            </a:r>
            <a:r>
              <a:rPr lang="th-TH" altLang="en-US" sz="3200" dirty="0" err="1"/>
              <a:t>สุวิช</a:t>
            </a:r>
            <a:r>
              <a:rPr lang="th-TH" altLang="en-US" sz="3200" dirty="0"/>
              <a:t>ยะ  รัตตะรมย์</a:t>
            </a:r>
            <a:endParaRPr lang="en-US" altLang="en-US" sz="3200" dirty="0"/>
          </a:p>
          <a:p>
            <a:r>
              <a:rPr lang="th-TH" altLang="en-US" sz="3200" dirty="0"/>
              <a:t>สาขาวิชาวิทยาการคอมพิวเตอร์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="" xmlns:a16="http://schemas.microsoft.com/office/drawing/2014/main" id="{885B8C8F-F058-4A4E-952B-46696B6BC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96" y="5760640"/>
            <a:ext cx="4216800" cy="1052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กล่องข้อความ 1">
            <a:extLst>
              <a:ext uri="{FF2B5EF4-FFF2-40B4-BE49-F238E27FC236}">
                <a16:creationId xmlns="" xmlns:a16="http://schemas.microsoft.com/office/drawing/2014/main" id="{B79DB696-E471-4895-95D9-4577AA3E0563}"/>
              </a:ext>
            </a:extLst>
          </p:cNvPr>
          <p:cNvSpPr txBox="1"/>
          <p:nvPr/>
        </p:nvSpPr>
        <p:spPr>
          <a:xfrm>
            <a:off x="2570873" y="5192030"/>
            <a:ext cx="6558555" cy="393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/>
              <a:t>Ref :</a:t>
            </a:r>
            <a:r>
              <a:rPr lang="th-TH" sz="1400" dirty="0"/>
              <a:t>วรพจน์ วงศ์กิจรุ่งเรือง. (2561). คู่มือพลเมืองดิจิทัล. กรุงเทพฯ : </a:t>
            </a:r>
            <a:r>
              <a:rPr lang="th-TH" sz="1400" dirty="0" err="1"/>
              <a:t>ดิ</a:t>
            </a:r>
            <a:r>
              <a:rPr lang="th-TH" sz="1400" dirty="0"/>
              <a:t>วันโอวัน </a:t>
            </a:r>
            <a:r>
              <a:rPr lang="th-TH" sz="1400" dirty="0" err="1"/>
              <a:t>เปอร์เซนต์</a:t>
            </a:r>
            <a:r>
              <a:rPr lang="th-TH" sz="1400" dirty="0"/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D88BD3-5605-4551-80A3-B142EA59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การปฏิวัติที่นำไปสู่ “ผลลัพธ์ทางสังคม” ใหม่ๆ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6EE9C0-9F42-4111-AF6A-BB1A60BA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922520"/>
          </a:xfrm>
        </p:spPr>
        <p:txBody>
          <a:bodyPr>
            <a:normAutofit/>
          </a:bodyPr>
          <a:lstStyle/>
          <a:p>
            <a:r>
              <a:rPr lang="th-TH" dirty="0"/>
              <a:t>อินเทอร์เน็ตจะสร้างสังคมที่ดีขึ้นหรือแย่ลงนั้นเป็นข้อถกเถียงสำคัญแห่งยุคสมัย </a:t>
            </a:r>
          </a:p>
          <a:p>
            <a:r>
              <a:rPr lang="th-TH" dirty="0"/>
              <a:t>เราในฐานะพลเมืองต้องเป็นผู้ตอบเอง </a:t>
            </a:r>
          </a:p>
          <a:p>
            <a:r>
              <a:rPr lang="th-TH" dirty="0"/>
              <a:t>แม้เทคโนโลยีจะนำพาความเป็นไปได้ใหม่ๆ มาให้เรา แต่เทคโนโลยีไม่ได้เป็นตัวกำหนดผลลัพธ์ทางสังคม </a:t>
            </a:r>
          </a:p>
          <a:p>
            <a:r>
              <a:rPr lang="th-TH" dirty="0"/>
              <a:t>พลเมืองดิจิทัลอย่างเราต่างหากที่เป็นผู้กำหนด</a:t>
            </a:r>
          </a:p>
          <a:p>
            <a:endParaRPr lang="th-T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D9239D7-0B55-4E68-9BD0-3CCCBECA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6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D88BD3-5605-4551-80A3-B142EA59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พลเมืองดิจิทัล: พลเมืองแห่งศตวรรษที่ 21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6EE9C0-9F42-4111-AF6A-BB1A60BA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922520"/>
          </a:xfrm>
        </p:spPr>
        <p:txBody>
          <a:bodyPr>
            <a:normAutofit fontScale="92500" lnSpcReduction="20000"/>
          </a:bodyPr>
          <a:lstStyle/>
          <a:p>
            <a:r>
              <a:rPr lang="th-TH" dirty="0">
                <a:solidFill>
                  <a:srgbClr val="FF0066"/>
                </a:solidFill>
              </a:rPr>
              <a:t>“พลเมือง” </a:t>
            </a:r>
            <a:r>
              <a:rPr lang="th-TH" dirty="0"/>
              <a:t>- คนที่มีสิทธิและหน้าที่ในฐานะประชาชนของประเทศใดประเทศหนึ่ง หรือประชาชนที่อยู่ภายใต้การปกครองเดียวกันและมักมีวัฒนธรรมเดียวกัน </a:t>
            </a:r>
          </a:p>
          <a:p>
            <a:r>
              <a:rPr lang="th-TH" dirty="0"/>
              <a:t>อย่างไรก็ดี ทุกวันนี้เราอยู่ในสังคมที่เชื่อมต่อกันในระดับโลกผ่านการเชื่อมต่ออินเทอร์เน็ต</a:t>
            </a:r>
          </a:p>
          <a:p>
            <a:r>
              <a:rPr lang="th-TH" dirty="0"/>
              <a:t>การนิยามความเป็นพลเมืองโดยยึดติดกับ “ประเทศใดประเทศหนึ่ง” และละเลยข้อเท็จจริงที่ว่าชีวิตของเราส่วนหนึ่งได้เข้าไปอยู่ในโลกดิจิทัล อาจไม่สอดคล้องกับความเป็นจริงในโลกสมัยใหม่อีกต่อไป</a:t>
            </a:r>
          </a:p>
          <a:p>
            <a:r>
              <a:rPr lang="th-TH" dirty="0" err="1">
                <a:solidFill>
                  <a:srgbClr val="FF0066"/>
                </a:solidFill>
              </a:rPr>
              <a:t>พลเมือง</a:t>
            </a:r>
            <a:r>
              <a:rPr lang="th-TH" dirty="0" err="1" smtClean="0">
                <a:solidFill>
                  <a:srgbClr val="FF0066"/>
                </a:solidFill>
              </a:rPr>
              <a:t>ดิจิทัล</a:t>
            </a:r>
            <a:r>
              <a:rPr lang="th-TH" dirty="0" smtClean="0"/>
              <a:t> </a:t>
            </a:r>
            <a:r>
              <a:rPr lang="th-TH" dirty="0"/>
              <a:t>จึงต้องมีสิทธิและหน้าที่ในฐานะของประชาชนของโลกดิจิทัลเช่นกัน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D9239D7-0B55-4E68-9BD0-3CCCBECA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32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D88BD3-5605-4551-80A3-B142EA59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พลเมืองดิจิทัล: พลเมืองแห่งศตวรรษที่ 21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6EE9C0-9F42-4111-AF6A-BB1A60BA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922520"/>
          </a:xfrm>
        </p:spPr>
        <p:txBody>
          <a:bodyPr>
            <a:normAutofit fontScale="92500" lnSpcReduction="10000"/>
          </a:bodyPr>
          <a:lstStyle/>
          <a:p>
            <a:r>
              <a:rPr lang="th-TH" dirty="0"/>
              <a:t>พลเมืองดิจิทัล หรือ </a:t>
            </a:r>
            <a:r>
              <a:rPr lang="en-US" dirty="0"/>
              <a:t>Digital Citizens </a:t>
            </a:r>
            <a:r>
              <a:rPr lang="th-TH" dirty="0"/>
              <a:t>เป็นกระแสที่แพร่หลายไปทั่วโลก นับตั้งแต่</a:t>
            </a:r>
            <a:r>
              <a:rPr lang="th-TH" dirty="0" smtClean="0"/>
              <a:t>อินเทอร์เน็ต</a:t>
            </a:r>
            <a:r>
              <a:rPr lang="th-TH" dirty="0"/>
              <a:t>ได้เข้ามามีบทบาทในการดำเนินกิจกรรมด้านต่างๆ ในชีวิตประจำวัน</a:t>
            </a:r>
          </a:p>
          <a:p>
            <a:r>
              <a:rPr lang="th-TH" dirty="0"/>
              <a:t>ประเทศไทยให้ความสําคัญ กับเรื่องดังกล่าวอย่างจริงจัง โดยรัฐบาล ได้ตั้งกระทรวงดิจิทัลเพื่อ เศรษฐกิจและสังคม (</a:t>
            </a:r>
            <a:r>
              <a:rPr lang="en-US" dirty="0"/>
              <a:t>MDES) </a:t>
            </a:r>
            <a:r>
              <a:rPr lang="th-TH" dirty="0"/>
              <a:t>เกิดการผลักดันนโยบายเศรษฐกิจดิจิทัล (</a:t>
            </a:r>
            <a:r>
              <a:rPr lang="en-US" dirty="0"/>
              <a:t>Digital Economy) </a:t>
            </a:r>
            <a:r>
              <a:rPr lang="th-TH" dirty="0"/>
              <a:t>เพื่อเสริมสร้างความเข้มแข็งให้กับระบบเศรษฐกิจ</a:t>
            </a:r>
          </a:p>
          <a:p>
            <a:r>
              <a:rPr lang="th-TH" dirty="0"/>
              <a:t>ฉะนั้นจึงมีความจำเป็นอย่างยิ่งที่ทุกคนควรเสริมสร้างศักยภาพการใช้เทคโนโลยีดังกล่าวอย่างชาญฉลาดและก้าวเข้าสู่ความเป็นพลเมืองใน</a:t>
            </a:r>
            <a:r>
              <a:rPr lang="th-TH" dirty="0" err="1"/>
              <a:t>ยุค</a:t>
            </a:r>
            <a:r>
              <a:rPr lang="th-TH" dirty="0" err="1" smtClean="0"/>
              <a:t>ดิจิทัล</a:t>
            </a:r>
            <a:r>
              <a:rPr lang="th-TH" dirty="0" smtClean="0"/>
              <a:t>ได้อ</a:t>
            </a:r>
            <a:r>
              <a:rPr lang="th-TH" dirty="0"/>
              <a:t>ย่างภาคภูมิ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D9239D7-0B55-4E68-9BD0-3CCCBECA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3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2E87C3EF-6BF0-4658-A94E-DB6AC8144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เราอาจนิยามความเป็นพลเมืองดิจิทัลออกเป็น 3 มิติ คือ</a:t>
            </a:r>
          </a:p>
          <a:p>
            <a:pPr lvl="1"/>
            <a:r>
              <a:rPr lang="th-TH" dirty="0">
                <a:solidFill>
                  <a:srgbClr val="0000FF"/>
                </a:solidFill>
              </a:rPr>
              <a:t>มิติด้านความรู้เกี่ยวกับสื่อและสารสนเทศ</a:t>
            </a:r>
          </a:p>
          <a:p>
            <a:pPr lvl="1"/>
            <a:r>
              <a:rPr lang="th-TH" dirty="0">
                <a:solidFill>
                  <a:srgbClr val="0000FF"/>
                </a:solidFill>
              </a:rPr>
              <a:t>มิติด้านจริยธรรม</a:t>
            </a:r>
          </a:p>
          <a:p>
            <a:pPr lvl="1"/>
            <a:r>
              <a:rPr lang="th-TH" dirty="0">
                <a:solidFill>
                  <a:srgbClr val="0000FF"/>
                </a:solidFill>
              </a:rPr>
              <a:t>มิติด้านการมีส่วนร่วมทางการเมืองและสังคม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4AE98A75-953E-45D6-B6A2-CB411FBD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6" name="ชื่อเรื่อง 5">
            <a:extLst>
              <a:ext uri="{FF2B5EF4-FFF2-40B4-BE49-F238E27FC236}">
                <a16:creationId xmlns="" xmlns:a16="http://schemas.microsoft.com/office/drawing/2014/main" id="{A3B816FD-C6FD-4694-B617-E5A33D6BE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นิยามความเป็นพลเมืองดิจิทัล </a:t>
            </a:r>
          </a:p>
        </p:txBody>
      </p:sp>
    </p:spTree>
    <p:extLst>
      <p:ext uri="{BB962C8B-B14F-4D97-AF65-F5344CB8AC3E}">
        <p14:creationId xmlns:p14="http://schemas.microsoft.com/office/powerpoint/2010/main" val="257926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2E87C3EF-6BF0-4658-A94E-DB6AC8144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dirty="0"/>
              <a:t>มีความรู้ความสามารถในการเข้าถึง ใช้ สร้างสรรค์ ประเมิน สังเคราะห์ และสื่อสารข้อมูลข่าวสารผ่านเครื่องมือดิจิทัล </a:t>
            </a:r>
          </a:p>
          <a:p>
            <a:r>
              <a:rPr lang="th-TH" dirty="0"/>
              <a:t>ดังนั้นพลเมืองยุคใหม่จึงต้องมีความรู้ด้านเทคนิคในการเข้าถึงและใช้เครื่องมือดิจิทัล เช่น คอมพิวเตอร์ </a:t>
            </a:r>
            <a:r>
              <a:rPr lang="th-TH" dirty="0" err="1" smtClean="0"/>
              <a:t>สมาร์ทโฟน</a:t>
            </a:r>
            <a:r>
              <a:rPr lang="th-TH" dirty="0" smtClean="0"/>
              <a:t> </a:t>
            </a:r>
            <a:r>
              <a:rPr lang="th-TH" dirty="0"/>
              <a:t>แท็บ</a:t>
            </a:r>
            <a:r>
              <a:rPr lang="th-TH" dirty="0" err="1"/>
              <a:t>เล็ต</a:t>
            </a:r>
            <a:r>
              <a:rPr lang="th-TH" dirty="0"/>
              <a:t> ได้อย่างเชี่ยวชาญ </a:t>
            </a:r>
          </a:p>
          <a:p>
            <a:r>
              <a:rPr lang="th-TH" dirty="0"/>
              <a:t>รวมถึงทักษะในการรู้คิดขั้นสูง เช่น ทักษะการคิดอย่างมีวิจารณญาณ ซึ่งจำเป็นต่อการเลือก จัดประเภท วิเคราะห์ ตีความ และเข้าใจข้อมูลข่าวสาร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4AE98A75-953E-45D6-B6A2-CB411FBD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ชื่อเรื่อง 5">
            <a:extLst>
              <a:ext uri="{FF2B5EF4-FFF2-40B4-BE49-F238E27FC236}">
                <a16:creationId xmlns="" xmlns:a16="http://schemas.microsoft.com/office/drawing/2014/main" id="{A3B816FD-C6FD-4694-B617-E5A33D6BE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มิติด้านความรู้เกี่ยวกับสื่อและสารสนเทศ</a:t>
            </a:r>
          </a:p>
        </p:txBody>
      </p:sp>
    </p:spTree>
    <p:extLst>
      <p:ext uri="{BB962C8B-B14F-4D97-AF65-F5344CB8AC3E}">
        <p14:creationId xmlns:p14="http://schemas.microsoft.com/office/powerpoint/2010/main" val="145651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E8BCD29D-74E0-4E50-9910-6BEDE2CCF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dirty="0"/>
              <a:t>มิติด้านจริยธรรม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5302936E-5311-4E82-8018-C4C4FBD67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/>
              <a:t>รู้จักคุณค่าและจริยธรรมจากการใช้เทคโนโลยี </a:t>
            </a:r>
          </a:p>
          <a:p>
            <a:pPr lvl="1"/>
            <a:r>
              <a:rPr lang="th-TH" dirty="0"/>
              <a:t>ตระหนักถึงผลพวงทางสังคม การเมือง เศรษฐกิจ และวัฒนธรรมที่เกิดจากการใช้อินเทอร์เน็ต </a:t>
            </a:r>
          </a:p>
          <a:p>
            <a:pPr lvl="1"/>
            <a:r>
              <a:rPr lang="th-TH" dirty="0"/>
              <a:t>รู้จักสิทธิและความรับผิดชอบออนไลน์ อาทิ เสรีภาพในการพูด การเคารพทรัพย์สินทางปัญญาของผู้อื่น </a:t>
            </a:r>
          </a:p>
          <a:p>
            <a:pPr lvl="1"/>
            <a:r>
              <a:rPr lang="th-TH" dirty="0"/>
              <a:t>การปกป้องตนเองและชุมชนจากความเสี่ยงออนไลน์ เช่น การกลั่นแกล้งออนไลน์ ภาพลามกอนาจารเด็ก </a:t>
            </a:r>
            <a:r>
              <a:rPr lang="th-TH" dirty="0" err="1"/>
              <a:t>สแ</a:t>
            </a:r>
            <a:r>
              <a:rPr lang="th-TH" dirty="0"/>
              <a:t>ปม เป็นต้น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CB70FD70-9DE3-44E0-8ACA-1AB7E6F8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88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E8BCD29D-74E0-4E50-9910-6BEDE2CCF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มิติด้านการมีส่วนร่วมทางการเมืองและสังคม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5302936E-5311-4E82-8018-C4C4FBD67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/>
              <a:t>อินเทอร์เน็ตเป็นได้ทั้งเครื่องมือเพิ่มการมีส่วนร่วมทางการเมืองในระบบ เช่น รัฐบาลใช้อินเทอร์เน็ตในการรับฟังความเห็นของประชาชนก่อนออกกฎหมาย การ ลงคะแนนเสียงอิเล็กทรอนิกส์ (</a:t>
            </a:r>
            <a:r>
              <a:rPr lang="en-US" dirty="0"/>
              <a:t>e-Voting) </a:t>
            </a:r>
            <a:r>
              <a:rPr lang="th-TH" dirty="0"/>
              <a:t>หรือการยื่นคำร้องออนไลน์ (</a:t>
            </a:r>
            <a:r>
              <a:rPr lang="en-US" dirty="0"/>
              <a:t>online petition) </a:t>
            </a:r>
            <a:endParaRPr lang="th-TH" dirty="0"/>
          </a:p>
          <a:p>
            <a:r>
              <a:rPr lang="th-TH" dirty="0"/>
              <a:t>นอกจากนั้น อินเทอร์เน็ตยังใช้ส่งเสริมการเมืองภาคพลเมือง</a:t>
            </a:r>
            <a:r>
              <a:rPr lang="th-TH" dirty="0" smtClean="0"/>
              <a:t>ผ่านวิธีการ</a:t>
            </a:r>
            <a:r>
              <a:rPr lang="th-TH" dirty="0"/>
              <a:t>ใหม่ๆ ซึ่งท้าทายให้เกิดการเปลี่ยนแปลงการเมืองในระดับโครงสร้าง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CB70FD70-9DE3-44E0-8ACA-1AB7E6F86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43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C15AFD00-6265-4C72-9121-74740FF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คุณลักษณะที่ดีของพลเมืองดิจิทัล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4DDA1AE3-A94B-45CC-8182-CB33F6E00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การ</a:t>
            </a:r>
            <a:r>
              <a:rPr lang="th-TH" dirty="0">
                <a:solidFill>
                  <a:srgbClr val="C00000"/>
                </a:solidFill>
              </a:rPr>
              <a:t>ตระหนัก</a:t>
            </a:r>
            <a:r>
              <a:rPr lang="th-TH" dirty="0"/>
              <a:t>ถึงความสามารถในการเข้าถึงเทคโนโลยีสารสนเทศของผู้อื่น </a:t>
            </a:r>
          </a:p>
          <a:p>
            <a:pPr lvl="1"/>
            <a:r>
              <a:rPr lang="th-TH" dirty="0"/>
              <a:t>บุคคลมีโอกาสในการเข้าถึงและมีศักยภาพใช้เทคโนโลยีสารสนเทศที่แตกต่างกัน</a:t>
            </a:r>
          </a:p>
          <a:p>
            <a:pPr lvl="1"/>
            <a:r>
              <a:rPr lang="th-TH" dirty="0"/>
              <a:t>ไม่ควรเลือกปฏิบัติและดูหมิ่นบุคคลผู้ขาดทักษะการใช้เทคโนโลยีฯ</a:t>
            </a:r>
          </a:p>
          <a:p>
            <a:pPr lvl="1"/>
            <a:r>
              <a:rPr lang="th-TH" dirty="0"/>
              <a:t>ช่วยเสริมสร้างความเสมอภาคในการเข้าถึงเทคโนโลยีฯ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AE1F79A4-76D7-4757-AD09-AC2A1DC3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19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C15AFD00-6265-4C72-9121-74740FF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คุณลักษณะที่ดีของพลเมืองดิจิทัล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4DDA1AE3-A94B-45CC-8182-CB33F6E00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</p:spPr>
        <p:txBody>
          <a:bodyPr>
            <a:normAutofit lnSpcReduction="10000"/>
          </a:bodyPr>
          <a:lstStyle/>
          <a:p>
            <a:r>
              <a:rPr lang="th-TH" dirty="0"/>
              <a:t>การเป็นผู้ประกอบการและผู้บริโภคที่</a:t>
            </a:r>
            <a:r>
              <a:rPr lang="th-TH" dirty="0">
                <a:solidFill>
                  <a:srgbClr val="C00000"/>
                </a:solidFill>
              </a:rPr>
              <a:t>มีจริยธรรม</a:t>
            </a:r>
            <a:r>
              <a:rPr lang="th-TH" dirty="0"/>
              <a:t> </a:t>
            </a:r>
          </a:p>
          <a:p>
            <a:pPr lvl="1"/>
            <a:r>
              <a:rPr lang="th-TH" dirty="0"/>
              <a:t>เทคโนโลยีได้เปลี่ยนตลาดไปสู่ </a:t>
            </a:r>
            <a:r>
              <a:rPr lang="en-US" dirty="0"/>
              <a:t>E-Commerce</a:t>
            </a:r>
          </a:p>
          <a:p>
            <a:pPr lvl="1"/>
            <a:r>
              <a:rPr lang="th-TH" dirty="0"/>
              <a:t>พลเมืองดิจิทัลจะต้องมีความซื่อสัตย์และมีศีลธรรมใน</a:t>
            </a:r>
            <a:r>
              <a:rPr lang="th-TH" dirty="0" err="1"/>
              <a:t>การทำ</a:t>
            </a:r>
            <a:r>
              <a:rPr lang="th-TH" dirty="0"/>
              <a:t>นิติกรรมและธุรกรรม</a:t>
            </a:r>
          </a:p>
          <a:p>
            <a:pPr lvl="2"/>
            <a:r>
              <a:rPr lang="th-TH" dirty="0"/>
              <a:t>ไม่ซื้อขายและทำธุรกรรมที่ผิดกฎหมาย เช่น การดาวน์โหลดสิ่งที่ขัดต่อกฎหมาย</a:t>
            </a:r>
          </a:p>
          <a:p>
            <a:pPr lvl="2"/>
            <a:r>
              <a:rPr lang="th-TH" dirty="0"/>
              <a:t>ไม่ใช้ประโยชน์จากเทคโนโลยีเพื่อหลอกลวงผู้อื่นให้ซื้อสินค้าและบริการที่ไม่มีคุณภาพ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AE1F79A4-76D7-4757-AD09-AC2A1DC3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759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C15AFD00-6265-4C72-9121-74740FF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คุณลักษณะที่ดีของพลเมืองดิจิทัล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4DDA1AE3-A94B-45CC-8182-CB33F6E00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การเป็นผู้ส่งสารและรับสารที่</a:t>
            </a:r>
            <a:r>
              <a:rPr lang="th-TH" dirty="0">
                <a:solidFill>
                  <a:srgbClr val="C00000"/>
                </a:solidFill>
              </a:rPr>
              <a:t>มีมารยาท  </a:t>
            </a:r>
          </a:p>
          <a:p>
            <a:pPr lvl="1"/>
            <a:r>
              <a:rPr lang="th-TH" dirty="0"/>
              <a:t>พลเมืองดิจิทัลที่ดีไม่ควรส่งสารที่</a:t>
            </a:r>
          </a:p>
          <a:p>
            <a:pPr lvl="2"/>
            <a:r>
              <a:rPr lang="th-TH" dirty="0"/>
              <a:t>มีเจตนาหมิ่นประมาทผู้อื่น</a:t>
            </a:r>
          </a:p>
          <a:p>
            <a:pPr lvl="2"/>
            <a:r>
              <a:rPr lang="th-TH" dirty="0"/>
              <a:t>มีเจตนาใด้สังคมเกิดความแตกแยก ทั้งที่กระทำไปโดยเจตนาหรือรู้เท่าไม่ถึงการณ์</a:t>
            </a:r>
          </a:p>
          <a:p>
            <a:pPr lvl="2"/>
            <a:r>
              <a:rPr lang="th-TH" dirty="0"/>
              <a:t>ต้องมีมารยาทและความรับผิดชอบต่อการกระทำของตนในโลกออนไลน์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AE1F79A4-76D7-4757-AD09-AC2A1DC3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96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51F353-AC12-436F-9AA7-35730F680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อินเทอร์เน็ต: เทคโนโลยีแห่งศตวรรษที่ 21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81C527D-6D3A-43B3-9407-2B6AB5379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363272" cy="4389120"/>
          </a:xfrm>
        </p:spPr>
        <p:txBody>
          <a:bodyPr>
            <a:normAutofit fontScale="92500" lnSpcReduction="10000"/>
          </a:bodyPr>
          <a:lstStyle/>
          <a:p>
            <a:r>
              <a:rPr lang="th-TH" sz="3200" dirty="0"/>
              <a:t>การสื่อสารกับคนที่อยู่อีกซีกโลกเพียงนิ้วสัมผัสด้วยราคาที่ถูกมาก</a:t>
            </a:r>
          </a:p>
          <a:p>
            <a:r>
              <a:rPr lang="th-TH" sz="3200" dirty="0"/>
              <a:t>การใช้แพลตฟอร์มอย่างอินสตาแกรม (</a:t>
            </a:r>
            <a:r>
              <a:rPr lang="en-US" sz="3200" dirty="0"/>
              <a:t>Instagram) </a:t>
            </a:r>
            <a:r>
              <a:rPr lang="th-TH" sz="3200" dirty="0"/>
              <a:t>เปิดร้านขายของออนไลน์โดยแทบไม่มีต้นทุนใดๆ</a:t>
            </a:r>
          </a:p>
          <a:p>
            <a:r>
              <a:rPr lang="th-TH" sz="3200" dirty="0"/>
              <a:t>การทำงานร่วมกับผู้อื่นเพื่อสร้างสารานุกรมที่ใหญ่ที่สุดในโลกอย่างวิก</a:t>
            </a:r>
            <a:r>
              <a:rPr lang="th-TH" sz="3200" dirty="0" err="1"/>
              <a:t>ิพีเ</a:t>
            </a:r>
            <a:r>
              <a:rPr lang="th-TH" sz="3200" dirty="0"/>
              <a:t>ดีย (</a:t>
            </a:r>
            <a:r>
              <a:rPr lang="en-US" sz="3200" dirty="0"/>
              <a:t>Wikipedia) </a:t>
            </a:r>
          </a:p>
          <a:p>
            <a:r>
              <a:rPr lang="th-TH" sz="3200" dirty="0"/>
              <a:t>การสร้างสรรค์เนื้อหาและเผยแพร่ให้คนทั่วโลกเห็นผ่านยูทูบ (</a:t>
            </a:r>
            <a:r>
              <a:rPr lang="en-US" sz="3200" dirty="0"/>
              <a:t>YouTube) </a:t>
            </a:r>
            <a:r>
              <a:rPr lang="th-TH" sz="3200" dirty="0"/>
              <a:t>จนคุณอาจกลายเป็นคนโด่งดังเหมือน</a:t>
            </a:r>
            <a:r>
              <a:rPr lang="th-TH" sz="3200" dirty="0" err="1"/>
              <a:t>จัส</a:t>
            </a:r>
            <a:r>
              <a:rPr lang="th-TH" sz="3200" dirty="0"/>
              <a:t>ติน บีเบอร์</a:t>
            </a:r>
          </a:p>
          <a:p>
            <a:r>
              <a:rPr lang="th-TH" sz="3200" dirty="0"/>
              <a:t>การใช้</a:t>
            </a:r>
            <a:r>
              <a:rPr lang="th-TH" sz="3200" dirty="0" err="1"/>
              <a:t>เฟส</a:t>
            </a:r>
            <a:r>
              <a:rPr lang="th-TH" sz="3200" dirty="0"/>
              <a:t>บุ๊ค (</a:t>
            </a:r>
            <a:r>
              <a:rPr lang="en-US" sz="3200" dirty="0"/>
              <a:t>Facebook)</a:t>
            </a:r>
            <a:r>
              <a:rPr lang="th-TH" sz="3200" dirty="0"/>
              <a:t> ของประชาชนชาวอียิปต์เพื่อโค่นล้มระบอบเผด็จการ</a:t>
            </a:r>
            <a:endParaRPr lang="en-US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0A13406-5210-4FE1-94B3-D93C6B920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8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C15AFD00-6265-4C72-9121-74740FF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คุณลักษณะที่ดีของพลเมืองดิจิทัล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4DDA1AE3-A94B-45CC-8182-CB33F6E00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h-TH" dirty="0"/>
              <a:t>การ</a:t>
            </a:r>
            <a:r>
              <a:rPr lang="th-TH" dirty="0">
                <a:solidFill>
                  <a:srgbClr val="C00000"/>
                </a:solidFill>
              </a:rPr>
              <a:t>เคารพต่อกฎหมาย</a:t>
            </a:r>
            <a:r>
              <a:rPr lang="th-TH" dirty="0"/>
              <a:t>และกฎระเบียบ</a:t>
            </a:r>
            <a:endParaRPr lang="th-TH" dirty="0">
              <a:solidFill>
                <a:srgbClr val="C00000"/>
              </a:solidFill>
            </a:endParaRPr>
          </a:p>
          <a:p>
            <a:pPr lvl="1"/>
            <a:r>
              <a:rPr lang="th-TH" dirty="0"/>
              <a:t>ต้องตระหนักและรับทราบถึงกฎหมายและกฎระเบียบในการใช้งานเทคโนโลยีต่างๆ เช่น </a:t>
            </a:r>
            <a:r>
              <a:rPr lang="th-TH" dirty="0" err="1"/>
              <a:t>การทำ</a:t>
            </a:r>
            <a:r>
              <a:rPr lang="th-TH" dirty="0"/>
              <a:t>ธุรกรรมทางอิเล็กทรอนิกส์, อาชญากรรมทางอิเล็กทรอนิกส์ ตลอดจนมาตรการคุ้มครองเกี่ยวกับทรัพย์สินทางปัญญาในรูปแบบต่างๆ</a:t>
            </a:r>
          </a:p>
          <a:p>
            <a:pPr lvl="1"/>
            <a:r>
              <a:rPr lang="th-TH" dirty="0"/>
              <a:t>ต้องยับยั้งช่างใจต่อการกระทำของตนที่อาจเป็นการละเมิดสิทธิของบุคคลอื่น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AE1F79A4-76D7-4757-AD09-AC2A1DC3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9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C15AFD00-6265-4C72-9121-74740FF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คุณลักษณะที่ดีของพลเมืองดิจิทัล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4DDA1AE3-A94B-45CC-8182-CB33F6E00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fontScale="92500" lnSpcReduction="10000"/>
          </a:bodyPr>
          <a:lstStyle/>
          <a:p>
            <a:r>
              <a:rPr lang="th-TH" dirty="0"/>
              <a:t>การใช้เทคโนโลยีให้มีความเหมาะสมและ</a:t>
            </a:r>
            <a:r>
              <a:rPr lang="th-TH" dirty="0">
                <a:solidFill>
                  <a:srgbClr val="C00000"/>
                </a:solidFill>
              </a:rPr>
              <a:t>ไม่ส่งผลเสียต่อสุขภาพ</a:t>
            </a:r>
          </a:p>
          <a:p>
            <a:pPr lvl="1"/>
            <a:r>
              <a:rPr lang="th-TH" dirty="0"/>
              <a:t>การใช้เทคโนโลยีที่ขาดความเหมาะสมอาจส่งผลเสียต่อสุขภาพโดยรวม เช่น ความเครียดต่อสุขภาพกายและสุขภาพจิต ตลอดจนสูญเสียสัมพันธ์ภาพในสังคม</a:t>
            </a:r>
          </a:p>
          <a:p>
            <a:pPr lvl="1"/>
            <a:r>
              <a:rPr lang="th-TH" dirty="0"/>
              <a:t>พลเมืองดิจิทัลต้องควบคุมการใช้เทคโนโลยีให้มีความเหมาะสม</a:t>
            </a:r>
          </a:p>
          <a:p>
            <a:pPr lvl="1"/>
            <a:r>
              <a:rPr lang="th-TH" dirty="0"/>
              <a:t>การลดปริมาณการสื่อสารแบบออนไลน์มาเป็นรูปแบบการสื่อสารแบบดั้งเดิมในบางโอกาสจะก่อให้เกิดผลดีต่อสัมพันธภาพของบุคคลใกล้ชิดอีกด้วย</a:t>
            </a:r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AE1F79A4-76D7-4757-AD09-AC2A1DC3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629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="" xmlns:a16="http://schemas.microsoft.com/office/drawing/2014/main" id="{C15AFD00-6265-4C72-9121-74740FF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คุณลักษณะที่ดีของพลเมืองดิจิทัล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="" xmlns:a16="http://schemas.microsoft.com/office/drawing/2014/main" id="{4DDA1AE3-A94B-45CC-8182-CB33F6E00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th-TH" dirty="0"/>
              <a:t>เรียนรู้วิธีการ</a:t>
            </a:r>
            <a:r>
              <a:rPr lang="th-TH" dirty="0">
                <a:solidFill>
                  <a:srgbClr val="C00000"/>
                </a:solidFill>
              </a:rPr>
              <a:t>เสริมสร้างความปลอดภัย</a:t>
            </a:r>
            <a:r>
              <a:rPr lang="th-TH" dirty="0"/>
              <a:t>ในการใช้เทคโนโลยี</a:t>
            </a:r>
          </a:p>
          <a:p>
            <a:pPr lvl="1"/>
            <a:r>
              <a:rPr lang="th-TH" dirty="0"/>
              <a:t>ควรใฝ่รู้และให้ความสำคัญกับมาตรการเพื่อความปลอดภัยแลการคุ้มครองข้อมูลส่วนบุคคล เช่น </a:t>
            </a:r>
          </a:p>
          <a:p>
            <a:pPr lvl="2"/>
            <a:r>
              <a:rPr lang="th-TH" dirty="0"/>
              <a:t>การติดตั้งระบบป้องกันการจารกรรมและการทำลายข้อมูล</a:t>
            </a:r>
          </a:p>
          <a:p>
            <a:pPr lvl="2"/>
            <a:r>
              <a:rPr lang="th-TH" dirty="0"/>
              <a:t>รู้เท่าทันต่อรูปแบบและกลอุบายของอาชญากรอิเล็กทรอนิกส์</a:t>
            </a:r>
          </a:p>
          <a:p>
            <a:pPr marL="393192" lvl="1" indent="0">
              <a:buNone/>
            </a:pPr>
            <a:endParaRPr lang="th-TH" dirty="0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AE1F79A4-76D7-4757-AD09-AC2A1DC3F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55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แทนหมายเลขสไลด์ 3">
            <a:extLst>
              <a:ext uri="{FF2B5EF4-FFF2-40B4-BE49-F238E27FC236}">
                <a16:creationId xmlns="" xmlns:a16="http://schemas.microsoft.com/office/drawing/2014/main" id="{1D31C992-BA39-497A-A8E9-A33DA3C26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TextBox 4">
            <a:extLst>
              <a:ext uri="{FF2B5EF4-FFF2-40B4-BE49-F238E27FC236}">
                <a16:creationId xmlns="" xmlns:a16="http://schemas.microsoft.com/office/drawing/2014/main" id="{4A31A35B-C3FD-47B2-A050-D7E175F8BE2F}"/>
              </a:ext>
            </a:extLst>
          </p:cNvPr>
          <p:cNvSpPr txBox="1"/>
          <p:nvPr/>
        </p:nvSpPr>
        <p:spPr>
          <a:xfrm>
            <a:off x="7127776" y="5707915"/>
            <a:ext cx="20162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Ref : https://www.blockdit.com/posts/5d4f0de6e1f1ea2296433481</a:t>
            </a:r>
          </a:p>
        </p:txBody>
      </p:sp>
      <p:pic>
        <p:nvPicPr>
          <p:cNvPr id="1026" name="Picture 2" descr="Money&amp;amp;Banking] DQ : ความฉลาดทางดิจิทัล">
            <a:extLst>
              <a:ext uri="{FF2B5EF4-FFF2-40B4-BE49-F238E27FC236}">
                <a16:creationId xmlns="" xmlns:a16="http://schemas.microsoft.com/office/drawing/2014/main" id="{EA173BA6-F094-4B3B-BFFA-18895BD2CDE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69" b="-1"/>
          <a:stretch/>
        </p:blipFill>
        <p:spPr bwMode="auto">
          <a:xfrm>
            <a:off x="251520" y="-32150"/>
            <a:ext cx="6858000" cy="689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9552" y="620688"/>
            <a:ext cx="4073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solidFill>
                  <a:schemeClr val="bg1"/>
                </a:solidFill>
              </a:rPr>
              <a:t>(</a:t>
            </a:r>
            <a:r>
              <a:rPr lang="th-TH" sz="2000" dirty="0" err="1">
                <a:solidFill>
                  <a:schemeClr val="bg1"/>
                </a:solidFill>
              </a:rPr>
              <a:t>Digital</a:t>
            </a:r>
            <a:r>
              <a:rPr lang="th-TH" sz="2000" dirty="0">
                <a:solidFill>
                  <a:schemeClr val="bg1"/>
                </a:solidFill>
              </a:rPr>
              <a:t> </a:t>
            </a:r>
            <a:r>
              <a:rPr lang="th-TH" sz="2000" dirty="0" err="1">
                <a:solidFill>
                  <a:schemeClr val="bg1"/>
                </a:solidFill>
              </a:rPr>
              <a:t>Intelligence</a:t>
            </a:r>
            <a:r>
              <a:rPr lang="th-TH" sz="2000" dirty="0">
                <a:solidFill>
                  <a:schemeClr val="bg1"/>
                </a:solidFill>
              </a:rPr>
              <a:t> </a:t>
            </a:r>
            <a:r>
              <a:rPr lang="th-TH" sz="2000" dirty="0" err="1">
                <a:solidFill>
                  <a:schemeClr val="bg1"/>
                </a:solidFill>
              </a:rPr>
              <a:t>Quotient</a:t>
            </a:r>
            <a:r>
              <a:rPr lang="th-TH" sz="2000" dirty="0">
                <a:solidFill>
                  <a:schemeClr val="bg1"/>
                </a:solidFill>
              </a:rPr>
              <a:t> : </a:t>
            </a:r>
            <a:r>
              <a:rPr lang="th-TH" sz="2000" dirty="0" err="1">
                <a:solidFill>
                  <a:schemeClr val="bg1"/>
                </a:solidFill>
              </a:rPr>
              <a:t>DQ</a:t>
            </a:r>
            <a:r>
              <a:rPr lang="th-TH" sz="2000" dirty="0">
                <a:solidFill>
                  <a:schemeClr val="bg1"/>
                </a:solidFill>
              </a:rPr>
              <a:t>)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76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="" xmlns:a16="http://schemas.microsoft.com/office/drawing/2014/main" id="{622801E1-AA9C-4612-9E8A-8C0E0D79A5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765" y="1773461"/>
            <a:ext cx="8796469" cy="4948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="" xmlns:a16="http://schemas.microsoft.com/office/drawing/2014/main" id="{17C1E3F4-9B25-4D5B-BABA-8D36FF192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ข้อมูลน่าสนใจของพฤติกรรมผู้ใช้ </a:t>
            </a:r>
            <a:r>
              <a:rPr lang="en-US" dirty="0"/>
              <a:t>INTERNET </a:t>
            </a:r>
            <a:r>
              <a:rPr lang="th-TH" dirty="0"/>
              <a:t>ประเทศไทยประจำปี 20</a:t>
            </a:r>
            <a:r>
              <a:rPr lang="en-US" dirty="0"/>
              <a:t>20</a:t>
            </a:r>
            <a:r>
              <a:rPr lang="th-TH" dirty="0"/>
              <a:t> จาก </a:t>
            </a:r>
            <a:r>
              <a:rPr lang="en-US" dirty="0"/>
              <a:t>ETDA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8CA9657-2957-4012-9E46-6F02167DC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61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D88BD3-5605-4551-80A3-B142EA59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โลกยุคดิจิทัล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6EE9C0-9F42-4111-AF6A-BB1A60BA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79"/>
            <a:ext cx="8229600" cy="4922521"/>
          </a:xfrm>
        </p:spPr>
        <p:txBody>
          <a:bodyPr>
            <a:normAutofit fontScale="92500" lnSpcReduction="20000"/>
          </a:bodyPr>
          <a:lstStyle/>
          <a:p>
            <a:r>
              <a:rPr lang="th-TH" dirty="0"/>
              <a:t>เราใช้อินเทอร์เน็ตเป็นส่วนหนึ่งของ</a:t>
            </a:r>
            <a:r>
              <a:rPr lang="th-TH" dirty="0" err="1"/>
              <a:t>ชิวิต</a:t>
            </a:r>
            <a:r>
              <a:rPr lang="th-TH" dirty="0"/>
              <a:t>ประจำวันมากขึ้น</a:t>
            </a:r>
            <a:r>
              <a:rPr lang="th-TH" dirty="0" err="1"/>
              <a:t>เรื่อยๆ</a:t>
            </a:r>
            <a:endParaRPr lang="th-TH" dirty="0"/>
          </a:p>
          <a:p>
            <a:r>
              <a:rPr lang="th-TH" dirty="0"/>
              <a:t>โลกยุคดิจิทัลสร้างโอกาสและความท้าทายใหม่ๆ ให้กับพลเมืองในศตวรรษที่ 21 เช่น ด้านเศรษฐกิจ การเมือง และการเรียนรู้</a:t>
            </a:r>
          </a:p>
          <a:p>
            <a:r>
              <a:rPr lang="th-TH" dirty="0"/>
              <a:t>แต่ดูเหมือนคนจำนวนมากยังขาดทักษะและความรู้ที่จำเป็นต่อการใช้ประโยชน์จากโอกาสดังกล่าว </a:t>
            </a:r>
          </a:p>
          <a:p>
            <a:r>
              <a:rPr lang="th-TH" dirty="0"/>
              <a:t>ไม่รู้วิธีลดผลกระทบจากความเสี่ยงในโลกออนไลน์ </a:t>
            </a:r>
          </a:p>
          <a:p>
            <a:r>
              <a:rPr lang="th-TH" dirty="0"/>
              <a:t>รวมถึงขาดความเข้าใจเรื่องสิทธิและความรับผิดชอบในโลกยุคดิจิทัล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D9239D7-0B55-4E68-9BD0-3CCCBECA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35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D88BD3-5605-4551-80A3-B142EA59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ความเป็นพลเมืองดิจิทัล (</a:t>
            </a:r>
            <a:r>
              <a:rPr lang="en-US" dirty="0"/>
              <a:t>digital citizenship)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6EE9C0-9F42-4111-AF6A-BB1A60BA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 lnSpcReduction="10000"/>
          </a:bodyPr>
          <a:lstStyle/>
          <a:p>
            <a:r>
              <a:rPr lang="th-TH" dirty="0"/>
              <a:t>แนวคิดและแนวปฏิบัติที่สำคัญซึ่งจะช่วยให้พลเมืองเรียนรู้ว่า</a:t>
            </a:r>
          </a:p>
          <a:p>
            <a:pPr lvl="1"/>
            <a:r>
              <a:rPr lang="th-TH" dirty="0"/>
              <a:t>ใช้ประโยชน์จากเทคโนโลยีดิจิทัลอย่างไร</a:t>
            </a:r>
          </a:p>
          <a:p>
            <a:pPr lvl="1"/>
            <a:r>
              <a:rPr lang="th-TH" dirty="0"/>
              <a:t>ปกป้องตนเองจากความเสี่ยงต่างๆ อย่างไร </a:t>
            </a:r>
          </a:p>
          <a:p>
            <a:pPr lvl="1"/>
            <a:r>
              <a:rPr lang="th-TH" dirty="0"/>
              <a:t>รู้จักเคารพสิทธิของตนเอง </a:t>
            </a:r>
          </a:p>
          <a:p>
            <a:pPr lvl="1"/>
            <a:r>
              <a:rPr lang="th-TH" dirty="0"/>
              <a:t>มีความรับผิดชอบต่อสังคมในโลกสมัยใหม่ </a:t>
            </a:r>
          </a:p>
          <a:p>
            <a:pPr lvl="1"/>
            <a:r>
              <a:rPr lang="th-TH" dirty="0"/>
              <a:t>เข้าใจผลกระทบของเทคโนโลยีดิจิทัลที่มีต่อสังคม </a:t>
            </a:r>
          </a:p>
          <a:p>
            <a:pPr lvl="1"/>
            <a:r>
              <a:rPr lang="th-TH" dirty="0"/>
              <a:t>ใช้มันเพื่อสร้างการเปลี่ยนแปลงทางสังคมในเชิงบวก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D9239D7-0B55-4E68-9BD0-3CCCBECA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42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D88BD3-5605-4551-80A3-B142EA59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อินเทอร์เน็ต เทคโนโลยีปฏิวัติโลก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6EE9C0-9F42-4111-AF6A-BB1A60BA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r>
              <a:rPr lang="th-TH" dirty="0"/>
              <a:t>เราอาจมองอินเทอร์เน็ตกับการเปลี่ยนแปลงได้ใน 2 มิติ ได้แก่</a:t>
            </a:r>
          </a:p>
          <a:p>
            <a:pPr lvl="1"/>
            <a:r>
              <a:rPr lang="th-TH" dirty="0"/>
              <a:t>อินเทอร์เน็ตในฐานะ</a:t>
            </a:r>
            <a:r>
              <a:rPr lang="th-TH" dirty="0">
                <a:solidFill>
                  <a:srgbClr val="FF0000"/>
                </a:solidFill>
              </a:rPr>
              <a:t>การปฏิวัติด้าน “เทคโนโลยี” </a:t>
            </a:r>
            <a:r>
              <a:rPr lang="th-TH" dirty="0"/>
              <a:t>การสื่อสาร </a:t>
            </a:r>
          </a:p>
          <a:p>
            <a:pPr lvl="1"/>
            <a:r>
              <a:rPr lang="th-TH" dirty="0"/>
              <a:t>อินเทอร์เน็ตในฐานะ</a:t>
            </a:r>
            <a:r>
              <a:rPr lang="th-TH" dirty="0">
                <a:solidFill>
                  <a:srgbClr val="FF0000"/>
                </a:solidFill>
              </a:rPr>
              <a:t>การปฏิวัติที่นำไปสู่ “ผลลัพธ์ทางสังคม”</a:t>
            </a:r>
            <a:r>
              <a:rPr lang="th-TH" dirty="0"/>
              <a:t> ใหม่ๆ ทั้งในมิติเศรษฐกิจ สังคม การเมือง ไปจนถึงระดับชีวิตประจำวันของผู้คน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D9239D7-0B55-4E68-9BD0-3CCCBECA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02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D88BD3-5605-4551-80A3-B142EA59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การปฏิวัติด้าน “เทคโนโลยี” การสื่อสาร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6EE9C0-9F42-4111-AF6A-BB1A60BA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922520"/>
          </a:xfrm>
        </p:spPr>
        <p:txBody>
          <a:bodyPr>
            <a:normAutofit fontScale="85000" lnSpcReduction="10000"/>
          </a:bodyPr>
          <a:lstStyle/>
          <a:p>
            <a:r>
              <a:rPr lang="th-TH" dirty="0"/>
              <a:t>ทำให้ทรัพยากรสื่อสารมีราคาถูกลง และไม่ได้จำกัดแต่ในมือผู้มีอำนาจเพียงไม่กี่คนอีกต่อไป</a:t>
            </a:r>
          </a:p>
          <a:p>
            <a:r>
              <a:rPr lang="th-TH" dirty="0"/>
              <a:t>ทำให้การสื่อสารไร้พรมแดนและก้าวข้ามข้อจำกัดเชิงพื้นที่</a:t>
            </a:r>
          </a:p>
          <a:p>
            <a:r>
              <a:rPr lang="th-TH" dirty="0"/>
              <a:t>ผู้ใช้ปฏิสัมพันธ์กับเครือข่ายข้อมูล บุคคล สถาบันต่างๆ ในระดับที่ไม่เคยเกิดขึ้นมาก่อน</a:t>
            </a:r>
          </a:p>
          <a:p>
            <a:r>
              <a:rPr lang="th-TH" dirty="0"/>
              <a:t>ผู้ใช้กลายเป็นผู้สร้างสรรค์เนื้อหาได้ด้วยตนเอง</a:t>
            </a:r>
          </a:p>
          <a:p>
            <a:r>
              <a:rPr lang="th-TH" dirty="0"/>
              <a:t>เชื่อมต่อได้ทุกที่ ทุกเวลา ทุกอุปกรณ์</a:t>
            </a:r>
          </a:p>
          <a:p>
            <a:r>
              <a:rPr lang="th-TH" dirty="0"/>
              <a:t>ผู้ใช้สามารถปรับการสื่อสารให้สอดคล้องกับความต้องการส่วนบุคคล</a:t>
            </a:r>
          </a:p>
          <a:p>
            <a:r>
              <a:rPr lang="th-TH" dirty="0"/>
              <a:t>อินเทอร์เน็ตเป็นสื่อผสมที่หลอมรวมทั้งภาพ ตัวหนังสือ เสียง ภาพเคลื่อนไหว เข้าด้วยกัน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D9239D7-0B55-4E68-9BD0-3CCCBECA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34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D88BD3-5605-4551-80A3-B142EA59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การปฏิวัติที่นำไปสู่ “ผลลัพธ์ทางสังคม” ใหม่ๆ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6EE9C0-9F42-4111-AF6A-BB1A60BA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922520"/>
          </a:xfrm>
        </p:spPr>
        <p:txBody>
          <a:bodyPr>
            <a:normAutofit/>
          </a:bodyPr>
          <a:lstStyle/>
          <a:p>
            <a:r>
              <a:rPr lang="th-TH" dirty="0">
                <a:solidFill>
                  <a:srgbClr val="FF0000"/>
                </a:solidFill>
              </a:rPr>
              <a:t>อาจทำให้ </a:t>
            </a:r>
          </a:p>
          <a:p>
            <a:pPr lvl="1"/>
            <a:r>
              <a:rPr lang="th-TH" dirty="0"/>
              <a:t>เข้าถึงการศึกษาได้มากขึ้น</a:t>
            </a:r>
          </a:p>
          <a:p>
            <a:pPr lvl="1"/>
            <a:r>
              <a:rPr lang="th-TH" dirty="0"/>
              <a:t>สร้างการแข่งขันที่เท่าเทียม</a:t>
            </a:r>
          </a:p>
          <a:p>
            <a:pPr lvl="1"/>
            <a:r>
              <a:rPr lang="th-TH" dirty="0"/>
              <a:t>เพิ่มเสรีภาพในการแสดงออกและการกำกับดูแลตนเอง</a:t>
            </a:r>
          </a:p>
          <a:p>
            <a:pPr lvl="1"/>
            <a:r>
              <a:rPr lang="th-TH" dirty="0"/>
              <a:t>ทำให้ประชาธิปไตยที่ประชาชนมีส่วนร่วมโดยตรงงอกงามยิ่งขึ้น</a:t>
            </a:r>
          </a:p>
          <a:p>
            <a:pPr lvl="1"/>
            <a:r>
              <a:rPr lang="th-TH" dirty="0"/>
              <a:t>ลดความยากจนและความเหลื่อมล้ำในสังคม </a:t>
            </a:r>
          </a:p>
          <a:p>
            <a:endParaRPr lang="th-T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D9239D7-0B55-4E68-9BD0-3CCCBECA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146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D88BD3-5605-4551-80A3-B142EA591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/>
              <a:t>การปฏิวัติที่นำไปสู่ “ผลลัพธ์ทางสังคม” ใหม่ๆ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B6EE9C0-9F42-4111-AF6A-BB1A60BA2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922520"/>
          </a:xfrm>
        </p:spPr>
        <p:txBody>
          <a:bodyPr>
            <a:normAutofit/>
          </a:bodyPr>
          <a:lstStyle/>
          <a:p>
            <a:r>
              <a:rPr lang="th-TH" dirty="0">
                <a:solidFill>
                  <a:srgbClr val="FF0000"/>
                </a:solidFill>
              </a:rPr>
              <a:t>อาจทำให้ </a:t>
            </a:r>
          </a:p>
          <a:p>
            <a:pPr lvl="1"/>
            <a:r>
              <a:rPr lang="th-TH" dirty="0"/>
              <a:t>เด็กและเยาวชนสุ่มเสี่ยงต่อการถูกล่อลวงทางเพศและการกลั่นแกล้งทางออนไลน์</a:t>
            </a:r>
          </a:p>
          <a:p>
            <a:pPr lvl="1"/>
            <a:r>
              <a:rPr lang="th-TH" dirty="0"/>
              <a:t>การหลอกลวงเชิงพาณิชย์ในโลกออนไลน์</a:t>
            </a:r>
          </a:p>
          <a:p>
            <a:pPr lvl="1"/>
            <a:r>
              <a:rPr lang="th-TH" dirty="0"/>
              <a:t>การสอดแนมความเป็นส่วนตัวและเก็บข้อมูลส่วนบุคคล</a:t>
            </a:r>
          </a:p>
          <a:p>
            <a:pPr lvl="1"/>
            <a:r>
              <a:rPr lang="th-TH" dirty="0"/>
              <a:t>ความเหลื่อมล้ำผ่านช่องว่างในการเข้าถึงอินเทอร์เน็ต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D9239D7-0B55-4E68-9BD0-3CCCBECA3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529D0-EC49-46EE-8E30-C41A54D65DC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60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ไหลเวียน">
  <a:themeElements>
    <a:clrScheme name="ไหลเวียน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ไหลเวียน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ไหลเวียน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B562DC63-A14C-49B8-81A3-9364ABAEE23C}">
  <we:reference id="wa104178141" version="4.3.3.0" store="en-US" storeType="OMEX"/>
  <we:alternateReferences>
    <we:reference id="wa104178141" version="4.3.3.0" store="WA104178141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13817</TotalTime>
  <Words>1532</Words>
  <Application>Microsoft Office PowerPoint</Application>
  <PresentationFormat>นำเสนอทางหน้าจอ (4:3)</PresentationFormat>
  <Paragraphs>136</Paragraphs>
  <Slides>23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23</vt:i4>
      </vt:variant>
    </vt:vector>
  </HeadingPairs>
  <TitlesOfParts>
    <vt:vector size="24" baseType="lpstr">
      <vt:lpstr>ไหลเวียน</vt:lpstr>
      <vt:lpstr>ความเป็นพลเมือง ดิจิทัล</vt:lpstr>
      <vt:lpstr>อินเทอร์เน็ต: เทคโนโลยีแห่งศตวรรษที่ 21</vt:lpstr>
      <vt:lpstr>ข้อมูลน่าสนใจของพฤติกรรมผู้ใช้ INTERNET ประเทศไทยประจำปี 2020 จาก ETDA</vt:lpstr>
      <vt:lpstr>โลกยุคดิจิทัล</vt:lpstr>
      <vt:lpstr>ความเป็นพลเมืองดิจิทัล (digital citizenship)</vt:lpstr>
      <vt:lpstr>อินเทอร์เน็ต เทคโนโลยีปฏิวัติโลก</vt:lpstr>
      <vt:lpstr>การปฏิวัติด้าน “เทคโนโลยี” การสื่อสาร </vt:lpstr>
      <vt:lpstr>การปฏิวัติที่นำไปสู่ “ผลลัพธ์ทางสังคม” ใหม่ๆ</vt:lpstr>
      <vt:lpstr>การปฏิวัติที่นำไปสู่ “ผลลัพธ์ทางสังคม” ใหม่ๆ</vt:lpstr>
      <vt:lpstr>การปฏิวัติที่นำไปสู่ “ผลลัพธ์ทางสังคม” ใหม่ๆ</vt:lpstr>
      <vt:lpstr>พลเมืองดิจิทัล: พลเมืองแห่งศตวรรษที่ 21</vt:lpstr>
      <vt:lpstr>พลเมืองดิจิทัล: พลเมืองแห่งศตวรรษที่ 21</vt:lpstr>
      <vt:lpstr>นิยามความเป็นพลเมืองดิจิทัล </vt:lpstr>
      <vt:lpstr>มิติด้านความรู้เกี่ยวกับสื่อและสารสนเทศ</vt:lpstr>
      <vt:lpstr>มิติด้านจริยธรรม</vt:lpstr>
      <vt:lpstr>มิติด้านการมีส่วนร่วมทางการเมืองและสังคม</vt:lpstr>
      <vt:lpstr>คุณลักษณะที่ดีของพลเมืองดิจิทัล</vt:lpstr>
      <vt:lpstr>คุณลักษณะที่ดีของพลเมืองดิจิทัล</vt:lpstr>
      <vt:lpstr>คุณลักษณะที่ดีของพลเมืองดิจิทัล</vt:lpstr>
      <vt:lpstr>คุณลักษณะที่ดีของพลเมืองดิจิทัล</vt:lpstr>
      <vt:lpstr>คุณลักษณะที่ดีของพลเมืองดิจิทัล</vt:lpstr>
      <vt:lpstr>คุณลักษณะที่ดีของพลเมืองดิจิทัล</vt:lpstr>
      <vt:lpstr>งานนำเสนอ PowerPoint</vt:lpstr>
    </vt:vector>
  </TitlesOfParts>
  <Company>xx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x</dc:creator>
  <cp:lastModifiedBy>admin</cp:lastModifiedBy>
  <cp:revision>313</cp:revision>
  <cp:lastPrinted>2018-01-22T00:52:53Z</cp:lastPrinted>
  <dcterms:created xsi:type="dcterms:W3CDTF">2005-06-05T17:16:41Z</dcterms:created>
  <dcterms:modified xsi:type="dcterms:W3CDTF">2023-08-31T15:07:56Z</dcterms:modified>
</cp:coreProperties>
</file>