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1"/>
  </p:notesMasterIdLst>
  <p:handoutMasterIdLst>
    <p:handoutMasterId r:id="rId22"/>
  </p:handoutMasterIdLst>
  <p:sldIdLst>
    <p:sldId id="256" r:id="rId2"/>
    <p:sldId id="328" r:id="rId3"/>
    <p:sldId id="329" r:id="rId4"/>
    <p:sldId id="330" r:id="rId5"/>
    <p:sldId id="292" r:id="rId6"/>
    <p:sldId id="310" r:id="rId7"/>
    <p:sldId id="326" r:id="rId8"/>
    <p:sldId id="331" r:id="rId9"/>
    <p:sldId id="332" r:id="rId10"/>
    <p:sldId id="333" r:id="rId11"/>
    <p:sldId id="334" r:id="rId12"/>
    <p:sldId id="335" r:id="rId13"/>
    <p:sldId id="336" r:id="rId14"/>
    <p:sldId id="337" r:id="rId15"/>
    <p:sldId id="338" r:id="rId16"/>
    <p:sldId id="339" r:id="rId17"/>
    <p:sldId id="346" r:id="rId18"/>
    <p:sldId id="349" r:id="rId19"/>
    <p:sldId id="350" r:id="rId20"/>
  </p:sldIdLst>
  <p:sldSz cx="9144000" cy="6858000" type="screen4x3"/>
  <p:notesSz cx="9926638" cy="6797675"/>
  <p:defaultTextStyle>
    <a:defPPr>
      <a:defRPr lang="th-TH"/>
    </a:defPPr>
    <a:lvl1pPr algn="ct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ct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ct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ct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ctr" rtl="0" fontAlgn="base">
      <a:spcBef>
        <a:spcPct val="0"/>
      </a:spcBef>
      <a:spcAft>
        <a:spcPct val="0"/>
      </a:spcAft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6pPr>
    <a:lvl7pPr marL="27432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7pPr>
    <a:lvl8pPr marL="32004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8pPr>
    <a:lvl9pPr marL="3657600" algn="l" defTabSz="914400" rtl="0" eaLnBrk="1" latinLnBrk="0" hangingPunct="1">
      <a:defRPr sz="3200" b="1"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CCE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714" autoAdjust="0"/>
    <p:restoredTop sz="94660" autoAdjust="0"/>
  </p:normalViewPr>
  <p:slideViewPr>
    <p:cSldViewPr>
      <p:cViewPr varScale="1">
        <p:scale>
          <a:sx n="113" d="100"/>
          <a:sy n="113" d="100"/>
        </p:scale>
        <p:origin x="-1752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4513" y="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45795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07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4513" y="645795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091D98D9-8BC7-44E2-99DE-C666A8EDAAF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73175114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24513" y="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76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263900" y="509588"/>
            <a:ext cx="3398838" cy="25495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7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3975" y="3228975"/>
            <a:ext cx="7278688" cy="305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noProof="0" smtClean="0"/>
              <a:t>คลิกเพื่อแก้ไขลักษณะของข้อความต้นแบบ</a:t>
            </a:r>
            <a:endParaRPr lang="en-US" noProof="0" smtClean="0"/>
          </a:p>
          <a:p>
            <a:pPr lvl="1"/>
            <a:r>
              <a:rPr lang="th-TH" noProof="0" smtClean="0"/>
              <a:t>ระดับที่สอง</a:t>
            </a:r>
            <a:endParaRPr lang="en-US" noProof="0" smtClean="0"/>
          </a:p>
          <a:p>
            <a:pPr lvl="2"/>
            <a:r>
              <a:rPr lang="th-TH" noProof="0" smtClean="0"/>
              <a:t>ระดับที่สาม</a:t>
            </a:r>
            <a:endParaRPr lang="en-US" noProof="0" smtClean="0"/>
          </a:p>
          <a:p>
            <a:pPr lvl="3"/>
            <a:r>
              <a:rPr lang="th-TH" noProof="0" smtClean="0"/>
              <a:t>ระดับที่สี่</a:t>
            </a:r>
            <a:endParaRPr lang="en-US" noProof="0" smtClean="0"/>
          </a:p>
          <a:p>
            <a:pPr lvl="4"/>
            <a:r>
              <a:rPr lang="th-TH" noProof="0" smtClean="0"/>
              <a:t>ระดับที่ห้า</a:t>
            </a:r>
            <a:endParaRPr lang="en-US" noProof="0" smtClean="0"/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45795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97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24513" y="6457950"/>
            <a:ext cx="4302125" cy="339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91978C0D-10EA-4CAB-848A-82147D8EEFC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844303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1pPr>
    <a:lvl2pPr marL="4572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2pPr>
    <a:lvl3pPr marL="9144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3pPr>
    <a:lvl4pPr marL="13716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4pPr>
    <a:lvl5pPr marL="1828800" algn="l" rtl="0" eaLnBrk="0" fontAlgn="base" hangingPunct="0">
      <a:spcBef>
        <a:spcPct val="30000"/>
      </a:spcBef>
      <a:spcAft>
        <a:spcPct val="0"/>
      </a:spcAft>
      <a:defRPr kern="1200">
        <a:solidFill>
          <a:schemeClr val="tx1"/>
        </a:solidFill>
        <a:latin typeface="Times New Roman" pitchFamily="18" charset="0"/>
        <a:ea typeface="+mn-ea"/>
        <a:cs typeface="Angsana New" pitchFamily="18" charset="-34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h-TH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 flipV="1">
            <a:off x="5410200" y="3810000"/>
            <a:ext cx="3733800" cy="90488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5" name="สี่เหลี่ยมผืนผ้า 4"/>
          <p:cNvSpPr/>
          <p:nvPr/>
        </p:nvSpPr>
        <p:spPr>
          <a:xfrm flipV="1">
            <a:off x="5410200" y="3897313"/>
            <a:ext cx="3733800" cy="19208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6" name="สี่เหลี่ยมผืนผ้า 5"/>
          <p:cNvSpPr/>
          <p:nvPr/>
        </p:nvSpPr>
        <p:spPr>
          <a:xfrm flipV="1">
            <a:off x="5410200" y="4114800"/>
            <a:ext cx="3733800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7" name="สี่เหลี่ยมผืนผ้า 6"/>
          <p:cNvSpPr/>
          <p:nvPr/>
        </p:nvSpPr>
        <p:spPr>
          <a:xfrm flipV="1">
            <a:off x="5410200" y="4164013"/>
            <a:ext cx="1965325" cy="19050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0" name="สี่เหลี่ยมผืนผ้า 9"/>
          <p:cNvSpPr/>
          <p:nvPr/>
        </p:nvSpPr>
        <p:spPr>
          <a:xfrm flipV="1">
            <a:off x="5410200" y="4198938"/>
            <a:ext cx="1965325" cy="9525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 useBgFill="1">
        <p:nvSpPr>
          <p:cNvPr id="11" name="สี่เหลี่ยมมุมมน 10"/>
          <p:cNvSpPr/>
          <p:nvPr/>
        </p:nvSpPr>
        <p:spPr bwMode="white">
          <a:xfrm>
            <a:off x="5410200" y="3962400"/>
            <a:ext cx="3063875" cy="26988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 useBgFill="1">
        <p:nvSpPr>
          <p:cNvPr id="12" name="สี่เหลี่ยมมุมมน 11"/>
          <p:cNvSpPr/>
          <p:nvPr/>
        </p:nvSpPr>
        <p:spPr bwMode="white">
          <a:xfrm>
            <a:off x="7377113" y="4060825"/>
            <a:ext cx="1600200" cy="36513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สี่เหลี่ยมผืนผ้า 12"/>
          <p:cNvSpPr/>
          <p:nvPr/>
        </p:nvSpPr>
        <p:spPr>
          <a:xfrm>
            <a:off x="0" y="3649663"/>
            <a:ext cx="9144000" cy="2444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สี่เหลี่ยมผืนผ้า 13"/>
          <p:cNvSpPr/>
          <p:nvPr/>
        </p:nvSpPr>
        <p:spPr>
          <a:xfrm>
            <a:off x="0" y="3675063"/>
            <a:ext cx="9144000" cy="1412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สี่เหลี่ยมผืนผ้า 14"/>
          <p:cNvSpPr/>
          <p:nvPr/>
        </p:nvSpPr>
        <p:spPr>
          <a:xfrm flipV="1">
            <a:off x="6413500" y="3643313"/>
            <a:ext cx="2730500" cy="24765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16" name="สี่เหลี่ยมผืนผ้า 15"/>
          <p:cNvSpPr/>
          <p:nvPr/>
        </p:nvSpPr>
        <p:spPr>
          <a:xfrm>
            <a:off x="0" y="0"/>
            <a:ext cx="9144000" cy="37020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8" name="ชื่อเรื่อง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9" name="ชื่อเรื่องรอง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en-US"/>
          </a:p>
        </p:txBody>
      </p:sp>
      <p:sp>
        <p:nvSpPr>
          <p:cNvPr id="17" name="ตัวยึดวันที่ 27"/>
          <p:cNvSpPr>
            <a:spLocks noGrp="1"/>
          </p:cNvSpPr>
          <p:nvPr>
            <p:ph type="dt" sz="half" idx="10"/>
          </p:nvPr>
        </p:nvSpPr>
        <p:spPr>
          <a:xfrm>
            <a:off x="6705600" y="4206875"/>
            <a:ext cx="960438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8" name="ตัวยึดท้ายกระดาษ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19" name="ตัวยึดหมายเลขภาพนิ่ง 28"/>
          <p:cNvSpPr>
            <a:spLocks noGrp="1"/>
          </p:cNvSpPr>
          <p:nvPr>
            <p:ph type="sldNum" sz="quarter" idx="12"/>
          </p:nvPr>
        </p:nvSpPr>
        <p:spPr>
          <a:xfrm>
            <a:off x="8320088" y="1588"/>
            <a:ext cx="747712" cy="365125"/>
          </a:xfrm>
        </p:spPr>
        <p:txBody>
          <a:bodyPr/>
          <a:lstStyle>
            <a:lvl1pPr algn="r">
              <a:defRPr sz="1800" smtClean="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54684DDA-5FEC-43BE-9F9F-1BBF0E58C18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F0B17-4107-4CF0-8D0C-2DA6BBA41F9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1195FC-CE14-4FB6-B532-27170790B6D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ชื่อเรื่อง ข้อความ 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164FD93-8596-4701-896F-8F2760FD6F45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5386286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ชื่อเรื่องและตารา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ตาราง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>
            <a:normAutofit/>
          </a:bodyPr>
          <a:lstStyle/>
          <a:p>
            <a:pPr lvl="0"/>
            <a:endParaRPr lang="th-TH" noProof="0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1A6411-5DEE-4480-9F67-7CE33AA6BDF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0170979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9AAB19-7B06-42EB-83CE-FC443732AA3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83CBBA-5C46-4079-8BBA-C15F88B61D8B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35F99F-5759-4904-9E8E-BA2C8ABCCA56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/>
          <a:lstStyle>
            <a:lvl1pPr>
              <a:defRPr sz="4000" b="0" i="0" cap="none" baseline="0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เนื้อหา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7" name="ตัวยึดวันที่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8" name="ตัวยึดหมายเลขภาพนิ่ง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9FEEA2E-847E-4787-96FC-2852535B14CC}" type="slidenum">
              <a:rPr lang="en-US"/>
              <a:pPr>
                <a:defRPr/>
              </a:pPr>
              <a:t>‹#›</a:t>
            </a:fld>
            <a:endParaRPr lang="th-TH"/>
          </a:p>
        </p:txBody>
      </p:sp>
      <p:sp>
        <p:nvSpPr>
          <p:cNvPr id="9" name="ตัวยึดท้ายกระดาษ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>
          <a:xfrm>
            <a:off x="6583363" y="612775"/>
            <a:ext cx="957262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1A99A3-52AA-46B4-835F-EF72FF259874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4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06905B-A14D-48DF-8CC5-77FE0DDA88BE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/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1B8FDE-0A95-45BE-A927-12AE6ADE49FF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en-US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th-TH" noProof="0" smtClean="0"/>
              <a:t>คลิกไอคอนเพื่อเพิ่มรูปภาพ</a:t>
            </a:r>
            <a:endParaRPr lang="en-US" noProof="0" dirty="0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6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7" name="ตัวยึดหมายเลขภาพนิ่ง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CFAFE8-D62B-4D91-86CC-43BEA667C168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สี่เหลี่ยมผืนผ้า 27"/>
          <p:cNvSpPr/>
          <p:nvPr/>
        </p:nvSpPr>
        <p:spPr>
          <a:xfrm>
            <a:off x="0" y="366713"/>
            <a:ext cx="9144000" cy="8413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29" name="สี่เหลี่ยมผืนผ้า 28"/>
          <p:cNvSpPr/>
          <p:nvPr/>
        </p:nvSpPr>
        <p:spPr>
          <a:xfrm>
            <a:off x="0" y="0"/>
            <a:ext cx="9144000" cy="31115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0" name="สี่เหลี่ยมผืนผ้า 29"/>
          <p:cNvSpPr/>
          <p:nvPr/>
        </p:nvSpPr>
        <p:spPr>
          <a:xfrm>
            <a:off x="0" y="307975"/>
            <a:ext cx="9144000" cy="92075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1" name="สี่เหลี่ยมผืนผ้า 30"/>
          <p:cNvSpPr/>
          <p:nvPr/>
        </p:nvSpPr>
        <p:spPr>
          <a:xfrm flipV="1">
            <a:off x="5410200" y="360363"/>
            <a:ext cx="3733800" cy="904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2" name="สี่เหลี่ยมผืนผ้า 31"/>
          <p:cNvSpPr/>
          <p:nvPr/>
        </p:nvSpPr>
        <p:spPr>
          <a:xfrm flipV="1">
            <a:off x="5410200" y="439738"/>
            <a:ext cx="3733800" cy="18097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 useBgFill="1">
        <p:nvSpPr>
          <p:cNvPr id="33" name="สี่เหลี่ยมมุมมน 32"/>
          <p:cNvSpPr/>
          <p:nvPr/>
        </p:nvSpPr>
        <p:spPr bwMode="white">
          <a:xfrm>
            <a:off x="5407025" y="496888"/>
            <a:ext cx="3063875" cy="28575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 useBgFill="1">
        <p:nvSpPr>
          <p:cNvPr id="34" name="สี่เหลี่ยมมุมมน 33"/>
          <p:cNvSpPr/>
          <p:nvPr/>
        </p:nvSpPr>
        <p:spPr bwMode="white">
          <a:xfrm>
            <a:off x="7373938" y="588963"/>
            <a:ext cx="1600200" cy="3651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5" name="สี่เหลี่ยมผืนผ้า 34"/>
          <p:cNvSpPr/>
          <p:nvPr/>
        </p:nvSpPr>
        <p:spPr bwMode="invGray">
          <a:xfrm>
            <a:off x="9085263" y="-1588"/>
            <a:ext cx="57150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6" name="สี่เหลี่ยมผืนผ้า 35"/>
          <p:cNvSpPr/>
          <p:nvPr/>
        </p:nvSpPr>
        <p:spPr bwMode="invGray">
          <a:xfrm>
            <a:off x="9043988" y="-1588"/>
            <a:ext cx="28575" cy="620713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37" name="สี่เหลี่ยมผืนผ้า 36"/>
          <p:cNvSpPr/>
          <p:nvPr/>
        </p:nvSpPr>
        <p:spPr bwMode="invGray">
          <a:xfrm>
            <a:off x="9024938" y="-1588"/>
            <a:ext cx="9525" cy="620713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8" name="สี่เหลี่ยมผืนผ้า 37"/>
          <p:cNvSpPr/>
          <p:nvPr/>
        </p:nvSpPr>
        <p:spPr bwMode="invGray">
          <a:xfrm>
            <a:off x="8975725" y="-1588"/>
            <a:ext cx="26988" cy="620713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39" name="สี่เหลี่ยมผืนผ้า 38"/>
          <p:cNvSpPr/>
          <p:nvPr/>
        </p:nvSpPr>
        <p:spPr bwMode="invGray">
          <a:xfrm>
            <a:off x="8915400" y="0"/>
            <a:ext cx="55563" cy="585788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/>
          </a:p>
        </p:txBody>
      </p:sp>
      <p:sp>
        <p:nvSpPr>
          <p:cNvPr id="40" name="สี่เหลี่ยมผืนผ้า 39"/>
          <p:cNvSpPr/>
          <p:nvPr/>
        </p:nvSpPr>
        <p:spPr bwMode="invGray">
          <a:xfrm>
            <a:off x="8874125" y="0"/>
            <a:ext cx="7938" cy="585788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39" name="ตัวยึดชื่อเรื่อง 21"/>
          <p:cNvSpPr>
            <a:spLocks noGrp="1"/>
          </p:cNvSpPr>
          <p:nvPr>
            <p:ph type="title"/>
          </p:nvPr>
        </p:nvSpPr>
        <p:spPr bwMode="auto">
          <a:xfrm>
            <a:off x="457200" y="114300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คลิกเพื่อแก้ไขลักษณะชื่อเรื่องต้นแบบ</a:t>
            </a:r>
            <a:endParaRPr lang="en-US" smtClean="0"/>
          </a:p>
        </p:txBody>
      </p:sp>
      <p:sp>
        <p:nvSpPr>
          <p:cNvPr id="1040" name="ตัวยึดข้อความ 12"/>
          <p:cNvSpPr>
            <a:spLocks noGrp="1"/>
          </p:cNvSpPr>
          <p:nvPr>
            <p:ph type="body" idx="1"/>
          </p:nvPr>
        </p:nvSpPr>
        <p:spPr bwMode="auto">
          <a:xfrm>
            <a:off x="457200" y="2249488"/>
            <a:ext cx="8229600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en-US" smtClean="0"/>
          </a:p>
        </p:txBody>
      </p:sp>
      <p:sp>
        <p:nvSpPr>
          <p:cNvPr id="14" name="ตัวยึดวันที่ 13"/>
          <p:cNvSpPr>
            <a:spLocks noGrp="1"/>
          </p:cNvSpPr>
          <p:nvPr>
            <p:ph type="dt" sz="half" idx="2"/>
          </p:nvPr>
        </p:nvSpPr>
        <p:spPr>
          <a:xfrm>
            <a:off x="6586538" y="612775"/>
            <a:ext cx="957262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3"/>
          </p:nvPr>
        </p:nvSpPr>
        <p:spPr>
          <a:xfrm>
            <a:off x="5257800" y="612775"/>
            <a:ext cx="1325563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pPr>
              <a:defRPr/>
            </a:pPr>
            <a:endParaRPr lang="th-TH"/>
          </a:p>
        </p:txBody>
      </p:sp>
      <p:sp>
        <p:nvSpPr>
          <p:cNvPr id="23" name="ตัวยึดหมายเลขภาพนิ่ง 22"/>
          <p:cNvSpPr>
            <a:spLocks noGrp="1"/>
          </p:cNvSpPr>
          <p:nvPr>
            <p:ph type="sldNum" sz="quarter" idx="4"/>
          </p:nvPr>
        </p:nvSpPr>
        <p:spPr>
          <a:xfrm>
            <a:off x="8174038" y="1588"/>
            <a:ext cx="762000" cy="366712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1657D51A-0987-412D-8278-37AF890A6891}" type="slidenum">
              <a:rPr lang="en-US"/>
              <a:pPr>
                <a:defRPr/>
              </a:pPr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  <p:sldLayoutId id="2147483675" r:id="rId2"/>
    <p:sldLayoutId id="2147483676" r:id="rId3"/>
    <p:sldLayoutId id="2147483677" r:id="rId4"/>
    <p:sldLayoutId id="2147483684" r:id="rId5"/>
    <p:sldLayoutId id="2147483685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6" r:id="rId12"/>
    <p:sldLayoutId id="2147483687" r:id="rId13"/>
  </p:sldLayoutIdLst>
  <p:hf hdr="0" ftr="0" dt="0"/>
  <p:txStyles>
    <p:titleStyle>
      <a:lvl1pPr algn="l" rtl="0" fontAlgn="base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rebuchet MS" pitchFamily="34" charset="0"/>
          <a:cs typeface="Cordia New" pitchFamily="34" charset="-34"/>
        </a:defRPr>
      </a:lvl9pPr>
    </p:titleStyle>
    <p:bodyStyle>
      <a:lvl1pPr marL="365125" indent="-255588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7225" indent="-246063" algn="l" rtl="0" fontAlgn="base">
        <a:spcBef>
          <a:spcPts val="300"/>
        </a:spcBef>
        <a:spcAft>
          <a:spcPct val="0"/>
        </a:spcAft>
        <a:buClr>
          <a:schemeClr val="accent2"/>
        </a:buClr>
        <a:buFont typeface="Georgia" pitchFamily="18" charset="0"/>
        <a:buChar char="▫"/>
        <a:defRPr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2338" indent="-21907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13" indent="-200025" algn="l" rtl="0" fontAlgn="base">
        <a:spcBef>
          <a:spcPts val="300"/>
        </a:spcBef>
        <a:spcAft>
          <a:spcPct val="0"/>
        </a:spcAft>
        <a:buClr>
          <a:schemeClr val="accent1"/>
        </a:buClr>
        <a:buFont typeface="Wingdings 2" pitchFamily="18" charset="2"/>
        <a:buChar char=""/>
        <a:defRPr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063" indent="-182563" algn="l" rtl="0" fontAlgn="base">
        <a:spcBef>
          <a:spcPts val="300"/>
        </a:spcBef>
        <a:spcAft>
          <a:spcPct val="0"/>
        </a:spcAft>
        <a:buClr>
          <a:srgbClr val="A04DA3"/>
        </a:buClr>
        <a:buFont typeface="Georgia" pitchFamily="18" charset="0"/>
        <a:buChar char="▫"/>
        <a:defRPr sz="2000" kern="1200">
          <a:solidFill>
            <a:srgbClr val="A04DA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2E74D75-83AE-4349-9632-6645319B5CC2}" type="slidenum">
              <a:rPr lang="en-US"/>
              <a:pPr/>
              <a:t>1</a:t>
            </a:fld>
            <a:endParaRPr lang="th-TH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72125" y="666749"/>
            <a:ext cx="698477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600" dirty="0">
                <a:solidFill>
                  <a:srgbClr val="0070C0"/>
                </a:solidFill>
              </a:rPr>
              <a:t>บทที่ 1</a:t>
            </a:r>
            <a:r>
              <a:rPr lang="en-US" sz="3600" dirty="0">
                <a:solidFill>
                  <a:srgbClr val="0070C0"/>
                </a:solidFill>
              </a:rPr>
              <a:t/>
            </a:r>
            <a:br>
              <a:rPr lang="en-US" sz="3600" dirty="0">
                <a:solidFill>
                  <a:srgbClr val="0070C0"/>
                </a:solidFill>
              </a:rPr>
            </a:br>
            <a:r>
              <a:rPr lang="th-TH" sz="3600" dirty="0">
                <a:solidFill>
                  <a:srgbClr val="0070C0"/>
                </a:solidFill>
              </a:rPr>
              <a:t>แนวคิดเกี่ยวกับ</a:t>
            </a:r>
            <a:r>
              <a:rPr lang="th-TH" sz="3600" dirty="0" err="1">
                <a:solidFill>
                  <a:srgbClr val="0070C0"/>
                </a:solidFill>
              </a:rPr>
              <a:t>ยุคดิจิทัล</a:t>
            </a:r>
            <a:endParaRPr lang="th-TH" sz="3600" dirty="0">
              <a:solidFill>
                <a:srgbClr val="0070C0"/>
              </a:solidFill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636299" y="1916832"/>
            <a:ext cx="50409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th-TH" sz="3600" dirty="0" smtClean="0">
                <a:solidFill>
                  <a:srgbClr val="0070C0"/>
                </a:solidFill>
              </a:rPr>
              <a:t>ข้อมูล</a:t>
            </a:r>
            <a:r>
              <a:rPr lang="th-TH" sz="3600" dirty="0">
                <a:solidFill>
                  <a:srgbClr val="0070C0"/>
                </a:solidFill>
              </a:rPr>
              <a:t>และสารสนเทศ</a:t>
            </a:r>
          </a:p>
        </p:txBody>
      </p:sp>
      <p:sp>
        <p:nvSpPr>
          <p:cNvPr id="6" name="Text Box 3"/>
          <p:cNvSpPr txBox="1">
            <a:spLocks noChangeArrowheads="1"/>
          </p:cNvSpPr>
          <p:nvPr/>
        </p:nvSpPr>
        <p:spPr bwMode="auto">
          <a:xfrm>
            <a:off x="539552" y="2636912"/>
            <a:ext cx="7924800" cy="323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Char char="l"/>
            </a:pPr>
            <a:r>
              <a:rPr lang="th-TH" dirty="0" smtClean="0">
                <a:solidFill>
                  <a:srgbClr val="7030A0"/>
                </a:solidFill>
                <a:sym typeface="Wingdings" pitchFamily="2" charset="2"/>
              </a:rPr>
              <a:t> ข้อมูล</a:t>
            </a:r>
            <a:r>
              <a:rPr lang="th-TH" sz="2800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7030A0"/>
                </a:solidFill>
                <a:sym typeface="Wingdings" pitchFamily="2" charset="2"/>
              </a:rPr>
              <a:t>(Data) </a:t>
            </a:r>
            <a:r>
              <a:rPr lang="th-TH" sz="2800" dirty="0">
                <a:sym typeface="Wingdings" pitchFamily="2" charset="2"/>
              </a:rPr>
              <a:t>คือ ข้อเท็จจริงต่าง ๆ ที่เราต้องจัดเก็บ อาจจะเป็นตัวเลข </a:t>
            </a:r>
            <a:br>
              <a:rPr lang="th-TH" sz="2800" dirty="0">
                <a:sym typeface="Wingdings" pitchFamily="2" charset="2"/>
              </a:rPr>
            </a:br>
            <a:r>
              <a:rPr lang="th-TH" sz="2800" dirty="0">
                <a:sym typeface="Wingdings" pitchFamily="2" charset="2"/>
              </a:rPr>
              <a:t>ตัวอักษร รูปภาพ เสียง หรือคือ ข้อมูลดิบ นั่นเอง</a:t>
            </a:r>
            <a:br>
              <a:rPr lang="th-TH" sz="2800" dirty="0">
                <a:sym typeface="Wingdings" pitchFamily="2" charset="2"/>
              </a:rPr>
            </a:br>
            <a:r>
              <a:rPr lang="en-US" sz="2800" dirty="0" smtClean="0">
                <a:sym typeface="Wingdings" pitchFamily="2" charset="2"/>
              </a:rPr>
              <a:t></a:t>
            </a:r>
            <a:r>
              <a:rPr lang="th-TH" sz="2800" dirty="0" smtClean="0">
                <a:sym typeface="Wingdings" pitchFamily="2" charset="2"/>
              </a:rPr>
              <a:t>  </a:t>
            </a:r>
            <a:r>
              <a:rPr lang="th-TH" dirty="0" smtClean="0">
                <a:solidFill>
                  <a:srgbClr val="7030A0"/>
                </a:solidFill>
                <a:sym typeface="Wingdings" pitchFamily="2" charset="2"/>
              </a:rPr>
              <a:t>สารสนเทศ</a:t>
            </a:r>
            <a:r>
              <a:rPr lang="th-TH" sz="2800" dirty="0" smtClean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en-US" sz="2400" dirty="0">
                <a:solidFill>
                  <a:srgbClr val="7030A0"/>
                </a:solidFill>
                <a:sym typeface="Wingdings" pitchFamily="2" charset="2"/>
              </a:rPr>
              <a:t>(Information)</a:t>
            </a:r>
            <a:r>
              <a:rPr lang="en-US" sz="2800" dirty="0">
                <a:solidFill>
                  <a:srgbClr val="7030A0"/>
                </a:solidFill>
                <a:sym typeface="Wingdings" pitchFamily="2" charset="2"/>
              </a:rPr>
              <a:t> </a:t>
            </a:r>
            <a:r>
              <a:rPr lang="th-TH" sz="2800" dirty="0">
                <a:sym typeface="Wingdings" pitchFamily="2" charset="2"/>
              </a:rPr>
              <a:t>คือ การนำเอาข้อมูลต่าง ๆ มาผ่านกระบวนการประมวลผล เช่น การเรียงลำดับ การคำนวณ การจัดกลุ่ม หรือสรุปผล เพื่อสร้างเป็นรายงาน หรือจัดให้อยู่ในรูปแบบที่เหมาะสมต่อการนำเสนอขององค์กร</a:t>
            </a:r>
            <a:r>
              <a:rPr lang="en-US" sz="2800" dirty="0">
                <a:sym typeface="Wingdings" pitchFamily="2" charset="2"/>
              </a:rPr>
              <a:t> </a:t>
            </a:r>
            <a:r>
              <a:rPr lang="th-TH" sz="2800" dirty="0">
                <a:sym typeface="Wingdings" pitchFamily="2" charset="2"/>
              </a:rPr>
              <a:t/>
            </a:r>
            <a:br>
              <a:rPr lang="th-TH" sz="2800" dirty="0">
                <a:sym typeface="Wingdings" pitchFamily="2" charset="2"/>
              </a:rPr>
            </a:br>
            <a:endParaRPr lang="th-TH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836712"/>
            <a:ext cx="8229600" cy="863600"/>
          </a:xfrm>
        </p:spPr>
        <p:txBody>
          <a:bodyPr/>
          <a:lstStyle/>
          <a:p>
            <a:r>
              <a:rPr lang="th-TH" sz="4800" b="1" dirty="0" smtClean="0">
                <a:solidFill>
                  <a:srgbClr val="0070C0"/>
                </a:solidFill>
              </a:rPr>
              <a:t>บุคลากร</a:t>
            </a:r>
            <a:endParaRPr lang="th-TH" sz="4400" b="1" dirty="0" smtClean="0">
              <a:solidFill>
                <a:srgbClr val="0070C0"/>
              </a:solidFill>
            </a:endParaRPr>
          </a:p>
        </p:txBody>
      </p:sp>
      <p:sp>
        <p:nvSpPr>
          <p:cNvPr id="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F0703A4-A2E8-40EC-8CD8-4EA0247544B2}" type="slidenum">
              <a:rPr lang="en-US"/>
              <a:pPr>
                <a:defRPr/>
              </a:pPr>
              <a:t>10</a:t>
            </a:fld>
            <a:endParaRPr lang="th-TH"/>
          </a:p>
        </p:txBody>
      </p:sp>
      <p:sp>
        <p:nvSpPr>
          <p:cNvPr id="13316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772816"/>
            <a:ext cx="8229600" cy="396044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h-TH" sz="3600" b="1" dirty="0" smtClean="0">
                <a:solidFill>
                  <a:srgbClr val="00B050"/>
                </a:solidFill>
              </a:rPr>
              <a:t>กลุ่มผู้ใช้งานทั่วไป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sz="3600" b="1" dirty="0" smtClean="0"/>
              <a:t> 	1. ผู้ใช้งานคอมพิวเตอร์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EucrosiaUPC" pitchFamily="18" charset="-34"/>
              </a:rPr>
              <a:t>User/ End User</a:t>
            </a:r>
            <a:r>
              <a:rPr lang="en-US" b="1" dirty="0" smtClean="0">
                <a:cs typeface="EucrosiaUPC" pitchFamily="18" charset="-34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b="1" dirty="0">
                <a:cs typeface="EucrosiaUPC" pitchFamily="18" charset="-34"/>
              </a:rPr>
              <a:t>	</a:t>
            </a:r>
            <a:r>
              <a:rPr lang="th-TH" sz="3600" b="1" dirty="0" smtClean="0"/>
              <a:t>2. ผู้ใช้ที่ชำนาญ </a:t>
            </a:r>
            <a:r>
              <a:rPr lang="th-TH" sz="3200" b="1" dirty="0" smtClean="0"/>
              <a:t>(</a:t>
            </a:r>
            <a:r>
              <a:rPr lang="en-US" sz="3200" b="1" dirty="0" smtClean="0"/>
              <a:t>Power </a:t>
            </a:r>
            <a:r>
              <a:rPr lang="en-US" sz="3200" b="1" dirty="0" smtClean="0">
                <a:cs typeface="EucrosiaUPC" pitchFamily="18" charset="-34"/>
              </a:rPr>
              <a:t>User)</a:t>
            </a:r>
            <a:endParaRPr lang="en-US" sz="3200" b="1" dirty="0">
              <a:cs typeface="EucrosiaUPC" pitchFamily="18" charset="-34"/>
            </a:endParaRPr>
          </a:p>
          <a:p>
            <a:pPr>
              <a:lnSpc>
                <a:spcPct val="90000"/>
              </a:lnSpc>
            </a:pPr>
            <a:r>
              <a:rPr lang="th-TH" sz="3600" b="1" dirty="0" smtClean="0">
                <a:solidFill>
                  <a:srgbClr val="00B050"/>
                </a:solidFill>
              </a:rPr>
              <a:t>กลุ่มผู้เชี่ยวชาญ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sz="3600" b="1" dirty="0" smtClean="0"/>
              <a:t>	1. ช่างเทคนิคคอมพิวเตอร์/ฝ่ายสนับสนุนคอมพิวเตอร์ </a:t>
            </a:r>
            <a:r>
              <a:rPr lang="en-US" b="1" dirty="0" smtClean="0">
                <a:cs typeface="EucrosiaUPC" pitchFamily="18" charset="-34"/>
              </a:rPr>
              <a:t/>
            </a:r>
            <a:br>
              <a:rPr lang="en-US" b="1" dirty="0" smtClean="0">
                <a:cs typeface="EucrosiaUPC" pitchFamily="18" charset="-34"/>
              </a:rPr>
            </a:br>
            <a:r>
              <a:rPr lang="en-US" sz="2800" b="1" dirty="0" smtClean="0">
                <a:cs typeface="EucrosiaUPC" pitchFamily="18" charset="-34"/>
              </a:rPr>
              <a:t>       (Computer Technician/Computer Support)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 b="1" dirty="0" smtClean="0">
                <a:cs typeface="EucrosiaUPC" pitchFamily="18" charset="-34"/>
              </a:rPr>
              <a:t>	</a:t>
            </a:r>
            <a:r>
              <a:rPr lang="th-TH" sz="3600" b="1" dirty="0" smtClean="0"/>
              <a:t>2. นักวิเคราะห์ระบบ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EucrosiaUPC" pitchFamily="18" charset="-34"/>
              </a:rPr>
              <a:t>System Analyst</a:t>
            </a:r>
            <a:r>
              <a:rPr lang="en-US" b="1" dirty="0" smtClean="0">
                <a:cs typeface="EucrosiaUPC" pitchFamily="18" charset="-34"/>
              </a:rPr>
              <a:t>)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 b="1" dirty="0" smtClean="0">
                <a:cs typeface="EucrosiaUPC" pitchFamily="18" charset="-34"/>
              </a:rPr>
              <a:t>	</a:t>
            </a:r>
            <a:r>
              <a:rPr lang="en-US" sz="3600" b="1" dirty="0" smtClean="0">
                <a:cs typeface="EucrosiaUPC" pitchFamily="18" charset="-34"/>
              </a:rPr>
              <a:t>		</a:t>
            </a:r>
            <a:endParaRPr lang="th-TH" b="1" dirty="0" smtClean="0"/>
          </a:p>
        </p:txBody>
      </p:sp>
    </p:spTree>
    <p:extLst>
      <p:ext uri="{BB962C8B-B14F-4D97-AF65-F5344CB8AC3E}">
        <p14:creationId xmlns:p14="http://schemas.microsoft.com/office/powerpoint/2010/main" val="343912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E16F74D-54C1-4243-B16D-186FD190B65F}" type="slidenum">
              <a:rPr lang="en-US"/>
              <a:pPr>
                <a:defRPr/>
              </a:pPr>
              <a:t>11</a:t>
            </a:fld>
            <a:endParaRPr lang="th-TH"/>
          </a:p>
        </p:txBody>
      </p:sp>
      <p:sp>
        <p:nvSpPr>
          <p:cNvPr id="14339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95536" y="620688"/>
            <a:ext cx="8229600" cy="5976664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h-TH" sz="3600" b="1" dirty="0" smtClean="0"/>
              <a:t>		</a:t>
            </a:r>
            <a:r>
              <a:rPr lang="en-US" sz="2800" b="1" dirty="0">
                <a:cs typeface="EucrosiaUPC" pitchFamily="18" charset="-34"/>
              </a:rPr>
              <a:t>3</a:t>
            </a:r>
            <a:r>
              <a:rPr lang="en-US" sz="3200" b="1" dirty="0">
                <a:cs typeface="EucrosiaUPC" pitchFamily="18" charset="-34"/>
              </a:rPr>
              <a:t>. </a:t>
            </a:r>
            <a:r>
              <a:rPr lang="th-TH" sz="3600" b="1" dirty="0">
                <a:cs typeface="EucrosiaUPC" pitchFamily="18" charset="-34"/>
              </a:rPr>
              <a:t>นักออกแบบ </a:t>
            </a:r>
            <a:r>
              <a:rPr lang="en-US" sz="2400" b="1" dirty="0">
                <a:cs typeface="EucrosiaUPC" pitchFamily="18" charset="-34"/>
              </a:rPr>
              <a:t>UX </a:t>
            </a:r>
            <a:r>
              <a:rPr lang="en-US" sz="2400" b="1" dirty="0" smtClean="0">
                <a:cs typeface="EucrosiaUPC" pitchFamily="18" charset="-34"/>
              </a:rPr>
              <a:t>(User </a:t>
            </a:r>
            <a:r>
              <a:rPr lang="en-US" sz="2400" b="1" dirty="0" err="1" smtClean="0">
                <a:cs typeface="EucrosiaUPC" pitchFamily="18" charset="-34"/>
              </a:rPr>
              <a:t>eXperience</a:t>
            </a:r>
            <a:r>
              <a:rPr lang="en-US" sz="2400" b="1" dirty="0" smtClean="0">
                <a:cs typeface="EucrosiaUPC" pitchFamily="18" charset="-34"/>
              </a:rPr>
              <a:t>)</a:t>
            </a:r>
            <a:endParaRPr lang="th-TH" sz="2400" b="1" dirty="0" smtClean="0">
              <a:cs typeface="EucrosiaUPC" pitchFamily="18" charset="-34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th-TH" sz="3600" b="1" dirty="0">
                <a:cs typeface="EucrosiaUPC" pitchFamily="18" charset="-34"/>
              </a:rPr>
              <a:t> </a:t>
            </a:r>
            <a:r>
              <a:rPr lang="th-TH" sz="3600" b="1" dirty="0" smtClean="0">
                <a:cs typeface="EucrosiaUPC" pitchFamily="18" charset="-34"/>
              </a:rPr>
              <a:t>           และ </a:t>
            </a:r>
            <a:r>
              <a:rPr lang="en-US" b="1" dirty="0" smtClean="0">
                <a:cs typeface="EucrosiaUPC" pitchFamily="18" charset="-34"/>
              </a:rPr>
              <a:t>UI (</a:t>
            </a:r>
            <a:r>
              <a:rPr lang="en-US" b="1" dirty="0">
                <a:cs typeface="EucrosiaUPC" pitchFamily="18" charset="-34"/>
              </a:rPr>
              <a:t>U</a:t>
            </a:r>
            <a:r>
              <a:rPr lang="en-US" b="1" dirty="0" smtClean="0">
                <a:cs typeface="EucrosiaUPC" pitchFamily="18" charset="-34"/>
              </a:rPr>
              <a:t>ser Interface)</a:t>
            </a:r>
            <a:endParaRPr lang="en-US" sz="2400" b="1" dirty="0">
              <a:cs typeface="EucrosiaUPC" pitchFamily="18" charset="-34"/>
            </a:endParaRPr>
          </a:p>
          <a:p>
            <a:pPr>
              <a:lnSpc>
                <a:spcPct val="90000"/>
              </a:lnSpc>
              <a:buFontTx/>
              <a:buNone/>
            </a:pPr>
            <a:r>
              <a:rPr lang="en-US" sz="3600" b="1" dirty="0">
                <a:cs typeface="EucrosiaUPC" pitchFamily="18" charset="-34"/>
              </a:rPr>
              <a:t>	</a:t>
            </a:r>
            <a:r>
              <a:rPr lang="th-TH" sz="3600" b="1" dirty="0" smtClean="0">
                <a:cs typeface="EucrosiaUPC" pitchFamily="18" charset="-34"/>
              </a:rPr>
              <a:t>	</a:t>
            </a:r>
            <a:r>
              <a:rPr lang="th-TH" sz="4000" b="1" dirty="0" smtClean="0"/>
              <a:t>4</a:t>
            </a:r>
            <a:r>
              <a:rPr lang="th-TH" sz="3600" b="1" dirty="0"/>
              <a:t>. นักเขียนโปรแกรม </a:t>
            </a:r>
            <a:r>
              <a:rPr lang="th-TH" sz="2800" b="1" dirty="0"/>
              <a:t>(</a:t>
            </a:r>
            <a:r>
              <a:rPr lang="en-US" sz="2800" b="1" dirty="0">
                <a:cs typeface="EucrosiaUPC" pitchFamily="18" charset="-34"/>
              </a:rPr>
              <a:t>Programmer</a:t>
            </a:r>
            <a:r>
              <a:rPr lang="en-US" sz="3600" b="1" dirty="0">
                <a:cs typeface="EucrosiaUPC" pitchFamily="18" charset="-34"/>
              </a:rPr>
              <a:t>)</a:t>
            </a:r>
          </a:p>
          <a:p>
            <a:pPr marL="609600" indent="-609600">
              <a:buFontTx/>
              <a:buNone/>
            </a:pPr>
            <a:r>
              <a:rPr lang="th-TH" sz="3600" b="1" dirty="0" smtClean="0"/>
              <a:t>		5. วิศวกรซอฟต์แวร์</a:t>
            </a:r>
            <a:r>
              <a:rPr lang="th-TH" b="1" dirty="0" smtClean="0"/>
              <a:t> </a:t>
            </a:r>
            <a:r>
              <a:rPr lang="th-TH" sz="2800" b="1" dirty="0" smtClean="0"/>
              <a:t>(</a:t>
            </a:r>
            <a:r>
              <a:rPr lang="en-US" sz="2800" b="1" dirty="0" smtClean="0">
                <a:cs typeface="EucrosiaUPC" pitchFamily="18" charset="-34"/>
              </a:rPr>
              <a:t>Software Engineer)</a:t>
            </a:r>
          </a:p>
          <a:p>
            <a:pPr marL="609600" indent="-609600">
              <a:buFontTx/>
              <a:buNone/>
            </a:pPr>
            <a:r>
              <a:rPr lang="en-US" b="1" dirty="0" smtClean="0">
                <a:cs typeface="EucrosiaUPC" pitchFamily="18" charset="-34"/>
              </a:rPr>
              <a:t>		</a:t>
            </a:r>
            <a:r>
              <a:rPr lang="th-TH" sz="3600" b="1" dirty="0"/>
              <a:t>6</a:t>
            </a:r>
            <a:r>
              <a:rPr lang="th-TH" sz="3600" b="1" dirty="0" smtClean="0"/>
              <a:t>. ผู้ดูแลเน็ตเวิร์ก</a:t>
            </a:r>
            <a:r>
              <a:rPr lang="th-TH" b="1" dirty="0" smtClean="0"/>
              <a:t> </a:t>
            </a:r>
            <a:r>
              <a:rPr lang="en-US" b="1" dirty="0" smtClean="0">
                <a:cs typeface="EucrosiaUPC" pitchFamily="18" charset="-34"/>
              </a:rPr>
              <a:t>(Network Administrator)</a:t>
            </a:r>
          </a:p>
          <a:p>
            <a:pPr marL="609600" indent="-342900"/>
            <a:r>
              <a:rPr lang="th-TH" sz="3600" b="1" dirty="0" smtClean="0">
                <a:solidFill>
                  <a:srgbClr val="00B050"/>
                </a:solidFill>
              </a:rPr>
              <a:t>กลุ่มผู้บริหาร </a:t>
            </a:r>
          </a:p>
          <a:p>
            <a:pPr marL="609600" indent="-609600">
              <a:buFontTx/>
              <a:buNone/>
            </a:pPr>
            <a:r>
              <a:rPr lang="th-TH" b="1" dirty="0" smtClean="0"/>
              <a:t>	</a:t>
            </a:r>
            <a:r>
              <a:rPr lang="th-TH" sz="3600" b="1" dirty="0" smtClean="0"/>
              <a:t>1. ผู้บริหารสูงสุดด้านสารสนเทศและคอมพิวเตอร์ </a:t>
            </a:r>
            <a:br>
              <a:rPr lang="th-TH" sz="3600" b="1" dirty="0" smtClean="0"/>
            </a:br>
            <a:r>
              <a:rPr lang="th-TH" sz="3600" b="1" dirty="0" smtClean="0"/>
              <a:t>   </a:t>
            </a:r>
            <a:r>
              <a:rPr lang="th-TH" b="1" dirty="0" smtClean="0"/>
              <a:t>(</a:t>
            </a:r>
            <a:r>
              <a:rPr lang="en-US" b="1" dirty="0" smtClean="0">
                <a:cs typeface="EucrosiaUPC" pitchFamily="18" charset="-34"/>
              </a:rPr>
              <a:t>CIO : Chief Information Officer)</a:t>
            </a:r>
          </a:p>
          <a:p>
            <a:pPr marL="609600" indent="-609600">
              <a:buFontTx/>
              <a:buNone/>
            </a:pPr>
            <a:r>
              <a:rPr lang="en-US" sz="3600" b="1" dirty="0" smtClean="0">
                <a:cs typeface="EucrosiaUPC" pitchFamily="18" charset="-34"/>
              </a:rPr>
              <a:t>	</a:t>
            </a:r>
            <a:r>
              <a:rPr lang="th-TH" sz="3600" b="1" dirty="0" smtClean="0"/>
              <a:t>2. หัวหน้างานด้านคอมพิวเตอร์ </a:t>
            </a:r>
            <a:r>
              <a:rPr lang="en-US" sz="3600" b="1" dirty="0" smtClean="0">
                <a:cs typeface="EucrosiaUPC" pitchFamily="18" charset="-34"/>
              </a:rPr>
              <a:t/>
            </a:r>
            <a:br>
              <a:rPr lang="en-US" sz="3600" b="1" dirty="0" smtClean="0">
                <a:cs typeface="EucrosiaUPC" pitchFamily="18" charset="-34"/>
              </a:rPr>
            </a:br>
            <a:r>
              <a:rPr lang="en-US" sz="2800" b="1" dirty="0" smtClean="0">
                <a:cs typeface="EucrosiaUPC" pitchFamily="18" charset="-34"/>
              </a:rPr>
              <a:t>   </a:t>
            </a:r>
            <a:r>
              <a:rPr lang="en-US" sz="2000" b="1" dirty="0" smtClean="0">
                <a:cs typeface="EucrosiaUPC" pitchFamily="18" charset="-34"/>
              </a:rPr>
              <a:t>(Computer Center Manager/  Information Technology Manager)</a:t>
            </a:r>
            <a:endParaRPr lang="th-TH" sz="1800" b="1" dirty="0" smtClean="0"/>
          </a:p>
        </p:txBody>
      </p:sp>
    </p:spTree>
    <p:extLst>
      <p:ext uri="{BB962C8B-B14F-4D97-AF65-F5344CB8AC3E}">
        <p14:creationId xmlns:p14="http://schemas.microsoft.com/office/powerpoint/2010/main" val="3171766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3792"/>
            <a:ext cx="8229600" cy="1143000"/>
          </a:xfrm>
        </p:spPr>
        <p:txBody>
          <a:bodyPr/>
          <a:lstStyle/>
          <a:p>
            <a:r>
              <a:rPr lang="th-TH" sz="4800" b="1" dirty="0" smtClean="0">
                <a:solidFill>
                  <a:srgbClr val="0070C0"/>
                </a:solidFill>
              </a:rPr>
              <a:t>ข้อมูล</a:t>
            </a:r>
            <a:r>
              <a:rPr lang="en-US" sz="4800" b="1" dirty="0" smtClean="0">
                <a:solidFill>
                  <a:srgbClr val="0070C0"/>
                </a:solidFill>
                <a:cs typeface="LilyUPC" pitchFamily="34" charset="-34"/>
              </a:rPr>
              <a:t>/</a:t>
            </a:r>
            <a:r>
              <a:rPr lang="th-TH" sz="4800" b="1" dirty="0" smtClean="0">
                <a:solidFill>
                  <a:srgbClr val="0070C0"/>
                </a:solidFill>
              </a:rPr>
              <a:t>สารสนเทศ </a:t>
            </a:r>
            <a:r>
              <a:rPr lang="th-TH" b="1" dirty="0" smtClean="0">
                <a:solidFill>
                  <a:srgbClr val="0070C0"/>
                </a:solidFill>
              </a:rPr>
              <a:t>(</a:t>
            </a:r>
            <a:r>
              <a:rPr lang="en-US" b="1" dirty="0" smtClean="0">
                <a:solidFill>
                  <a:srgbClr val="0070C0"/>
                </a:solidFill>
                <a:cs typeface="LilyUPC" pitchFamily="34" charset="-34"/>
              </a:rPr>
              <a:t>Data/Information)</a:t>
            </a:r>
            <a:endParaRPr lang="th-TH" b="1" dirty="0" smtClean="0">
              <a:solidFill>
                <a:srgbClr val="0070C0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600200"/>
            <a:ext cx="7859713" cy="4565650"/>
          </a:xfrm>
        </p:spPr>
        <p:txBody>
          <a:bodyPr/>
          <a:lstStyle/>
          <a:p>
            <a:pPr>
              <a:buFontTx/>
              <a:buNone/>
            </a:pPr>
            <a:r>
              <a:rPr lang="th-TH" sz="3600" b="1" dirty="0" smtClean="0"/>
              <a:t>		ข้อมูลในคอมพิวเตอร์จะต้องมีการแปลงรูปแบบหรือสถานะให้คอมพิวเตอร์เข้าใจเสียก่อน จึงจะสามารถนำมาใช้ในการประมวลผลได้ สถานะหรือรูปแบบนี้เรียกว่า สถานะดิจิตอล มี 2 สถานะคือ เปิด(1) และปิด(0) เหมือนกับหลักการทำงานของไฟฟ้านั่นเอง</a:t>
            </a:r>
          </a:p>
          <a:p>
            <a:pPr>
              <a:buFontTx/>
              <a:buNone/>
            </a:pPr>
            <a:r>
              <a:rPr lang="th-TH" sz="3600" b="1" dirty="0" smtClean="0"/>
              <a:t>		</a:t>
            </a:r>
            <a:r>
              <a:rPr lang="th-TH" sz="3600" b="1" dirty="0" err="1" smtClean="0"/>
              <a:t>สถานะการ</a:t>
            </a:r>
            <a:r>
              <a:rPr lang="th-TH" sz="3600" b="1" dirty="0" smtClean="0"/>
              <a:t>ทำงานแบบดิจิตอล จะอาศัยการประมวลผลโดยใช้ระบบเลขฐานสอง ซึ่งประกอบด้วยเลข 0 กับ 1 </a:t>
            </a:r>
          </a:p>
        </p:txBody>
      </p:sp>
      <p:sp>
        <p:nvSpPr>
          <p:cNvPr id="4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C219C26-E6B8-42E1-A749-0DBCEAD271B7}" type="slidenum">
              <a:rPr lang="en-US"/>
              <a:pPr>
                <a:defRPr/>
              </a:pPr>
              <a:t>12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71431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821" name="Group 29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989440632"/>
              </p:ext>
            </p:extLst>
          </p:nvPr>
        </p:nvGraphicFramePr>
        <p:xfrm>
          <a:off x="900113" y="727720"/>
          <a:ext cx="7200900" cy="1981200"/>
        </p:xfrm>
        <a:graphic>
          <a:graphicData uri="http://schemas.openxmlformats.org/drawingml/2006/table">
            <a:tbl>
              <a:tblPr/>
              <a:tblGrid>
                <a:gridCol w="2400300"/>
                <a:gridCol w="2400300"/>
                <a:gridCol w="2400300"/>
              </a:tblGrid>
              <a:tr h="7921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ตัวเลขฐานสอง</a:t>
                      </a:r>
                      <a:b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</a:b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(บิต)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สภาวะของประจุไฟฟ้า (หลอดไฟติด</a:t>
                      </a: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/</a:t>
                      </a: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ดับ)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สถานะทางไฟฟ้า</a:t>
                      </a:r>
                      <a:b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</a:b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(เปิด</a:t>
                      </a: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/</a:t>
                      </a: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ปิด)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32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ติด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ON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1778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ดับ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 pitchFamily="18" charset="-34"/>
                        </a:rPr>
                        <a:t>OFF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 pitchFamily="18" charset="-34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1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B38ECF6-1929-4F20-A7A3-564C359610D9}" type="slidenum">
              <a:rPr lang="en-US"/>
              <a:pPr>
                <a:defRPr/>
              </a:pPr>
              <a:t>13</a:t>
            </a:fld>
            <a:endParaRPr lang="th-TH"/>
          </a:p>
        </p:txBody>
      </p:sp>
      <p:sp>
        <p:nvSpPr>
          <p:cNvPr id="33822" name="Text Box 30"/>
          <p:cNvSpPr txBox="1">
            <a:spLocks noChangeArrowheads="1"/>
          </p:cNvSpPr>
          <p:nvPr/>
        </p:nvSpPr>
        <p:spPr bwMode="auto">
          <a:xfrm>
            <a:off x="468313" y="2830284"/>
            <a:ext cx="7991475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th-TH" sz="3200" b="1" dirty="0">
                <a:cs typeface="+mn-cs"/>
              </a:rPr>
              <a:t>   ตัวเลขฐานสอง 1 ตัว เรียกว่า บิต(</a:t>
            </a:r>
            <a:r>
              <a:rPr lang="en-US" sz="3200" b="1" dirty="0">
                <a:cs typeface="+mn-cs"/>
              </a:rPr>
              <a:t>bit) </a:t>
            </a:r>
            <a:r>
              <a:rPr lang="th-TH" sz="3200" b="1" dirty="0">
                <a:cs typeface="+mn-cs"/>
              </a:rPr>
              <a:t>โดยทั่วไปนิยมนำกลุ่มตัวเลขฐานสองมารวมกัน เช่น 8 บิตแทน 1 ตัวอักษร ซึ่งใช้แทนตัวอักษร ตัวเลข อักขระพิเศษต่าง ๆ บนคีย์บอร์ดที่เราป้อนเข้าไปในเครื่อง </a:t>
            </a:r>
            <a:br>
              <a:rPr lang="th-TH" sz="3200" b="1" dirty="0">
                <a:cs typeface="+mn-cs"/>
              </a:rPr>
            </a:br>
            <a:r>
              <a:rPr lang="th-TH" sz="3200" b="1" dirty="0">
                <a:cs typeface="+mn-cs"/>
              </a:rPr>
              <a:t>   ถ้าเราป้อนตัวอักษรเข้าไปในเครื่อง ตัวอักษรจะถูกเปลี่ยนเป็นกลุ่มตัวเลขฐานสองแล้วส่งเข้าไปประมวลผลโดยซีพียู เมื่อได้ผลลัพธ์แล้วจะถูกเปลี่ยนเป็นตัวอักษรแสดงให้เราเห็นทางอุปกรณ์แสดงผล เช่น </a:t>
            </a:r>
            <a:r>
              <a:rPr lang="th-TH" sz="3200" b="1" dirty="0" smtClean="0">
                <a:cs typeface="+mn-cs"/>
              </a:rPr>
              <a:t>จอภาพ</a:t>
            </a:r>
            <a:endParaRPr lang="th-TH" sz="32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7046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20688"/>
            <a:ext cx="8229600" cy="1066800"/>
          </a:xfrm>
        </p:spPr>
        <p:txBody>
          <a:bodyPr/>
          <a:lstStyle/>
          <a:p>
            <a:pPr algn="ctr"/>
            <a:r>
              <a:rPr lang="th-TH" sz="4800" b="1" dirty="0" smtClean="0">
                <a:solidFill>
                  <a:srgbClr val="0070C0"/>
                </a:solidFill>
              </a:rPr>
              <a:t>รหัสภายในระบบคอมพิวเตอร์</a:t>
            </a:r>
          </a:p>
        </p:txBody>
      </p:sp>
      <p:sp>
        <p:nvSpPr>
          <p:cNvPr id="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B29E39F-50F7-46E2-BDD4-7716492315E5}" type="slidenum">
              <a:rPr lang="en-US"/>
              <a:pPr>
                <a:defRPr/>
              </a:pPr>
              <a:t>14</a:t>
            </a:fld>
            <a:endParaRPr lang="th-TH"/>
          </a:p>
        </p:txBody>
      </p:sp>
      <p:sp>
        <p:nvSpPr>
          <p:cNvPr id="17412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900113" y="1600200"/>
            <a:ext cx="7786687" cy="4525963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th-TH" sz="3600" b="1" u="sng" dirty="0" smtClean="0"/>
              <a:t>รหัสแอสกี</a:t>
            </a:r>
            <a:r>
              <a:rPr lang="th-TH" sz="3600" b="1" dirty="0" smtClean="0"/>
              <a:t> </a:t>
            </a:r>
            <a:r>
              <a:rPr lang="en-US" sz="3600" b="1" dirty="0" smtClean="0">
                <a:cs typeface="EucrosiaUPC" pitchFamily="18" charset="-34"/>
              </a:rPr>
              <a:t>(ASCII) </a:t>
            </a:r>
            <a:r>
              <a:rPr lang="th-TH" sz="3600" b="1" dirty="0" smtClean="0"/>
              <a:t>ใช้เลขฐานสอง 8 บิตแทน 1 ไบต์ จะแทนตัวอักขระได้ทั้งหมด 256 ตัว</a:t>
            </a:r>
          </a:p>
          <a:p>
            <a:pPr marL="609600" indent="-609600">
              <a:buFontTx/>
              <a:buAutoNum type="arabicPeriod"/>
            </a:pPr>
            <a:r>
              <a:rPr lang="th-TH" sz="3600" b="1" u="sng" dirty="0" smtClean="0"/>
              <a:t>รหัสยูนิโค้ด</a:t>
            </a:r>
            <a:r>
              <a:rPr lang="th-TH" sz="3600" b="1" dirty="0" smtClean="0"/>
              <a:t> </a:t>
            </a:r>
            <a:r>
              <a:rPr lang="en-US" sz="3600" b="1" dirty="0" smtClean="0">
                <a:cs typeface="EucrosiaUPC" pitchFamily="18" charset="-34"/>
              </a:rPr>
              <a:t>(Unicode) </a:t>
            </a:r>
            <a:r>
              <a:rPr lang="th-TH" sz="3600" b="1" dirty="0" smtClean="0"/>
              <a:t>ใช้เลขฐานสอง 16 บิต(</a:t>
            </a:r>
            <a:r>
              <a:rPr lang="en-US" sz="3600" b="1" dirty="0" smtClean="0"/>
              <a:t>UTF-16) </a:t>
            </a:r>
            <a:r>
              <a:rPr lang="th-TH" sz="3600" b="1" dirty="0" smtClean="0"/>
              <a:t>แทน 1 ไบต์ จะแทนตัวอักขระได้ทั้งหมด 65</a:t>
            </a:r>
            <a:r>
              <a:rPr lang="en-US" sz="3600" b="1" dirty="0" smtClean="0">
                <a:cs typeface="EucrosiaUPC" pitchFamily="18" charset="-34"/>
              </a:rPr>
              <a:t>,</a:t>
            </a:r>
            <a:r>
              <a:rPr lang="th-TH" sz="3600" b="1" dirty="0" smtClean="0"/>
              <a:t>536 ตัว </a:t>
            </a:r>
          </a:p>
          <a:p>
            <a:pPr marL="0" indent="0">
              <a:buNone/>
            </a:pPr>
            <a:r>
              <a:rPr lang="th-TH" sz="3600" b="1" dirty="0"/>
              <a:t>	</a:t>
            </a:r>
            <a:r>
              <a:rPr lang="th-TH" sz="3600" b="1" dirty="0" smtClean="0"/>
              <a:t>	</a:t>
            </a:r>
            <a:r>
              <a:rPr lang="en-US" sz="3600" b="1" dirty="0" smtClean="0"/>
              <a:t>UTF-32 </a:t>
            </a:r>
            <a:r>
              <a:rPr lang="th-TH" sz="3600" b="1" dirty="0" smtClean="0"/>
              <a:t>ใช้ 32 บิต แทน 1 ไบต์ จะแทน</a:t>
            </a:r>
            <a:br>
              <a:rPr lang="th-TH" sz="3600" b="1" dirty="0" smtClean="0"/>
            </a:br>
            <a:r>
              <a:rPr lang="th-TH" sz="3600" b="1" dirty="0" smtClean="0"/>
              <a:t>     ได้มากกว่า 100,000 รูปแบบ</a:t>
            </a:r>
            <a:br>
              <a:rPr lang="th-TH" sz="3600" b="1" dirty="0" smtClean="0"/>
            </a:br>
            <a:endParaRPr lang="th-TH" sz="3600" b="1" dirty="0" smtClean="0"/>
          </a:p>
        </p:txBody>
      </p:sp>
    </p:spTree>
    <p:extLst>
      <p:ext uri="{BB962C8B-B14F-4D97-AF65-F5344CB8AC3E}">
        <p14:creationId xmlns:p14="http://schemas.microsoft.com/office/powerpoint/2010/main" val="305176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470694"/>
            <a:ext cx="7467600" cy="654050"/>
          </a:xfrm>
        </p:spPr>
        <p:txBody>
          <a:bodyPr>
            <a:normAutofit fontScale="90000"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th-TH" sz="4900" b="1" dirty="0" smtClean="0">
                <a:solidFill>
                  <a:srgbClr val="00B050"/>
                </a:solidFill>
              </a:rPr>
              <a:t>รหัส</a:t>
            </a:r>
            <a:r>
              <a:rPr lang="th-TH" dirty="0" smtClean="0">
                <a:solidFill>
                  <a:srgbClr val="00B050"/>
                </a:solidFill>
              </a:rPr>
              <a:t> </a:t>
            </a:r>
            <a:r>
              <a:rPr lang="en-US" b="1" dirty="0" smtClean="0">
                <a:solidFill>
                  <a:srgbClr val="00B050"/>
                </a:solidFill>
              </a:rPr>
              <a:t>ASCII</a:t>
            </a:r>
            <a:endParaRPr lang="th-TH" b="1" dirty="0">
              <a:solidFill>
                <a:srgbClr val="00B050"/>
              </a:solidFill>
            </a:endParaRPr>
          </a:p>
        </p:txBody>
      </p:sp>
      <p:pic>
        <p:nvPicPr>
          <p:cNvPr id="18435" name="ตัวยึดเนื้อหา 3" descr="ascii.jpg"/>
          <p:cNvPicPr>
            <a:picLocks noGrp="1" noChangeAspect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500063" y="1071563"/>
            <a:ext cx="7643812" cy="5275262"/>
          </a:xfrm>
        </p:spPr>
      </p:pic>
    </p:spTree>
    <p:extLst>
      <p:ext uri="{BB962C8B-B14F-4D97-AF65-F5344CB8AC3E}">
        <p14:creationId xmlns:p14="http://schemas.microsoft.com/office/powerpoint/2010/main" val="4091125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67544" y="485800"/>
            <a:ext cx="8229600" cy="1143000"/>
          </a:xfrm>
        </p:spPr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</a:rPr>
              <a:t>หน่วยวัดความจุข้อมูล</a:t>
            </a:r>
          </a:p>
        </p:txBody>
      </p:sp>
      <p:graphicFrame>
        <p:nvGraphicFramePr>
          <p:cNvPr id="36909" name="Group 45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3720094961"/>
              </p:ext>
            </p:extLst>
          </p:nvPr>
        </p:nvGraphicFramePr>
        <p:xfrm>
          <a:off x="457200" y="1600200"/>
          <a:ext cx="8229600" cy="3509646"/>
        </p:xfrm>
        <a:graphic>
          <a:graphicData uri="http://schemas.openxmlformats.org/drawingml/2006/table">
            <a:tbl>
              <a:tblPr/>
              <a:tblGrid>
                <a:gridCol w="2057400"/>
                <a:gridCol w="1481138"/>
                <a:gridCol w="1223962"/>
                <a:gridCol w="3467100"/>
              </a:tblGrid>
              <a:tr h="5540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หน่วยวัด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อ่านว่า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ตัวย่อ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ความจุ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Kilobyte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กิโลไบต์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KB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10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=1,024 </a:t>
                      </a:r>
                      <a:r>
                        <a:rPr kumimoji="0" lang="th-TH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ไบต์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342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Megabyte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เมกะไบต์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MB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20</a:t>
                      </a:r>
                      <a:r>
                        <a:rPr kumimoji="0" lang="en-US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=1,048,576</a:t>
                      </a:r>
                      <a:r>
                        <a:rPr kumimoji="0" lang="th-TH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 ไบต์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Gigabyte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กิกะไบต์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GB</a:t>
                      </a:r>
                      <a:endParaRPr kumimoji="0" lang="th-TH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30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≈</a:t>
                      </a: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 </a:t>
                      </a: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1,000</a:t>
                      </a:r>
                      <a:r>
                        <a:rPr kumimoji="0" lang="th-TH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 ล้านไบต์</a:t>
                      </a:r>
                      <a:endParaRPr kumimoji="0" lang="en-US" sz="3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183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Terabyte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th-TH" sz="3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เทราไบต์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TB</a:t>
                      </a:r>
                      <a:endParaRPr kumimoji="0" lang="th-TH" sz="28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2</a:t>
                      </a:r>
                      <a:r>
                        <a:rPr kumimoji="0" lang="en-US" sz="3200" b="1" i="0" u="none" strike="noStrike" cap="none" normalizeH="0" baseline="30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ngsana New"/>
                        </a:rPr>
                        <a:t>40</a:t>
                      </a:r>
                      <a:endParaRPr kumimoji="0" lang="th-TH" sz="3200" b="1" i="0" u="none" strike="noStrike" cap="none" normalizeH="0" baseline="300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ngsana New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35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6D97BD-9DEB-448A-9EE2-C8A1DC183AC8}" type="slidenum">
              <a:rPr lang="en-US"/>
              <a:pPr>
                <a:defRPr/>
              </a:pPr>
              <a:t>16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2308673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395536" y="561876"/>
            <a:ext cx="8229600" cy="850900"/>
          </a:xfrm>
        </p:spPr>
        <p:txBody>
          <a:bodyPr/>
          <a:lstStyle/>
          <a:p>
            <a:pPr algn="ctr"/>
            <a:r>
              <a:rPr lang="th-TH" sz="4400" b="1" dirty="0" smtClean="0">
                <a:solidFill>
                  <a:srgbClr val="003CB4"/>
                </a:solidFill>
                <a:cs typeface="+mn-cs"/>
              </a:rPr>
              <a:t>ฐ</a:t>
            </a:r>
            <a:r>
              <a:rPr lang="th-TH" sz="4400" b="1" dirty="0" smtClean="0">
                <a:solidFill>
                  <a:srgbClr val="003CB4"/>
                </a:solidFill>
              </a:rPr>
              <a:t>านข้อมูลเชิงสัมพันธ์ </a:t>
            </a:r>
            <a:r>
              <a:rPr lang="en-US" sz="4400" b="1" dirty="0" smtClean="0">
                <a:solidFill>
                  <a:srgbClr val="003CB4"/>
                </a:solidFill>
              </a:rPr>
              <a:t/>
            </a:r>
            <a:br>
              <a:rPr lang="en-US" sz="4400" b="1" dirty="0" smtClean="0">
                <a:solidFill>
                  <a:srgbClr val="003CB4"/>
                </a:solidFill>
              </a:rPr>
            </a:br>
            <a:r>
              <a:rPr lang="th-TH" sz="3600" b="1" dirty="0" smtClean="0">
                <a:solidFill>
                  <a:srgbClr val="003CB4"/>
                </a:solidFill>
              </a:rPr>
              <a:t>(</a:t>
            </a:r>
            <a:r>
              <a:rPr lang="en-US" sz="3200" b="1" dirty="0" smtClean="0">
                <a:solidFill>
                  <a:srgbClr val="003CB4"/>
                </a:solidFill>
              </a:rPr>
              <a:t>Relational Database</a:t>
            </a:r>
            <a:r>
              <a:rPr lang="en-US" sz="3200" b="1" dirty="0" smtClean="0">
                <a:solidFill>
                  <a:srgbClr val="003CB4"/>
                </a:solidFill>
                <a:cs typeface="Cordia New" pitchFamily="34" charset="-34"/>
              </a:rPr>
              <a:t>)</a:t>
            </a:r>
            <a:endParaRPr lang="th-TH" sz="2800" b="1" dirty="0" smtClean="0">
              <a:solidFill>
                <a:srgbClr val="003CB4"/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412776"/>
            <a:ext cx="8374063" cy="511256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th-TH" sz="2400" b="1" dirty="0" smtClean="0"/>
              <a:t>		ในการจัดการฐานข้อมูลจะมีโปรแกรมช่วยในการจัดการ เรียกว่า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sz="2400" b="1" dirty="0"/>
              <a:t> </a:t>
            </a:r>
            <a:r>
              <a:rPr lang="th-TH" sz="2400" b="1" dirty="0" smtClean="0"/>
              <a:t>   </a:t>
            </a:r>
            <a:r>
              <a:rPr lang="th-TH" sz="2400" b="1" dirty="0" smtClean="0">
                <a:solidFill>
                  <a:srgbClr val="C00000"/>
                </a:solidFill>
              </a:rPr>
              <a:t>ระบบจัดการฐานข้อมูล (</a:t>
            </a:r>
            <a:r>
              <a:rPr lang="en-US" sz="2400" b="1" dirty="0" smtClean="0">
                <a:solidFill>
                  <a:srgbClr val="C00000"/>
                </a:solidFill>
                <a:cs typeface="Browallia New" pitchFamily="34" charset="-34"/>
              </a:rPr>
              <a:t>Database Management Systems : DBMS)</a:t>
            </a:r>
            <a:r>
              <a:rPr lang="en-US" sz="2400" b="1" dirty="0" smtClean="0">
                <a:cs typeface="Browallia New" pitchFamily="34" charset="-34"/>
              </a:rPr>
              <a:t> </a:t>
            </a:r>
            <a:r>
              <a:rPr lang="th-TH" sz="2400" b="1" dirty="0" smtClean="0"/>
              <a:t>ตัวอย่างเช่น </a:t>
            </a:r>
            <a:r>
              <a:rPr lang="en-US" sz="2400" b="1" dirty="0" smtClean="0">
                <a:cs typeface="Browallia New" pitchFamily="34" charset="-34"/>
              </a:rPr>
              <a:t>Access, Oracle, Microsoft SQL Server, Informix, MySQL, DB2 </a:t>
            </a:r>
            <a:r>
              <a:rPr lang="th-TH" sz="2400" b="1" dirty="0" smtClean="0"/>
              <a:t>เป็นต้น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th-TH" sz="2400" b="1" dirty="0" smtClean="0"/>
              <a:t>		เนื่องจากฐานข้อมูลที่เราใช้เป็นฐานข้อมูลเชิงสัมพันธ์ จะเรียกชื่อเต็มว่า ระบบจัดการฐานข้อมูลเชิงสัมพันธ์ (</a:t>
            </a:r>
            <a:r>
              <a:rPr lang="en-US" sz="2400" b="1" dirty="0" smtClean="0"/>
              <a:t>Relational Database Management System</a:t>
            </a:r>
            <a:r>
              <a:rPr lang="th-TH" sz="2400" b="1" dirty="0" smtClean="0"/>
              <a:t>) หรือ </a:t>
            </a:r>
            <a:r>
              <a:rPr lang="en-US" sz="2400" b="1" dirty="0" smtClean="0"/>
              <a:t>RDBMS</a:t>
            </a:r>
            <a:r>
              <a:rPr lang="th-TH" sz="2400" b="1" dirty="0" smtClean="0"/>
              <a:t/>
            </a:r>
            <a:br>
              <a:rPr lang="th-TH" sz="2400" b="1" dirty="0" smtClean="0"/>
            </a:br>
            <a:r>
              <a:rPr lang="th-TH" sz="2400" b="1" dirty="0" smtClean="0"/>
              <a:t>	ระบบการจัดการฐานข้อมูลจะอำนวยความสะดวกกับผู้ใช้ในการใช้งานโดยไม่ต้องคำนึงถึงโครงสร้างในการจัดเก็บจริง แต่เราจะมองเห็นรูปแบบการจัดเก็บเป็นตารางซึ่งประกอบไปด้วยแถวและคอลัมน์ สามารถกำหนดสิทธิในการเข้าถึงข้อมูลในฐานข้อมูล </a:t>
            </a:r>
            <a:br>
              <a:rPr lang="th-TH" sz="2400" b="1" dirty="0" smtClean="0"/>
            </a:br>
            <a:r>
              <a:rPr lang="th-TH" sz="2400" b="1" dirty="0" smtClean="0"/>
              <a:t>	</a:t>
            </a:r>
            <a:r>
              <a:rPr lang="en-US" sz="2400" b="1" dirty="0" smtClean="0">
                <a:cs typeface="Browallia New" pitchFamily="34" charset="-34"/>
              </a:rPr>
              <a:t>DBMS </a:t>
            </a:r>
            <a:r>
              <a:rPr lang="th-TH" sz="2400" b="1" dirty="0" smtClean="0"/>
              <a:t>มีเครื่องมือในการเรียกค้นข้อมูลได้โดยง่ายเรียกว่า ภาษาคิวรี (</a:t>
            </a:r>
            <a:r>
              <a:rPr lang="en-US" sz="2400" b="1" dirty="0" smtClean="0">
                <a:cs typeface="Browallia New" pitchFamily="34" charset="-34"/>
              </a:rPr>
              <a:t>Query Language) </a:t>
            </a:r>
            <a:r>
              <a:rPr lang="th-TH" sz="2400" b="1" dirty="0" smtClean="0"/>
              <a:t>ได้แก่ ภาษา </a:t>
            </a:r>
            <a:r>
              <a:rPr lang="en-US" sz="2400" b="1" dirty="0" smtClean="0">
                <a:cs typeface="Browallia New" pitchFamily="34" charset="-34"/>
              </a:rPr>
              <a:t>SQL (Structure Query Language) </a:t>
            </a:r>
            <a:r>
              <a:rPr lang="th-TH" sz="2400" b="1" dirty="0" smtClean="0"/>
              <a:t>ซึ่งเป็นภาษามาตรฐานสำหรับระบบการจัดการฐานข้อมูลเชิงสัมพันธ์ เช่น คำสั่ง </a:t>
            </a:r>
            <a:r>
              <a:rPr lang="en-US" sz="2400" b="1" dirty="0" smtClean="0"/>
              <a:t>Select, Insert, Update, Delete</a:t>
            </a:r>
            <a:endParaRPr lang="th-TH" sz="2400" b="1" dirty="0" smtClean="0"/>
          </a:p>
        </p:txBody>
      </p:sp>
      <p:sp>
        <p:nvSpPr>
          <p:cNvPr id="4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0D162F9-6800-4BAF-AB37-21B2D21B4C3F}" type="slidenum">
              <a:rPr lang="en-US"/>
              <a:pPr>
                <a:defRPr/>
              </a:pPr>
              <a:t>17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03146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899592" y="629816"/>
            <a:ext cx="7772400" cy="1143000"/>
          </a:xfrm>
        </p:spPr>
        <p:txBody>
          <a:bodyPr/>
          <a:lstStyle/>
          <a:p>
            <a:pPr algn="ctr"/>
            <a:r>
              <a:rPr lang="th-TH" sz="5400" b="1" dirty="0" err="1" smtClean="0">
                <a:solidFill>
                  <a:srgbClr val="003CB4"/>
                </a:solidFill>
              </a:rPr>
              <a:t>คลาวด์</a:t>
            </a:r>
            <a:r>
              <a:rPr lang="th-TH" sz="5400" b="1" dirty="0" smtClean="0">
                <a:solidFill>
                  <a:srgbClr val="003CB4"/>
                </a:solidFill>
              </a:rPr>
              <a:t> </a:t>
            </a:r>
            <a:r>
              <a:rPr lang="th-TH" b="1" dirty="0" smtClean="0">
                <a:solidFill>
                  <a:srgbClr val="003CB4"/>
                </a:solidFill>
              </a:rPr>
              <a:t>(</a:t>
            </a:r>
            <a:r>
              <a:rPr lang="en-US" b="1" dirty="0" smtClean="0">
                <a:solidFill>
                  <a:srgbClr val="003CB4"/>
                </a:solidFill>
              </a:rPr>
              <a:t>Cloud)</a:t>
            </a:r>
            <a:endParaRPr lang="th-TH" b="1" dirty="0">
              <a:solidFill>
                <a:srgbClr val="003CB4"/>
              </a:solidFill>
            </a:endParaRPr>
          </a:p>
        </p:txBody>
      </p:sp>
      <p:sp>
        <p:nvSpPr>
          <p:cNvPr id="3" name="ตัวแทนเนื้อหา 2"/>
          <p:cNvSpPr>
            <a:spLocks noGrp="1"/>
          </p:cNvSpPr>
          <p:nvPr>
            <p:ph sz="quarter" idx="1"/>
          </p:nvPr>
        </p:nvSpPr>
        <p:spPr>
          <a:xfrm>
            <a:off x="457200" y="1844824"/>
            <a:ext cx="8229600" cy="4324350"/>
          </a:xfrm>
        </p:spPr>
        <p:txBody>
          <a:bodyPr/>
          <a:lstStyle/>
          <a:p>
            <a:pPr marL="0" indent="0">
              <a:buNone/>
            </a:pPr>
            <a:r>
              <a:rPr lang="th-TH" b="1" dirty="0" smtClean="0"/>
              <a:t>	</a:t>
            </a:r>
            <a:r>
              <a:rPr lang="th-TH" b="1" dirty="0" err="1" smtClean="0"/>
              <a:t>คลาวด์</a:t>
            </a:r>
            <a:r>
              <a:rPr lang="th-TH" b="1" dirty="0" smtClean="0"/>
              <a:t> </a:t>
            </a:r>
            <a:r>
              <a:rPr lang="th-TH" b="1" dirty="0"/>
              <a:t>คือกลุ่มเครื่อง</a:t>
            </a:r>
            <a:r>
              <a:rPr lang="th-TH" b="1" dirty="0" smtClean="0"/>
              <a:t>เซิร์ฟเวอร์และศูนย์</a:t>
            </a:r>
            <a:r>
              <a:rPr lang="th-TH" b="1" dirty="0"/>
              <a:t>ข้อมูลเพื่อให้บริการเก็บข้อมูลรอบโลก </a:t>
            </a:r>
            <a:r>
              <a:rPr lang="th-TH" b="1" dirty="0" smtClean="0"/>
              <a:t>โดย</a:t>
            </a:r>
            <a:r>
              <a:rPr lang="th-TH" b="1" dirty="0"/>
              <a:t>พื้นฐานมันคือพื้นที่จัดเก็บ</a:t>
            </a:r>
            <a:r>
              <a:rPr lang="th-TH" b="1" dirty="0" err="1"/>
              <a:t>ข้อมูลดิจิทัล</a:t>
            </a:r>
            <a:r>
              <a:rPr lang="th-TH" b="1" dirty="0"/>
              <a:t> ที่คุณสามารถเก็บไฟล์งานต่างๆ </a:t>
            </a:r>
            <a:r>
              <a:rPr lang="th-TH" b="1" dirty="0" smtClean="0"/>
              <a:t>ได้ ซึ่ง</a:t>
            </a:r>
            <a:r>
              <a:rPr lang="th-TH" b="1" dirty="0"/>
              <a:t>ข้อแตกต่างจาก </a:t>
            </a:r>
            <a:r>
              <a:rPr lang="en-US" b="1" dirty="0"/>
              <a:t>Storage </a:t>
            </a:r>
            <a:r>
              <a:rPr lang="th-TH" b="1" dirty="0"/>
              <a:t>รูปแบบอื่นๆ (อาทิเช่น </a:t>
            </a:r>
            <a:r>
              <a:rPr lang="en-US" b="1" dirty="0"/>
              <a:t>External </a:t>
            </a:r>
            <a:r>
              <a:rPr lang="en-US" b="1" dirty="0" err="1"/>
              <a:t>Harddisk</a:t>
            </a:r>
            <a:r>
              <a:rPr lang="en-US" b="1" dirty="0"/>
              <a:t>, </a:t>
            </a:r>
            <a:r>
              <a:rPr lang="en-US" b="1" dirty="0" err="1"/>
              <a:t>Flashdrive</a:t>
            </a:r>
            <a:r>
              <a:rPr lang="en-US" b="1" dirty="0"/>
              <a:t> </a:t>
            </a:r>
            <a:r>
              <a:rPr lang="th-TH" b="1" dirty="0"/>
              <a:t>และ อื่นๆ) คือคุณไม่จำเป็นต้องมีอุปกรณ์เชื่อมต่อกับเครื่อง เพียงแค่อุปกรณ์ของคุณสามารถเข้าถึง </a:t>
            </a:r>
            <a:r>
              <a:rPr lang="en-US" b="1" dirty="0"/>
              <a:t>Internet </a:t>
            </a:r>
            <a:r>
              <a:rPr lang="th-TH" b="1" dirty="0"/>
              <a:t>ได้ </a:t>
            </a:r>
            <a:r>
              <a:rPr lang="th-TH" b="1" dirty="0" smtClean="0"/>
              <a:t>คุณ</a:t>
            </a:r>
            <a:r>
              <a:rPr lang="th-TH" b="1" dirty="0"/>
              <a:t>ก็สามารถเข้าถึง </a:t>
            </a:r>
            <a:r>
              <a:rPr lang="en-US" b="1" dirty="0"/>
              <a:t>Cloud </a:t>
            </a:r>
            <a:r>
              <a:rPr lang="th-TH" b="1" dirty="0"/>
              <a:t>ได้ ไม่ว่าจะอยู่ที่ใดใน</a:t>
            </a:r>
            <a:r>
              <a:rPr lang="th-TH" b="1" dirty="0" smtClean="0"/>
              <a:t>โลก และเข้าถึงได้จากหลายอุปกรณ์ เช่น เครื่อง </a:t>
            </a:r>
            <a:r>
              <a:rPr lang="en-US" b="1" dirty="0" smtClean="0"/>
              <a:t>PC, Notebook, Smart Phone </a:t>
            </a:r>
            <a:r>
              <a:rPr lang="th-TH" b="1" dirty="0" smtClean="0"/>
              <a:t>หรือ </a:t>
            </a:r>
            <a:r>
              <a:rPr lang="en-US" b="1" dirty="0" smtClean="0"/>
              <a:t>Tablet </a:t>
            </a:r>
            <a:r>
              <a:rPr lang="th-TH" b="1" dirty="0" smtClean="0"/>
              <a:t>เป็นต้น</a:t>
            </a:r>
            <a:endParaRPr lang="th-TH" b="1" dirty="0"/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427D2-672D-4AF3-AB51-5BD26888FB81}" type="slidenum">
              <a:rPr lang="en-US" smtClean="0"/>
              <a:pPr>
                <a:defRPr/>
              </a:pPr>
              <a:t>18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986172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1066800"/>
          </a:xfrm>
        </p:spPr>
        <p:txBody>
          <a:bodyPr/>
          <a:lstStyle/>
          <a:p>
            <a:pPr algn="ctr"/>
            <a:r>
              <a:rPr lang="en-US" b="1" dirty="0" smtClean="0">
                <a:solidFill>
                  <a:srgbClr val="003CB4"/>
                </a:solidFill>
              </a:rPr>
              <a:t>Cloud Computing</a:t>
            </a:r>
            <a:endParaRPr lang="th-TH" b="1" dirty="0">
              <a:solidFill>
                <a:srgbClr val="003CB4"/>
              </a:solidFill>
            </a:endParaRPr>
          </a:p>
        </p:txBody>
      </p:sp>
      <p:sp>
        <p:nvSpPr>
          <p:cNvPr id="4" name="ตัวแทน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E427D2-672D-4AF3-AB51-5BD26888FB81}" type="slidenum">
              <a:rPr lang="en-US" smtClean="0"/>
              <a:pPr>
                <a:defRPr/>
              </a:pPr>
              <a:t>19</a:t>
            </a:fld>
            <a:endParaRPr lang="th-TH"/>
          </a:p>
        </p:txBody>
      </p:sp>
      <p:pic>
        <p:nvPicPr>
          <p:cNvPr id="1026" name="Picture 2" descr="Cloud Computing คืออะไร และดีอย่างไร - โปรแกรมขายหน้าร้าน เครื่องคิดเงิน  โปรแกรมสต๊อกออนไลน์ - POS2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556792"/>
            <a:ext cx="5976664" cy="4454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3262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A9821D99-91A4-4769-ACE5-3118015DDD85}" type="slidenum">
              <a:rPr lang="en-US" smtClean="0"/>
              <a:pPr/>
              <a:t>2</a:t>
            </a:fld>
            <a:endParaRPr lang="th-TH" smtClean="0"/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95288" y="980723"/>
            <a:ext cx="8280400" cy="38164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2800" dirty="0" smtClean="0">
                <a:sym typeface="Wingdings" pitchFamily="2" charset="2"/>
              </a:rPr>
              <a:t></a:t>
            </a:r>
            <a:r>
              <a:rPr lang="th-TH" sz="2800" dirty="0" smtClean="0">
                <a:sym typeface="Wingdings" pitchFamily="2" charset="2"/>
              </a:rPr>
              <a:t> </a:t>
            </a:r>
            <a:r>
              <a:rPr lang="th-TH" sz="3600" dirty="0" smtClean="0">
                <a:solidFill>
                  <a:srgbClr val="7030A0"/>
                </a:solidFill>
              </a:rPr>
              <a:t>เทคโนโลยี </a:t>
            </a:r>
            <a:r>
              <a:rPr lang="th-TH" sz="2800" dirty="0">
                <a:solidFill>
                  <a:srgbClr val="7030A0"/>
                </a:solidFill>
              </a:rPr>
              <a:t>(</a:t>
            </a:r>
            <a:r>
              <a:rPr lang="en-US" sz="2800" dirty="0">
                <a:solidFill>
                  <a:srgbClr val="7030A0"/>
                </a:solidFill>
              </a:rPr>
              <a:t>Technology) </a:t>
            </a:r>
            <a:r>
              <a:rPr lang="th-TH" dirty="0"/>
              <a:t>สิ่งที่มนุษย์พัฒนาขึ้น เพื่อช่วยในการทำงานหรือแก้ปัญหาต่าง ๆ </a:t>
            </a:r>
            <a:r>
              <a:rPr lang="th-TH" dirty="0" smtClean="0"/>
              <a:t>เช่น </a:t>
            </a:r>
            <a:r>
              <a:rPr lang="th-TH" dirty="0"/>
              <a:t>อุปกรณ์, เครื่องมือ, เครื่องจักร, วัสดุ หรือ แม้กระทั่งที่ไม่ได้เป็นสิ่งของที่จับต้องได้ เช่น กระบวนการต่าง </a:t>
            </a:r>
            <a:r>
              <a:rPr lang="th-TH" dirty="0" smtClean="0"/>
              <a:t>ๆ</a:t>
            </a:r>
          </a:p>
          <a:p>
            <a:pPr algn="l">
              <a:spcBef>
                <a:spcPct val="50000"/>
              </a:spcBef>
            </a:pPr>
            <a:r>
              <a:rPr lang="th-TH" sz="2800" dirty="0"/>
              <a:t/>
            </a:r>
            <a:br>
              <a:rPr lang="th-TH" sz="2800" dirty="0"/>
            </a:br>
            <a:r>
              <a:rPr lang="en-US" sz="2800" dirty="0">
                <a:sym typeface="Wingdings" pitchFamily="2" charset="2"/>
              </a:rPr>
              <a:t></a:t>
            </a:r>
            <a:r>
              <a:rPr lang="en-US" sz="2800" dirty="0"/>
              <a:t> </a:t>
            </a:r>
            <a:r>
              <a:rPr lang="th-TH" sz="3600" dirty="0">
                <a:solidFill>
                  <a:srgbClr val="7030A0"/>
                </a:solidFill>
              </a:rPr>
              <a:t>เทคโนโลยีสารสนเทศ</a:t>
            </a:r>
            <a:r>
              <a:rPr lang="th-TH" sz="2800" dirty="0">
                <a:solidFill>
                  <a:srgbClr val="7030A0"/>
                </a:solidFill>
              </a:rPr>
              <a:t> (</a:t>
            </a:r>
            <a:r>
              <a:rPr lang="en-US" sz="2800" dirty="0">
                <a:solidFill>
                  <a:srgbClr val="7030A0"/>
                </a:solidFill>
              </a:rPr>
              <a:t>Information Technology : IT) </a:t>
            </a:r>
            <a:r>
              <a:rPr lang="th-TH" sz="2800" dirty="0">
                <a:solidFill>
                  <a:srgbClr val="7030A0"/>
                </a:solidFill>
              </a:rPr>
              <a:t/>
            </a:r>
            <a:br>
              <a:rPr lang="th-TH" sz="2800" dirty="0">
                <a:solidFill>
                  <a:srgbClr val="7030A0"/>
                </a:solidFill>
              </a:rPr>
            </a:br>
            <a:r>
              <a:rPr lang="th-TH" sz="2800" dirty="0"/>
              <a:t>	</a:t>
            </a:r>
            <a:r>
              <a:rPr lang="th-TH" dirty="0"/>
              <a:t>หมายถึง เทคโนโลยีทุกด้านที่เข้ามาร่วมกันใน</a:t>
            </a:r>
            <a:r>
              <a:rPr lang="th-TH" dirty="0" smtClean="0"/>
              <a:t>กระบวนการจัดเก็บ </a:t>
            </a:r>
            <a:r>
              <a:rPr lang="th-TH" dirty="0"/>
              <a:t>สร้าง และสื่อสารสารสนเทศ</a:t>
            </a:r>
          </a:p>
        </p:txBody>
      </p:sp>
    </p:spTree>
    <p:extLst>
      <p:ext uri="{BB962C8B-B14F-4D97-AF65-F5344CB8AC3E}">
        <p14:creationId xmlns:p14="http://schemas.microsoft.com/office/powerpoint/2010/main" val="2312706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D6674D58-7847-4365-87E1-04DD4AAC0237}" type="slidenum">
              <a:rPr lang="en-US" smtClean="0"/>
              <a:pPr/>
              <a:t>3</a:t>
            </a:fld>
            <a:endParaRPr lang="th-TH" smtClean="0"/>
          </a:p>
        </p:txBody>
      </p:sp>
      <p:sp>
        <p:nvSpPr>
          <p:cNvPr id="11267" name="Text Box 2"/>
          <p:cNvSpPr txBox="1">
            <a:spLocks noChangeArrowheads="1"/>
          </p:cNvSpPr>
          <p:nvPr/>
        </p:nvSpPr>
        <p:spPr bwMode="auto">
          <a:xfrm>
            <a:off x="1115616" y="609600"/>
            <a:ext cx="7113984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600">
                <a:solidFill>
                  <a:srgbClr val="0070C0"/>
                </a:solidFill>
              </a:rPr>
              <a:t>ประเภทของเทคโนโลยีสารสนเทศ</a:t>
            </a:r>
          </a:p>
        </p:txBody>
      </p:sp>
      <p:sp>
        <p:nvSpPr>
          <p:cNvPr id="11268" name="Text Box 3"/>
          <p:cNvSpPr txBox="1">
            <a:spLocks noChangeArrowheads="1"/>
          </p:cNvSpPr>
          <p:nvPr/>
        </p:nvSpPr>
        <p:spPr bwMode="auto">
          <a:xfrm>
            <a:off x="1331640" y="1357313"/>
            <a:ext cx="7416824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th-TH" sz="3600" dirty="0"/>
              <a:t>1. เทคโนโลยี</a:t>
            </a:r>
            <a:r>
              <a:rPr lang="th-TH" sz="3600" dirty="0" smtClean="0"/>
              <a:t>คอมพิวเตอร์</a:t>
            </a:r>
            <a:r>
              <a:rPr lang="th-TH" sz="3600" dirty="0"/>
              <a:t/>
            </a:r>
            <a:br>
              <a:rPr lang="th-TH" sz="3600" dirty="0"/>
            </a:br>
            <a:r>
              <a:rPr lang="th-TH" sz="3600" dirty="0"/>
              <a:t>2. เทคโนโลยีการสื่อสารและโทรคมนาคม</a:t>
            </a:r>
          </a:p>
        </p:txBody>
      </p:sp>
    </p:spTree>
    <p:extLst>
      <p:ext uri="{BB962C8B-B14F-4D97-AF65-F5344CB8AC3E}">
        <p14:creationId xmlns:p14="http://schemas.microsoft.com/office/powerpoint/2010/main" val="1043557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52E74D75-83AE-4349-9632-6645319B5CC2}" type="slidenum">
              <a:rPr lang="en-US"/>
              <a:pPr/>
              <a:t>4</a:t>
            </a:fld>
            <a:endParaRPr lang="th-TH"/>
          </a:p>
        </p:txBody>
      </p:sp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043608" y="910461"/>
            <a:ext cx="6984776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th-TH" sz="3600" dirty="0" smtClean="0">
                <a:solidFill>
                  <a:srgbClr val="0070C0"/>
                </a:solidFill>
              </a:rPr>
              <a:t>ความหมายของคำว่า “คอมพิวเตอร์”</a:t>
            </a:r>
            <a:endParaRPr lang="th-TH" sz="3600" dirty="0">
              <a:solidFill>
                <a:srgbClr val="0070C0"/>
              </a:solidFill>
            </a:endParaRPr>
          </a:p>
        </p:txBody>
      </p:sp>
      <p:sp>
        <p:nvSpPr>
          <p:cNvPr id="5124" name="Text Box 3"/>
          <p:cNvSpPr txBox="1">
            <a:spLocks noChangeArrowheads="1"/>
          </p:cNvSpPr>
          <p:nvPr/>
        </p:nvSpPr>
        <p:spPr bwMode="auto">
          <a:xfrm>
            <a:off x="755576" y="1772816"/>
            <a:ext cx="79248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  <a:buFont typeface="Wingdings" pitchFamily="2" charset="2"/>
              <a:buNone/>
            </a:pPr>
            <a:r>
              <a:rPr lang="th-TH" sz="2800" dirty="0"/>
              <a:t>	คอมพิวเตอร์ (</a:t>
            </a:r>
            <a:r>
              <a:rPr lang="en-US" sz="2800" dirty="0"/>
              <a:t>computer) </a:t>
            </a:r>
            <a:r>
              <a:rPr lang="th-TH" sz="2800" dirty="0"/>
              <a:t>คือ อุปกรณ์อิเล็กทรอนิกส์ชนิดหนึ่งที่สามารถรับโปรแกรมและข้อมูล แล้วนำมาประมวลผล เช่น การเรียงลำดับ การจัดกลุ่ม การคำนวณ บวก ลบ คูณ หาร และการเปรียบเทียบทางตรรกะ เพื่อให้ได้ผลลัพธ์ออกมา แล้วนำมาแสดงผลทางอุปกรณ์แสดงผล</a:t>
            </a:r>
            <a:r>
              <a:rPr lang="th-TH" sz="2800" dirty="0" smtClean="0"/>
              <a:t>ต่างๆ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578490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557808"/>
            <a:ext cx="7772400" cy="11430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rgbClr val="0070C0"/>
                </a:solidFill>
                <a:cs typeface="+mn-cs"/>
              </a:rPr>
              <a:t>ลักษณะเด่นของคอมพิวเตอร์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116013" y="1484213"/>
            <a:ext cx="6911975" cy="4537075"/>
          </a:xfrm>
        </p:spPr>
        <p:txBody>
          <a:bodyPr/>
          <a:lstStyle/>
          <a:p>
            <a:pPr marL="609600" indent="-609600">
              <a:buFontTx/>
              <a:buAutoNum type="arabicPeriod"/>
            </a:pPr>
            <a:r>
              <a:rPr lang="th-TH" b="1" smtClean="0"/>
              <a:t>ทำงานอัตโนมัติ (</a:t>
            </a:r>
            <a:r>
              <a:rPr lang="en-US" sz="2400" b="1" smtClean="0">
                <a:cs typeface="Angsana New" pitchFamily="18" charset="-34"/>
              </a:rPr>
              <a:t>Self Acting)</a:t>
            </a:r>
            <a:endParaRPr lang="th-TH" b="1" smtClean="0"/>
          </a:p>
          <a:p>
            <a:pPr marL="609600" indent="-609600">
              <a:buFontTx/>
              <a:buAutoNum type="arabicPeriod"/>
            </a:pPr>
            <a:r>
              <a:rPr lang="th-TH" b="1" smtClean="0"/>
              <a:t>ความเร็ว (</a:t>
            </a:r>
            <a:r>
              <a:rPr lang="en-US" sz="2400" b="1" smtClean="0">
                <a:cs typeface="Angsana New" pitchFamily="18" charset="-34"/>
              </a:rPr>
              <a:t>Speed)</a:t>
            </a:r>
            <a:endParaRPr lang="th-TH" b="1" smtClean="0"/>
          </a:p>
          <a:p>
            <a:pPr marL="609600" indent="-609600">
              <a:buFontTx/>
              <a:buAutoNum type="arabicPeriod"/>
            </a:pPr>
            <a:r>
              <a:rPr lang="th-TH" b="1" smtClean="0"/>
              <a:t>ความถูกต้องแม่นยำ </a:t>
            </a:r>
            <a:r>
              <a:rPr lang="en-US" sz="2400" b="1" smtClean="0">
                <a:cs typeface="Angsana New" pitchFamily="18" charset="-34"/>
              </a:rPr>
              <a:t>(Accuracy)</a:t>
            </a:r>
            <a:endParaRPr lang="en-US" b="1" smtClean="0">
              <a:cs typeface="Angsana New" pitchFamily="18" charset="-34"/>
            </a:endParaRPr>
          </a:p>
          <a:p>
            <a:pPr marL="609600" indent="-609600">
              <a:buFontTx/>
              <a:buAutoNum type="arabicPeriod"/>
            </a:pPr>
            <a:r>
              <a:rPr lang="th-TH" b="1" smtClean="0"/>
              <a:t>ความน่าเชื่อถือ (</a:t>
            </a:r>
            <a:r>
              <a:rPr lang="en-US" sz="2400" b="1" smtClean="0">
                <a:cs typeface="Angsana New" pitchFamily="18" charset="-34"/>
              </a:rPr>
              <a:t>Reliability)</a:t>
            </a:r>
            <a:endParaRPr lang="en-US" b="1" smtClean="0">
              <a:cs typeface="Angsana New" pitchFamily="18" charset="-34"/>
            </a:endParaRPr>
          </a:p>
          <a:p>
            <a:pPr marL="609600" indent="-609600">
              <a:buFontTx/>
              <a:buAutoNum type="arabicPeriod"/>
            </a:pPr>
            <a:r>
              <a:rPr lang="th-TH" b="1" smtClean="0"/>
              <a:t>การจัดเก็บข้อมูล (</a:t>
            </a:r>
            <a:r>
              <a:rPr lang="en-US" sz="2400" b="1" smtClean="0">
                <a:cs typeface="Angsana New" pitchFamily="18" charset="-34"/>
              </a:rPr>
              <a:t>Storage Capability)</a:t>
            </a:r>
            <a:endParaRPr lang="en-US" b="1" smtClean="0">
              <a:cs typeface="Angsana New" pitchFamily="18" charset="-34"/>
            </a:endParaRPr>
          </a:p>
          <a:p>
            <a:pPr marL="609600" indent="-609600">
              <a:buFontTx/>
              <a:buAutoNum type="arabicPeriod"/>
            </a:pPr>
            <a:r>
              <a:rPr lang="th-TH" b="1" smtClean="0"/>
              <a:t>ทำงานซ้ำ ๆ ได้ (</a:t>
            </a:r>
            <a:r>
              <a:rPr lang="en-US" sz="2400" b="1" smtClean="0">
                <a:cs typeface="Angsana New" pitchFamily="18" charset="-34"/>
              </a:rPr>
              <a:t>Repeatability)</a:t>
            </a:r>
            <a:endParaRPr lang="en-US" b="1" smtClean="0">
              <a:cs typeface="Angsana New" pitchFamily="18" charset="-34"/>
            </a:endParaRPr>
          </a:p>
          <a:p>
            <a:pPr marL="609600" indent="-609600">
              <a:buFontTx/>
              <a:buAutoNum type="arabicPeriod"/>
            </a:pPr>
            <a:r>
              <a:rPr lang="th-TH" b="1" smtClean="0"/>
              <a:t>การติดต่อสื่อสาร (</a:t>
            </a:r>
            <a:r>
              <a:rPr lang="en-US" sz="2400" b="1" smtClean="0">
                <a:cs typeface="Angsana New" pitchFamily="18" charset="-34"/>
              </a:rPr>
              <a:t>Communication)</a:t>
            </a:r>
            <a:endParaRPr lang="en-US" b="1" smtClean="0">
              <a:cs typeface="Angsana New" pitchFamily="18" charset="-34"/>
            </a:endParaRPr>
          </a:p>
          <a:p>
            <a:pPr marL="609600" indent="-609600">
              <a:buFontTx/>
              <a:buAutoNum type="arabicPeriod"/>
            </a:pPr>
            <a:endParaRPr lang="th-TH" b="1" smtClean="0"/>
          </a:p>
          <a:p>
            <a:pPr marL="609600" indent="-609600">
              <a:buFontTx/>
              <a:buAutoNum type="arabicPeriod"/>
            </a:pPr>
            <a:endParaRPr lang="th-TH" b="1" smtClean="0"/>
          </a:p>
        </p:txBody>
      </p:sp>
      <p:sp>
        <p:nvSpPr>
          <p:cNvPr id="6148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9B4A50B7-AA76-4BAA-BC61-660B2E80E033}" type="slidenum">
              <a:rPr lang="en-US"/>
              <a:pPr/>
              <a:t>5</a:t>
            </a:fld>
            <a:endParaRPr lang="th-TH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576" y="476672"/>
            <a:ext cx="7772400" cy="731838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b="1" dirty="0">
                <a:solidFill>
                  <a:srgbClr val="0070C0"/>
                </a:solidFill>
                <a:cs typeface="+mn-cs"/>
              </a:rPr>
              <a:t>ประเภทของคอมพิวเตอร์</a:t>
            </a:r>
          </a:p>
        </p:txBody>
      </p:sp>
      <p:sp>
        <p:nvSpPr>
          <p:cNvPr id="24580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2C82B6C-5BB4-4508-AD87-357A4992F834}" type="slidenum">
              <a:rPr lang="en-US"/>
              <a:pPr/>
              <a:t>6</a:t>
            </a:fld>
            <a:endParaRPr lang="th-TH"/>
          </a:p>
        </p:txBody>
      </p:sp>
      <p:sp>
        <p:nvSpPr>
          <p:cNvPr id="24581" name="Rectangle 4"/>
          <p:cNvSpPr>
            <a:spLocks noChangeArrowheads="1"/>
          </p:cNvSpPr>
          <p:nvPr/>
        </p:nvSpPr>
        <p:spPr bwMode="auto">
          <a:xfrm>
            <a:off x="539750" y="1124744"/>
            <a:ext cx="7772400" cy="56166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r>
              <a:rPr lang="th-TH" sz="2800" dirty="0" smtClean="0">
                <a:cs typeface="+mn-cs"/>
              </a:rPr>
              <a:t>เมนเฟรมคอมพิวเตอร์ </a:t>
            </a:r>
            <a:r>
              <a:rPr lang="th-TH" sz="2400" dirty="0">
                <a:cs typeface="+mn-cs"/>
              </a:rPr>
              <a:t>(</a:t>
            </a:r>
            <a:r>
              <a:rPr lang="en-US" sz="2400" dirty="0">
                <a:cs typeface="+mn-cs"/>
              </a:rPr>
              <a:t>Mainframe computer)</a:t>
            </a:r>
          </a:p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r>
              <a:rPr lang="th-TH" sz="2800" dirty="0">
                <a:cs typeface="+mn-cs"/>
              </a:rPr>
              <a:t>มินิคอมพิวเตอร์ </a:t>
            </a:r>
            <a:r>
              <a:rPr lang="th-TH" sz="2400" dirty="0">
                <a:cs typeface="+mn-cs"/>
              </a:rPr>
              <a:t>(</a:t>
            </a:r>
            <a:r>
              <a:rPr lang="en-US" sz="2400" dirty="0">
                <a:cs typeface="+mn-cs"/>
              </a:rPr>
              <a:t>Minicomputer)</a:t>
            </a:r>
          </a:p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r>
              <a:rPr lang="th-TH" sz="2800" dirty="0">
                <a:cs typeface="+mn-cs"/>
              </a:rPr>
              <a:t>ไมโครคอมพิวเตอร์ </a:t>
            </a:r>
            <a:r>
              <a:rPr lang="th-TH" sz="2400" dirty="0">
                <a:cs typeface="+mn-cs"/>
              </a:rPr>
              <a:t>(</a:t>
            </a:r>
            <a:r>
              <a:rPr lang="en-US" sz="2400" dirty="0">
                <a:cs typeface="+mn-cs"/>
              </a:rPr>
              <a:t>Microcomputer</a:t>
            </a:r>
            <a:r>
              <a:rPr lang="en-US" sz="2400" dirty="0" smtClean="0">
                <a:cs typeface="+mn-cs"/>
              </a:rPr>
              <a:t>)</a:t>
            </a:r>
          </a:p>
          <a:p>
            <a:pPr marL="1171575" lvl="2" algn="l">
              <a:spcBef>
                <a:spcPct val="20000"/>
              </a:spcBef>
            </a:pPr>
            <a:r>
              <a:rPr lang="en-US" sz="2400" dirty="0" smtClean="0">
                <a:cs typeface="+mn-cs"/>
              </a:rPr>
              <a:t>3.1 </a:t>
            </a:r>
            <a:r>
              <a:rPr lang="th-TH" sz="2400" dirty="0" smtClean="0">
                <a:cs typeface="+mn-cs"/>
              </a:rPr>
              <a:t>เครื่อง </a:t>
            </a:r>
            <a:r>
              <a:rPr lang="en-US" sz="2400" dirty="0" smtClean="0">
                <a:cs typeface="+mn-cs"/>
              </a:rPr>
              <a:t>Desktop</a:t>
            </a:r>
          </a:p>
          <a:p>
            <a:pPr marL="1171575" lvl="2" algn="l">
              <a:spcBef>
                <a:spcPct val="20000"/>
              </a:spcBef>
            </a:pPr>
            <a:r>
              <a:rPr lang="en-US" sz="2400" dirty="0" smtClean="0">
                <a:cs typeface="+mn-cs"/>
              </a:rPr>
              <a:t>3.2 </a:t>
            </a:r>
            <a:r>
              <a:rPr lang="th-TH" sz="2400" dirty="0" smtClean="0">
                <a:cs typeface="+mn-cs"/>
              </a:rPr>
              <a:t>เครื่อง </a:t>
            </a:r>
            <a:r>
              <a:rPr lang="en-US" sz="2400" dirty="0" smtClean="0">
                <a:cs typeface="+mn-cs"/>
              </a:rPr>
              <a:t>Notebook</a:t>
            </a:r>
            <a:endParaRPr lang="en-US" sz="2400" dirty="0">
              <a:cs typeface="+mn-cs"/>
            </a:endParaRPr>
          </a:p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r>
              <a:rPr lang="th-TH" sz="2800" dirty="0" err="1" smtClean="0">
                <a:cs typeface="+mn-cs"/>
              </a:rPr>
              <a:t>สมาร์ทโฟน</a:t>
            </a:r>
            <a:r>
              <a:rPr lang="th-TH" sz="2800" dirty="0" smtClean="0">
                <a:cs typeface="+mn-cs"/>
              </a:rPr>
              <a:t>(</a:t>
            </a:r>
            <a:r>
              <a:rPr lang="en-US" sz="2400" dirty="0" smtClean="0">
                <a:cs typeface="+mn-cs"/>
              </a:rPr>
              <a:t>Smartphone)</a:t>
            </a:r>
            <a:r>
              <a:rPr lang="en-US" sz="2800" dirty="0" smtClean="0">
                <a:cs typeface="+mn-cs"/>
              </a:rPr>
              <a:t> </a:t>
            </a:r>
            <a:r>
              <a:rPr lang="th-TH" sz="2800" dirty="0" err="1" smtClean="0">
                <a:cs typeface="+mn-cs"/>
              </a:rPr>
              <a:t>ละแท็บเล็ต</a:t>
            </a:r>
            <a:r>
              <a:rPr lang="th-TH" sz="2800" dirty="0" smtClean="0">
                <a:cs typeface="+mn-cs"/>
              </a:rPr>
              <a:t> </a:t>
            </a:r>
            <a:r>
              <a:rPr lang="en-US" sz="2400" dirty="0" smtClean="0">
                <a:cs typeface="+mn-cs"/>
              </a:rPr>
              <a:t>(Tablet)</a:t>
            </a:r>
          </a:p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r>
              <a:rPr lang="th-TH" sz="2800" dirty="0" smtClean="0">
                <a:cs typeface="+mn-cs"/>
              </a:rPr>
              <a:t>คอมพิวเตอร์สวมใส่ได้ เช่น </a:t>
            </a:r>
            <a:r>
              <a:rPr lang="en-US" sz="2800" dirty="0" smtClean="0">
                <a:cs typeface="+mn-cs"/>
              </a:rPr>
              <a:t>smart watch</a:t>
            </a:r>
          </a:p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r>
              <a:rPr lang="th-TH" dirty="0" smtClean="0">
                <a:cs typeface="+mn-cs"/>
              </a:rPr>
              <a:t>คอมพิวเตอร์ฝังตัว (</a:t>
            </a:r>
            <a:r>
              <a:rPr lang="en-US" sz="2400" dirty="0" smtClean="0">
                <a:cs typeface="+mn-cs"/>
              </a:rPr>
              <a:t>Embedded computer system)</a:t>
            </a:r>
          </a:p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r>
              <a:rPr lang="th-TH" sz="2800" dirty="0" smtClean="0">
                <a:cs typeface="+mn-cs"/>
              </a:rPr>
              <a:t>คอมพิวเตอร์เฉพาะทาง</a:t>
            </a:r>
          </a:p>
          <a:p>
            <a:pPr marL="1171575" lvl="2" algn="l">
              <a:spcBef>
                <a:spcPct val="20000"/>
              </a:spcBef>
            </a:pPr>
            <a:r>
              <a:rPr lang="th-TH" dirty="0" smtClean="0">
                <a:cs typeface="+mn-cs"/>
              </a:rPr>
              <a:t>7.1 ซูเปอร์คอมพิวเตอร์ (</a:t>
            </a:r>
            <a:r>
              <a:rPr lang="en-US" dirty="0" smtClean="0">
                <a:cs typeface="+mn-cs"/>
              </a:rPr>
              <a:t>Supercomputer)</a:t>
            </a:r>
          </a:p>
          <a:p>
            <a:pPr marL="1171575" lvl="2" algn="l">
              <a:spcBef>
                <a:spcPct val="20000"/>
              </a:spcBef>
            </a:pPr>
            <a:r>
              <a:rPr lang="th-TH" dirty="0" smtClean="0">
                <a:cs typeface="+mn-cs"/>
              </a:rPr>
              <a:t>7</a:t>
            </a:r>
            <a:r>
              <a:rPr lang="en-US" dirty="0" smtClean="0">
                <a:cs typeface="+mn-cs"/>
              </a:rPr>
              <a:t>.</a:t>
            </a:r>
            <a:r>
              <a:rPr lang="th-TH" dirty="0" smtClean="0">
                <a:cs typeface="+mn-cs"/>
              </a:rPr>
              <a:t>2</a:t>
            </a:r>
            <a:r>
              <a:rPr lang="en-US" dirty="0" smtClean="0">
                <a:cs typeface="+mn-cs"/>
              </a:rPr>
              <a:t> </a:t>
            </a:r>
            <a:r>
              <a:rPr lang="th-TH" dirty="0" smtClean="0">
                <a:cs typeface="+mn-cs"/>
              </a:rPr>
              <a:t>คอมพิวเตอร์แบบควอนตัม</a:t>
            </a:r>
            <a:endParaRPr lang="en-US" dirty="0">
              <a:cs typeface="+mn-cs"/>
            </a:endParaRPr>
          </a:p>
          <a:p>
            <a:pPr marL="1046163" lvl="1" indent="-331788" algn="l">
              <a:spcBef>
                <a:spcPct val="20000"/>
              </a:spcBef>
              <a:buFontTx/>
              <a:buAutoNum type="arabicPeriod"/>
            </a:pPr>
            <a:endParaRPr lang="th-TH" sz="2400" dirty="0"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769938"/>
            <a:ext cx="7772400" cy="658812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th-TH" sz="3600" b="1" dirty="0">
                <a:solidFill>
                  <a:srgbClr val="0070C0"/>
                </a:solidFill>
                <a:cs typeface="+mn-cs"/>
              </a:rPr>
              <a:t>ประโยชน์ของคอมพิวเตอร์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900113" y="1457325"/>
            <a:ext cx="7772400" cy="4114800"/>
          </a:xfrm>
        </p:spPr>
        <p:txBody>
          <a:bodyPr/>
          <a:lstStyle/>
          <a:p>
            <a:r>
              <a:rPr lang="th-TH" b="1" dirty="0" smtClean="0"/>
              <a:t>คอมพิวเตอร์กับการใช้งานภาครัฐ</a:t>
            </a:r>
          </a:p>
          <a:p>
            <a:r>
              <a:rPr lang="th-TH" b="1" dirty="0" smtClean="0"/>
              <a:t>คอมพิวเตอร์กับการใช้งานทางด้านธุรกิจทั่วไป</a:t>
            </a:r>
          </a:p>
          <a:p>
            <a:r>
              <a:rPr lang="th-TH" b="1" dirty="0" smtClean="0"/>
              <a:t>คอมพิวเตอร์กับงานสายการบิน</a:t>
            </a:r>
          </a:p>
          <a:p>
            <a:r>
              <a:rPr lang="th-TH" b="1" dirty="0" smtClean="0"/>
              <a:t>คอมพิวเตอร์กับงานทางด้านการศึกษา</a:t>
            </a:r>
          </a:p>
          <a:p>
            <a:r>
              <a:rPr lang="th-TH" b="1" dirty="0" smtClean="0"/>
              <a:t>คอมพิวเตอร์กับธุรกิจการนำเข้าและการส่งออกสินค้า</a:t>
            </a:r>
          </a:p>
          <a:p>
            <a:r>
              <a:rPr lang="th-TH" b="1" dirty="0" smtClean="0"/>
              <a:t>คอมพิวเตอร์กับธุรกิจธนาคาร</a:t>
            </a:r>
          </a:p>
          <a:p>
            <a:r>
              <a:rPr lang="th-TH" b="1" dirty="0" smtClean="0"/>
              <a:t>คอมพิวเตอร์กับงานทางด้านวิทยาศาสตร์และการแพทย์</a:t>
            </a:r>
          </a:p>
          <a:p>
            <a:r>
              <a:rPr lang="th-TH" b="1" dirty="0" smtClean="0"/>
              <a:t>คอมพิวเตอร์กับงานด้านแผนที่และสารสนเทศภูมิศาสตร์</a:t>
            </a:r>
          </a:p>
        </p:txBody>
      </p:sp>
      <p:sp>
        <p:nvSpPr>
          <p:cNvPr id="2355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fld id="{E570C080-1402-4BD4-B13D-A73EE1B1FEA4}" type="slidenum">
              <a:rPr lang="en-US"/>
              <a:pPr/>
              <a:t>7</a:t>
            </a:fld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55810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4"/>
          <p:cNvSpPr>
            <a:spLocks noGrp="1" noChangeArrowheads="1"/>
          </p:cNvSpPr>
          <p:nvPr>
            <p:ph type="title"/>
          </p:nvPr>
        </p:nvSpPr>
        <p:spPr>
          <a:xfrm>
            <a:off x="457200" y="485774"/>
            <a:ext cx="8229600" cy="1287041"/>
          </a:xfrm>
        </p:spPr>
        <p:txBody>
          <a:bodyPr/>
          <a:lstStyle/>
          <a:p>
            <a:pPr algn="ctr"/>
            <a:r>
              <a:rPr lang="th-TH" sz="4400" b="1" dirty="0" smtClean="0">
                <a:solidFill>
                  <a:srgbClr val="0070C0"/>
                </a:solidFill>
                <a:cs typeface="+mn-cs"/>
              </a:rPr>
              <a:t>องค์ประกอบของระบบคอมพิวเตอร์</a:t>
            </a:r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84D05-B05D-4B36-BF24-08221E3D7A8D}" type="slidenum">
              <a:rPr lang="en-US"/>
              <a:pPr>
                <a:defRPr/>
              </a:pPr>
              <a:t>8</a:t>
            </a:fld>
            <a:endParaRPr lang="th-TH"/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827088" y="1692097"/>
            <a:ext cx="777716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dirty="0"/>
              <a:t> </a:t>
            </a:r>
            <a:r>
              <a:rPr lang="th-TH" sz="3200" b="1" dirty="0" smtClean="0"/>
              <a:t>     การ</a:t>
            </a:r>
            <a:r>
              <a:rPr lang="th-TH" sz="3200" b="1" dirty="0"/>
              <a:t>ทำงานของคอมพิวเตอร์ </a:t>
            </a:r>
            <a:r>
              <a:rPr lang="th-TH" b="1" dirty="0"/>
              <a:t>ต้อง</a:t>
            </a:r>
            <a:r>
              <a:rPr lang="th-TH" sz="3200" b="1" dirty="0"/>
              <a:t>มีองค์ประกอบ 4 อย่าง คือ</a:t>
            </a:r>
          </a:p>
        </p:txBody>
      </p:sp>
      <p:sp>
        <p:nvSpPr>
          <p:cNvPr id="8197" name="Text Box 1024"/>
          <p:cNvSpPr txBox="1">
            <a:spLocks noChangeArrowheads="1"/>
          </p:cNvSpPr>
          <p:nvPr/>
        </p:nvSpPr>
        <p:spPr bwMode="auto">
          <a:xfrm>
            <a:off x="684212" y="2471405"/>
            <a:ext cx="7991475" cy="347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533400" indent="-533400" algn="l">
              <a:spcBef>
                <a:spcPct val="50000"/>
              </a:spcBef>
              <a:buFontTx/>
              <a:buAutoNum type="arabicPeriod"/>
            </a:pPr>
            <a:r>
              <a:rPr lang="th-TH" sz="4000" b="1" dirty="0"/>
              <a:t>ฮาร์ดแวร์ </a:t>
            </a:r>
            <a:r>
              <a:rPr lang="th-TH" sz="3600" b="1" dirty="0"/>
              <a:t>(</a:t>
            </a:r>
            <a:r>
              <a:rPr lang="en-US" sz="3600" b="1" dirty="0"/>
              <a:t>Hardware)</a:t>
            </a:r>
          </a:p>
          <a:p>
            <a:pPr marL="533400" indent="-533400" algn="l">
              <a:spcBef>
                <a:spcPct val="50000"/>
              </a:spcBef>
              <a:buFontTx/>
              <a:buAutoNum type="arabicPeriod"/>
            </a:pPr>
            <a:r>
              <a:rPr lang="th-TH" sz="4000" b="1" dirty="0"/>
              <a:t>ซอฟต์แวร์ </a:t>
            </a:r>
            <a:r>
              <a:rPr lang="th-TH" sz="3600" b="1" dirty="0"/>
              <a:t>(</a:t>
            </a:r>
            <a:r>
              <a:rPr lang="en-US" sz="3600" b="1" dirty="0"/>
              <a:t>software)</a:t>
            </a:r>
          </a:p>
          <a:p>
            <a:pPr marL="533400" indent="-533400" algn="l">
              <a:spcBef>
                <a:spcPct val="50000"/>
              </a:spcBef>
              <a:buFontTx/>
              <a:buAutoNum type="arabicPeriod"/>
            </a:pPr>
            <a:r>
              <a:rPr lang="th-TH" sz="4000" b="1" dirty="0"/>
              <a:t>บุคลากร </a:t>
            </a:r>
            <a:r>
              <a:rPr lang="en-US" sz="3600" b="1" dirty="0"/>
              <a:t>(People)</a:t>
            </a:r>
          </a:p>
          <a:p>
            <a:pPr marL="533400" indent="-533400" algn="l">
              <a:spcBef>
                <a:spcPct val="50000"/>
              </a:spcBef>
              <a:buFontTx/>
              <a:buAutoNum type="arabicPeriod"/>
            </a:pPr>
            <a:r>
              <a:rPr lang="th-TH" sz="4000" b="1" dirty="0"/>
              <a:t>ข้อมูล (สารสนเทศ)</a:t>
            </a:r>
            <a:r>
              <a:rPr lang="th-TH" sz="3600" b="1" dirty="0"/>
              <a:t> </a:t>
            </a:r>
            <a:r>
              <a:rPr lang="en-US" sz="3200" b="1" dirty="0"/>
              <a:t>(Data / Information)</a:t>
            </a:r>
            <a:endParaRPr lang="th-TH" sz="3200" b="1" dirty="0"/>
          </a:p>
        </p:txBody>
      </p:sp>
    </p:spTree>
    <p:extLst>
      <p:ext uri="{BB962C8B-B14F-4D97-AF65-F5344CB8AC3E}">
        <p14:creationId xmlns:p14="http://schemas.microsoft.com/office/powerpoint/2010/main" val="2159389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692696"/>
            <a:ext cx="8229600" cy="936104"/>
          </a:xfrm>
        </p:spPr>
        <p:txBody>
          <a:bodyPr/>
          <a:lstStyle/>
          <a:p>
            <a:r>
              <a:rPr lang="th-TH" sz="2800" b="1" dirty="0" smtClean="0">
                <a:solidFill>
                  <a:schemeClr val="accent3"/>
                </a:solidFill>
                <a:cs typeface="+mn-cs"/>
                <a:sym typeface="Wingdings"/>
              </a:rPr>
              <a:t></a:t>
            </a:r>
            <a:r>
              <a:rPr lang="th-TH" sz="4400" b="1" dirty="0" smtClean="0">
                <a:solidFill>
                  <a:srgbClr val="0070C0"/>
                </a:solidFill>
                <a:cs typeface="+mn-cs"/>
              </a:rPr>
              <a:t>ฮาร์ดแวร์</a:t>
            </a:r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7A2A51C-76DB-4E2D-8342-D5060D88AC59}" type="slidenum">
              <a:rPr lang="en-US"/>
              <a:pPr>
                <a:defRPr/>
              </a:pPr>
              <a:t>9</a:t>
            </a:fld>
            <a:endParaRPr lang="th-TH"/>
          </a:p>
        </p:txBody>
      </p:sp>
      <p:sp>
        <p:nvSpPr>
          <p:cNvPr id="9220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468313" y="1340768"/>
            <a:ext cx="8229600" cy="1656184"/>
          </a:xfrm>
        </p:spPr>
        <p:txBody>
          <a:bodyPr/>
          <a:lstStyle/>
          <a:p>
            <a:pPr marL="609600" indent="-609600">
              <a:buFontTx/>
              <a:buNone/>
            </a:pPr>
            <a:r>
              <a:rPr lang="th-TH" sz="3200" b="1" dirty="0" smtClean="0">
                <a:latin typeface="Angsana New"/>
              </a:rPr>
              <a:t>		หมายถึง ตัวเครื่องคอมพิวเตอร์ และอุปกรณ์อื่น ๆ ที่เกี่ยวข้อง เช่น เมาส์ จอภาพ เครื่องพิมพ์ หรือที่อยู่ภายในเครื่องก็เช่น ซีพียู </a:t>
            </a:r>
            <a:r>
              <a:rPr lang="th-TH" sz="3200" b="1" dirty="0">
                <a:latin typeface="Angsana New"/>
              </a:rPr>
              <a:t>เมนบอร์ด </a:t>
            </a:r>
            <a:r>
              <a:rPr lang="th-TH" sz="3200" b="1" dirty="0" smtClean="0">
                <a:latin typeface="Angsana New"/>
              </a:rPr>
              <a:t>แรม เป็นต้น</a:t>
            </a:r>
          </a:p>
        </p:txBody>
      </p:sp>
      <p:sp>
        <p:nvSpPr>
          <p:cNvPr id="25604" name="Rectangle 4"/>
          <p:cNvSpPr>
            <a:spLocks noChangeArrowheads="1"/>
          </p:cNvSpPr>
          <p:nvPr/>
        </p:nvSpPr>
        <p:spPr bwMode="auto">
          <a:xfrm>
            <a:off x="468313" y="2780928"/>
            <a:ext cx="8229600" cy="7829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th-TH" dirty="0">
                <a:solidFill>
                  <a:schemeClr val="accent3"/>
                </a:solidFill>
                <a:sym typeface="Wingdings"/>
              </a:rPr>
              <a:t></a:t>
            </a:r>
            <a:r>
              <a:rPr lang="th-TH" sz="4000" dirty="0">
                <a:solidFill>
                  <a:schemeClr val="accent3"/>
                </a:solidFill>
                <a:sym typeface="Wingdings"/>
              </a:rPr>
              <a:t> </a:t>
            </a:r>
            <a:r>
              <a:rPr lang="th-TH" sz="4000" b="1" dirty="0" smtClean="0">
                <a:solidFill>
                  <a:srgbClr val="0070C0"/>
                </a:solidFill>
                <a:cs typeface="+mn-cs"/>
              </a:rPr>
              <a:t>ซอฟต์แวร์</a:t>
            </a:r>
            <a:endParaRPr lang="th-TH" sz="4000" b="1" dirty="0">
              <a:solidFill>
                <a:srgbClr val="0070C0"/>
              </a:solidFill>
              <a:cs typeface="+mn-cs"/>
            </a:endParaRPr>
          </a:p>
        </p:txBody>
      </p:sp>
      <p:sp>
        <p:nvSpPr>
          <p:cNvPr id="25605" name="Rectangle 5"/>
          <p:cNvSpPr>
            <a:spLocks noChangeArrowheads="1"/>
          </p:cNvSpPr>
          <p:nvPr/>
        </p:nvSpPr>
        <p:spPr bwMode="auto">
          <a:xfrm>
            <a:off x="468313" y="3284984"/>
            <a:ext cx="8207375" cy="2088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algn="l">
              <a:spcBef>
                <a:spcPct val="20000"/>
              </a:spcBef>
              <a:defRPr/>
            </a:pPr>
            <a:r>
              <a:rPr lang="th-TH" sz="3200" b="1" dirty="0">
                <a:cs typeface="+mn-cs"/>
              </a:rPr>
              <a:t>		หมายถึง โปรแกรมหรือชุดคำสั่งที่เขียนขึ้นมา เพื่อใช้สั่งงานให้เครื่องทำงาน ซอฟต์แวร์จะถูกเขียนโดยโปรแกรมเมอร์ ซอฟต์แวร์แบ่งเป็น 2 </a:t>
            </a:r>
            <a:r>
              <a:rPr lang="th-TH" sz="3200" b="1" dirty="0" smtClean="0">
                <a:cs typeface="+mn-cs"/>
              </a:rPr>
              <a:t>ประเภทหลักด้วยกัน </a:t>
            </a:r>
            <a:r>
              <a:rPr lang="th-TH" sz="3200" b="1" dirty="0">
                <a:cs typeface="+mn-cs"/>
              </a:rPr>
              <a:t>คือ </a:t>
            </a:r>
            <a:r>
              <a:rPr lang="th-TH" sz="3200" b="1" dirty="0" smtClean="0">
                <a:cs typeface="+mn-cs"/>
              </a:rPr>
              <a:t>ซอฟต์แวร์ระบบ และซอฟต์แวร์ประยุกต์</a:t>
            </a:r>
            <a:endParaRPr lang="th-TH" sz="3200" b="1" dirty="0">
              <a:cs typeface="+mn-cs"/>
            </a:endParaRPr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446088" y="5157192"/>
            <a:ext cx="8229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th-TH" dirty="0">
                <a:solidFill>
                  <a:schemeClr val="accent3"/>
                </a:solidFill>
                <a:sym typeface="Wingdings"/>
              </a:rPr>
              <a:t></a:t>
            </a:r>
            <a:r>
              <a:rPr lang="th-TH" sz="4000" dirty="0">
                <a:solidFill>
                  <a:schemeClr val="accent3"/>
                </a:solidFill>
                <a:sym typeface="Wingdings"/>
              </a:rPr>
              <a:t> </a:t>
            </a:r>
            <a:r>
              <a:rPr lang="th-TH" sz="4000" b="1" dirty="0" smtClean="0">
                <a:solidFill>
                  <a:srgbClr val="0070C0"/>
                </a:solidFill>
                <a:cs typeface="+mn-cs"/>
              </a:rPr>
              <a:t>บุคลากร</a:t>
            </a:r>
            <a:r>
              <a:rPr lang="th-TH" sz="4800" b="1" dirty="0" smtClean="0">
                <a:solidFill>
                  <a:srgbClr val="0070C0"/>
                </a:solidFill>
                <a:cs typeface="+mn-cs"/>
              </a:rPr>
              <a:t>  </a:t>
            </a:r>
            <a:r>
              <a:rPr lang="th-TH" sz="3200" b="1" dirty="0" smtClean="0">
                <a:cs typeface="+mn-cs"/>
              </a:rPr>
              <a:t>คือ บุคลากรที่เกี่ยวข้องกับงานคอมพิวเตอร์</a:t>
            </a:r>
            <a:endParaRPr lang="th-TH" sz="4800" b="1" dirty="0">
              <a:cs typeface="+mn-cs"/>
            </a:endParaRP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446856" y="5877272"/>
            <a:ext cx="8229600" cy="79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defRPr/>
            </a:pPr>
            <a:r>
              <a:rPr lang="th-TH" dirty="0">
                <a:solidFill>
                  <a:schemeClr val="accent3"/>
                </a:solidFill>
                <a:sym typeface="Wingdings"/>
              </a:rPr>
              <a:t></a:t>
            </a:r>
            <a:r>
              <a:rPr lang="th-TH" sz="4000" dirty="0">
                <a:solidFill>
                  <a:schemeClr val="accent3"/>
                </a:solidFill>
                <a:sym typeface="Wingdings"/>
              </a:rPr>
              <a:t> </a:t>
            </a:r>
            <a:r>
              <a:rPr lang="th-TH" sz="4000" b="1" dirty="0" smtClean="0">
                <a:solidFill>
                  <a:srgbClr val="0070C0"/>
                </a:solidFill>
                <a:cs typeface="+mn-cs"/>
              </a:rPr>
              <a:t>ข้อมูล/สารสนเทศ </a:t>
            </a:r>
            <a:r>
              <a:rPr lang="th-TH" sz="3200" b="1" dirty="0" smtClean="0">
                <a:cs typeface="+mn-cs"/>
              </a:rPr>
              <a:t>คือ ข้อมูลที่ใช้ในการประมวลผลได้เป็นสารสนเทศ</a:t>
            </a:r>
            <a:endParaRPr lang="th-TH" sz="4000" b="1" dirty="0"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00282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ในเมือง">
  <a:themeElements>
    <a:clrScheme name="ในเมือง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ในเมือง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ในเมือง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ชุดรูปแบบของ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2045</TotalTime>
  <Words>494</Words>
  <Application>Microsoft Office PowerPoint</Application>
  <PresentationFormat>นำเสนอทางหน้าจอ (4:3)</PresentationFormat>
  <Paragraphs>130</Paragraphs>
  <Slides>19</Slides>
  <Notes>1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19</vt:i4>
      </vt:variant>
    </vt:vector>
  </HeadingPairs>
  <TitlesOfParts>
    <vt:vector size="20" baseType="lpstr">
      <vt:lpstr>ในเมือง</vt:lpstr>
      <vt:lpstr>งานนำเสนอ PowerPoint</vt:lpstr>
      <vt:lpstr>งานนำเสนอ PowerPoint</vt:lpstr>
      <vt:lpstr>งานนำเสนอ PowerPoint</vt:lpstr>
      <vt:lpstr>งานนำเสนอ PowerPoint</vt:lpstr>
      <vt:lpstr>ลักษณะเด่นของคอมพิวเตอร์</vt:lpstr>
      <vt:lpstr>ประเภทของคอมพิวเตอร์</vt:lpstr>
      <vt:lpstr>ประโยชน์ของคอมพิวเตอร์</vt:lpstr>
      <vt:lpstr>องค์ประกอบของระบบคอมพิวเตอร์</vt:lpstr>
      <vt:lpstr>ฮาร์ดแวร์</vt:lpstr>
      <vt:lpstr>บุคลากร</vt:lpstr>
      <vt:lpstr>งานนำเสนอ PowerPoint</vt:lpstr>
      <vt:lpstr>ข้อมูล/สารสนเทศ (Data/Information)</vt:lpstr>
      <vt:lpstr>งานนำเสนอ PowerPoint</vt:lpstr>
      <vt:lpstr>รหัสภายในระบบคอมพิวเตอร์</vt:lpstr>
      <vt:lpstr>รหัส ASCII</vt:lpstr>
      <vt:lpstr>หน่วยวัดความจุข้อมูล</vt:lpstr>
      <vt:lpstr>ฐานข้อมูลเชิงสัมพันธ์  (Relational Database)</vt:lpstr>
      <vt:lpstr>คลาวด์ (Cloud)</vt:lpstr>
      <vt:lpstr>Cloud Computing</vt:lpstr>
    </vt:vector>
  </TitlesOfParts>
  <Company>rib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งานนำเสนอ PowerPoint</dc:title>
  <dc:creator>Bert</dc:creator>
  <cp:lastModifiedBy>admin</cp:lastModifiedBy>
  <cp:revision>292</cp:revision>
  <dcterms:created xsi:type="dcterms:W3CDTF">2004-06-10T08:32:14Z</dcterms:created>
  <dcterms:modified xsi:type="dcterms:W3CDTF">2024-06-12T07:44:34Z</dcterms:modified>
</cp:coreProperties>
</file>