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9" r:id="rId10"/>
    <p:sldId id="266" r:id="rId11"/>
    <p:sldId id="267" r:id="rId12"/>
    <p:sldId id="268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9644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ยึด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ยึด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3" name="ตัวยึด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ยึด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596C71-C625-414F-AE31-F80FBB1E31A4}" type="datetimeFigureOut">
              <a:rPr lang="th-TH" smtClean="0"/>
              <a:pPr/>
              <a:t>28/08/66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195736" y="1916832"/>
            <a:ext cx="6172200" cy="1800200"/>
          </a:xfrm>
        </p:spPr>
        <p:txBody>
          <a:bodyPr>
            <a:noAutofit/>
          </a:bodyPr>
          <a:lstStyle/>
          <a:p>
            <a:pPr algn="ctr"/>
            <a:r>
              <a:rPr lang="th-TH" sz="5400" dirty="0" smtClean="0">
                <a:solidFill>
                  <a:schemeClr val="tx1"/>
                </a:solidFill>
              </a:rPr>
              <a:t>บทที่ 10</a:t>
            </a:r>
            <a:r>
              <a:rPr lang="th-TH" sz="3600" dirty="0" smtClean="0"/>
              <a:t/>
            </a:r>
            <a:br>
              <a:rPr lang="th-TH" sz="3600" dirty="0" smtClean="0"/>
            </a:br>
            <a:r>
              <a:rPr lang="th-TH" sz="4400" dirty="0" smtClean="0">
                <a:solidFill>
                  <a:srgbClr val="0070C0"/>
                </a:solidFill>
              </a:rPr>
              <a:t>การเขียนโปรแกรมแบบ </a:t>
            </a:r>
            <a:r>
              <a:rPr lang="en-US" sz="3600" dirty="0" smtClean="0">
                <a:solidFill>
                  <a:srgbClr val="0070C0"/>
                </a:solidFill>
              </a:rPr>
              <a:t>OOP</a:t>
            </a:r>
            <a:endParaRPr lang="th-TH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634082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ตัวอย่าง</a:t>
            </a:r>
            <a:r>
              <a:rPr lang="th-TH" sz="32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class</a:t>
            </a:r>
            <a:endParaRPr lang="th-TH" sz="3200" b="1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public class Employee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private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int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Code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private string </a:t>
            </a:r>
            <a:r>
              <a:rPr lang="en-US" sz="20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Name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en-US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public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int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code             	 </a:t>
            </a: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 property code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 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get { return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0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ode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; }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set { </a:t>
            </a:r>
            <a:r>
              <a:rPr lang="en-US" sz="20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Code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value; }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public string name  	</a:t>
            </a: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// property name</a:t>
            </a:r>
            <a:endParaRPr lang="en-US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 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get { return </a:t>
            </a:r>
            <a:r>
              <a:rPr lang="en-US" sz="20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Name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; }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set { </a:t>
            </a:r>
            <a:r>
              <a:rPr lang="en-US" sz="20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Name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value; }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>
              <a:buNone/>
            </a:pPr>
            <a:endParaRPr lang="th-TH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67544" y="692696"/>
            <a:ext cx="7467600" cy="5493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public string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ShowEmp</a:t>
            </a:r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() </a:t>
            </a:r>
            <a:r>
              <a:rPr lang="en-US" sz="2000" b="1" dirty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 method</a:t>
            </a:r>
            <a:endParaRPr lang="en-US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string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str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str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</a:t>
            </a:r>
            <a:r>
              <a:rPr lang="en-US" sz="20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Code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+ “  “ +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eName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return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str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>
              <a:buNone/>
            </a:pPr>
            <a:endParaRPr lang="en-US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}      </a:t>
            </a: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 end class</a:t>
            </a:r>
            <a:endParaRPr lang="th-TH" sz="2000" b="1" dirty="0">
              <a:solidFill>
                <a:srgbClr val="00964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Autofit/>
          </a:bodyPr>
          <a:lstStyle/>
          <a:p>
            <a:pPr algn="ctr"/>
            <a:r>
              <a:rPr lang="th-TH" sz="3600" b="1" dirty="0" smtClean="0">
                <a:solidFill>
                  <a:srgbClr val="3333CC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เขียนโปรแกรมเรียกใช้ </a:t>
            </a:r>
            <a:r>
              <a:rPr lang="en-US" sz="3600" b="1" dirty="0" smtClean="0">
                <a:solidFill>
                  <a:srgbClr val="3333CC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Class employee</a:t>
            </a:r>
            <a:endParaRPr lang="th-TH" sz="2800" b="1" dirty="0">
              <a:solidFill>
                <a:srgbClr val="3333CC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private void Form1_Load(…..)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Employee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emp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new Employee();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emp.code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111;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emp.name = “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Somporn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”;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MessageBox.Show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emp.ShowEmp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());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  <a:endParaRPr lang="th-TH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713590" y="1700808"/>
            <a:ext cx="7643192" cy="3765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คือ การสร้างคลาสใหม่ขึ้นมาจากคลาสเดิม คลาสที่เป็นต้นแบบเรียกว่า เบสคลาส </a:t>
            </a:r>
            <a:r>
              <a:rPr lang="en-US" sz="28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(Base Class) </a:t>
            </a:r>
            <a:r>
              <a:rPr lang="th-TH" sz="28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และคลาสที่ถูกสร้างขึ้นใหม่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เรียกว่า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ดี</a:t>
            </a:r>
            <a:r>
              <a:rPr lang="th-TH" sz="32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ไรฟ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คลาส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(Derived Class)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เช่น เดิมมีคลาสรถยนต์อยู่ เราอาจนำมาสร้างคลาสใหม่เป็นคลาสรถบัส กับคลาสรถ</a:t>
            </a:r>
            <a:r>
              <a:rPr lang="th-TH" sz="32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สปอร์ต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โดยคลาสที่ถูกสืบทอดมาจะมี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Property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และ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Method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ของเบสคลาสด้วย</a:t>
            </a:r>
            <a:endParaRPr lang="en-US" sz="28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476672"/>
            <a:ext cx="7704856" cy="76944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4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การสืบทอดคลาส (</a:t>
            </a:r>
            <a:r>
              <a:rPr lang="en-US" sz="44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Inheritance)</a:t>
            </a:r>
            <a:endParaRPr lang="th-TH" sz="44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5516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55632" cy="70609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3333CC"/>
                </a:solidFill>
              </a:rPr>
              <a:t>การสืบทอดคลาส</a:t>
            </a:r>
            <a:endParaRPr lang="th-TH" sz="4000" b="1" dirty="0">
              <a:solidFill>
                <a:srgbClr val="3333CC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39334793"/>
              </p:ext>
            </p:extLst>
          </p:nvPr>
        </p:nvGraphicFramePr>
        <p:xfrm>
          <a:off x="2771800" y="1268760"/>
          <a:ext cx="288032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+ID : string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+Color : string</a:t>
                      </a:r>
                      <a:endParaRPr lang="th-TH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+Speed : </a:t>
                      </a:r>
                      <a:r>
                        <a:rPr lang="en-US" dirty="0" err="1" smtClean="0"/>
                        <a:t>int</a:t>
                      </a:r>
                      <a:endParaRPr lang="th-TH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+Start() : void</a:t>
                      </a:r>
                    </a:p>
                    <a:p>
                      <a:r>
                        <a:rPr lang="en-US" dirty="0" smtClean="0"/>
                        <a:t>+</a:t>
                      </a:r>
                      <a:r>
                        <a:rPr lang="en-US" dirty="0" err="1" smtClean="0"/>
                        <a:t>ChangeGear</a:t>
                      </a:r>
                      <a:r>
                        <a:rPr lang="en-US" dirty="0" smtClean="0"/>
                        <a:t>() : char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ตัวยึดเนื้อหา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20534486"/>
              </p:ext>
            </p:extLst>
          </p:nvPr>
        </p:nvGraphicFramePr>
        <p:xfrm>
          <a:off x="1115616" y="4188688"/>
          <a:ext cx="28803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Bus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+seat : </a:t>
                      </a:r>
                      <a:r>
                        <a:rPr lang="en-US" dirty="0" err="1" smtClean="0"/>
                        <a:t>int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+Accelerate() : void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ตัวยึดเนื้อหา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52166410"/>
              </p:ext>
            </p:extLst>
          </p:nvPr>
        </p:nvGraphicFramePr>
        <p:xfrm>
          <a:off x="4355976" y="4188688"/>
          <a:ext cx="28803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SportCar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+Engine : string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+Accelerate() : void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ตัวเชื่อมต่อตรง 7"/>
          <p:cNvCxnSpPr/>
          <p:nvPr/>
        </p:nvCxnSpPr>
        <p:spPr>
          <a:xfrm>
            <a:off x="2411760" y="3645024"/>
            <a:ext cx="34563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2411760" y="364502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ตรง 11"/>
          <p:cNvCxnSpPr/>
          <p:nvPr/>
        </p:nvCxnSpPr>
        <p:spPr>
          <a:xfrm>
            <a:off x="5868144" y="364502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ลูกศรเชื่อมต่อแบบตรง 13"/>
          <p:cNvCxnSpPr/>
          <p:nvPr/>
        </p:nvCxnSpPr>
        <p:spPr>
          <a:xfrm flipV="1">
            <a:off x="4139952" y="3212976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012160" y="1844824"/>
            <a:ext cx="1872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9644"/>
                </a:solidFill>
              </a:rPr>
              <a:t>Base Class</a:t>
            </a:r>
            <a:endParaRPr lang="th-TH" sz="2400" b="1" dirty="0">
              <a:solidFill>
                <a:srgbClr val="009644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08304" y="4293096"/>
            <a:ext cx="1460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9644"/>
                </a:solidFill>
              </a:rPr>
              <a:t>Derived</a:t>
            </a:r>
          </a:p>
          <a:p>
            <a:r>
              <a:rPr lang="en-US" sz="2400" b="1" dirty="0" smtClean="0">
                <a:solidFill>
                  <a:srgbClr val="009644"/>
                </a:solidFill>
              </a:rPr>
              <a:t> Class</a:t>
            </a:r>
            <a:endParaRPr lang="th-TH" sz="2400" b="1" dirty="0">
              <a:solidFill>
                <a:srgbClr val="00964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5" y="1124744"/>
            <a:ext cx="10246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ชื่อคลาส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9" name="ลูกศรเชื่อมต่อแบบตรง 8"/>
          <p:cNvCxnSpPr/>
          <p:nvPr/>
        </p:nvCxnSpPr>
        <p:spPr>
          <a:xfrm>
            <a:off x="2123728" y="1412776"/>
            <a:ext cx="63154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55576" y="1780233"/>
            <a:ext cx="1820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พร็อพเพอร์ตี้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8" name="ลูกศรเชื่อมต่อแบบตรง 17"/>
          <p:cNvCxnSpPr/>
          <p:nvPr/>
        </p:nvCxnSpPr>
        <p:spPr>
          <a:xfrm>
            <a:off x="2139091" y="2068265"/>
            <a:ext cx="63154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371471" y="2564904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เมธอด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20" name="ลูกศรเชื่อมต่อแบบตรง 19"/>
          <p:cNvCxnSpPr/>
          <p:nvPr/>
        </p:nvCxnSpPr>
        <p:spPr>
          <a:xfrm>
            <a:off x="2123728" y="2852936"/>
            <a:ext cx="63154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67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0072" y="44624"/>
            <a:ext cx="4769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รูปแบบการสร้าง </a:t>
            </a:r>
            <a:r>
              <a:rPr lang="en-US" sz="2400" b="1" dirty="0" smtClean="0">
                <a:solidFill>
                  <a:srgbClr val="3333CC"/>
                </a:solidFill>
              </a:rPr>
              <a:t>Derived Class</a:t>
            </a:r>
            <a:endParaRPr lang="th-TH" sz="2400" b="1" dirty="0">
              <a:solidFill>
                <a:srgbClr val="3333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620688"/>
            <a:ext cx="7220246" cy="61247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public class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ชื่อดี</a:t>
            </a:r>
            <a:r>
              <a:rPr lang="th-TH" b="1" dirty="0" err="1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ไรฟ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คลาส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: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ชื่อเบสคลาส </a:t>
            </a:r>
            <a:endParaRPr lang="en-US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{</a:t>
            </a:r>
            <a:endParaRPr lang="en-US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private | public | protected  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ชนิดข้อมูล  ชื่อตัวแปร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;</a:t>
            </a: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public 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ชนิดข้อมูล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 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property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ชื่อ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property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{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get { &lt;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คำสั่งต่างๆ ในการอ่าน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ค่า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property&gt;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}</a:t>
            </a:r>
          </a:p>
          <a:p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	set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{ 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&lt;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คำสั่งต่างๆ ในการ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กำหนดค่า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property&gt;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}</a:t>
            </a: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}</a:t>
            </a:r>
          </a:p>
          <a:p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	public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ชื่อ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C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onstructor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{</a:t>
            </a: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	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&lt;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คำสั่งต่างๆ ในการกำหนดค่าเริ่มต้น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&gt;</a:t>
            </a: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}</a:t>
            </a:r>
            <a:endParaRPr lang="en-US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public 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ชนิดข้อมูลที่ส่งค่ากลับ ชื่อเมธอด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{</a:t>
            </a: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&lt;</a:t>
            </a: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คำสั่งต่างๆ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&gt;</a:t>
            </a: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}</a:t>
            </a:r>
            <a:endParaRPr lang="en-US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}</a:t>
            </a:r>
            <a:endParaRPr lang="en-US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9045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77809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Class </a:t>
            </a:r>
            <a:r>
              <a:rPr lang="th-TH" b="1" dirty="0" smtClean="0">
                <a:solidFill>
                  <a:srgbClr val="0070C0"/>
                </a:solidFill>
              </a:rPr>
              <a:t>และ </a:t>
            </a:r>
            <a:r>
              <a:rPr lang="en-US" b="1" dirty="0" smtClean="0">
                <a:solidFill>
                  <a:srgbClr val="0070C0"/>
                </a:solidFill>
              </a:rPr>
              <a:t>Object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787208" cy="5349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เมื่อพูดถึง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OOP (Object Oriented Programming)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สิ่งแรกที่ต้องเข้าใจคือออบเจ็กต์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(Object)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คือ สิ่งที่เราใช้แทนวัตถุอย่างใดอย่างหนึ่ง เช่น ออบเจ็กต์รถยนต์ ออบเจ็กต์โทรศัพท์มือถือ เป็นต้น โดยออบเจ็กต์จะต้องมีลักษณะที่บ่งบอกคุณสมบัติเฉพาะตัว เรียกว่า </a:t>
            </a:r>
            <a:r>
              <a:rPr lang="th-TH" sz="32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พร็อพเพอร์ตี้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(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Property)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และความสามารถที่เรียกใช้งานได้ เรียกว่า เมธอด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(Method) </a:t>
            </a:r>
          </a:p>
          <a:p>
            <a:pPr>
              <a:buNone/>
            </a:pP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ตัวอย่าง เช่น โทรศัพท์มือถือ มีคุณสมบัติคือ หมายเลขโทรศัพท์ ยี่ห้อ รุ่น ระบบโทรศัพท์ ฯลฯ มีเมธอด คือ โทรออก รับสาย ส่งข้อความ ตั้งปลุก เป็นต้น</a:t>
            </a:r>
            <a:endParaRPr lang="th-TH" sz="32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83568" y="1484784"/>
            <a:ext cx="7776864" cy="4485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คือ ชนิดของออบเจ็กต์ เช่น คลาสรถยนต์ คลาสโทรศัพท์มือถือ เราสามารถสร้างออบเจ็กต์ใหม่ ๆ ขึ้นมาได้จากคลาสต่าง ๆ เหล่านี้ เช่น คลาสรถยนต์จะเหมือนแบบรถยนต์ หรือพิมพ์เขียวที่ได้ออกแบบไว้ ส่วนออบเจ็กต์ก็คือ รถยนต์แต่ละคันที่สร้างจากแบบหรือพิมพ์เขียวนั้น</a:t>
            </a:r>
          </a:p>
          <a:p>
            <a:pPr marL="0" indent="0">
              <a:buNone/>
            </a:pPr>
            <a:endParaRPr lang="en-US" sz="28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404664"/>
            <a:ext cx="7776864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54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คลาส </a:t>
            </a:r>
            <a:r>
              <a:rPr lang="en-US" sz="54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(Class)</a:t>
            </a:r>
            <a:endParaRPr lang="th-TH" sz="54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70609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ข้อกำหนดเบื้องต้นของการเขียนโปรแกรมแบบ </a:t>
            </a:r>
            <a:r>
              <a:rPr lang="en-US" sz="40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OOP</a:t>
            </a:r>
            <a:endParaRPr lang="th-TH" sz="4000" b="1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205192"/>
          </a:xfrm>
        </p:spPr>
        <p:txBody>
          <a:bodyPr>
            <a:normAutofit fontScale="92500"/>
          </a:bodyPr>
          <a:lstStyle/>
          <a:p>
            <a:r>
              <a:rPr lang="en-US" sz="3900" b="1" dirty="0" smtClean="0">
                <a:solidFill>
                  <a:srgbClr val="7030A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 Encapsulation</a:t>
            </a:r>
            <a:r>
              <a:rPr lang="en-US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เป็นคุณสมบัติที่ว่าเราไม่จำเป็นต้องสนใจ</a:t>
            </a:r>
            <a:b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รายละเอียด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การทำงานภายในคลาส เช่น</a:t>
            </a:r>
            <a:b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       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การสร้างเมนู เราไม่ต้องสนใจวิธีจัดการ</a:t>
            </a:r>
            <a:b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		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เมนู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ว่าจะทำอย่างไร เช่น การวาดเมนู 			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การ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ซ่อน/แสดงเมนู หรือการใส่รูปภาพบนเมนู</a:t>
            </a:r>
          </a:p>
          <a:p>
            <a:r>
              <a:rPr lang="en-US" sz="3900" b="1" dirty="0" smtClean="0">
                <a:solidFill>
                  <a:srgbClr val="7030A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 Inheritance</a:t>
            </a:r>
            <a:r>
              <a:rPr lang="en-US" sz="39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เป็น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คุณสมบัติที่ว่าคลาสต้องสืบทอดได้</a:t>
            </a:r>
          </a:p>
          <a:p>
            <a:r>
              <a:rPr lang="en-US" sz="3900" b="1" dirty="0" smtClean="0">
                <a:solidFill>
                  <a:srgbClr val="7030A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 Polymorphism</a:t>
            </a:r>
            <a:r>
              <a:rPr lang="en-US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เป็นคุณสมบัติที่ว่าสามารถเปลี่ยนแปลง</a:t>
            </a:r>
            <a:b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คุณสมบัติ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ของคลาสให้เข้ากับสภาพแวดล้อมได้ </a:t>
            </a:r>
            <a:b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เช่น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การสร้างเมธอดที่มีชื่อเหมือนกันแต่มี</a:t>
            </a:r>
            <a:b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พารามิเตอร์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ต่างกัน</a:t>
            </a:r>
            <a:endParaRPr lang="th-TH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04856" cy="70609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ข้อดีของการเขียนโปรแกรมแบบ </a:t>
            </a:r>
            <a:r>
              <a:rPr lang="en-US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OOP</a:t>
            </a:r>
            <a:endParaRPr lang="th-TH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899592" y="1196752"/>
            <a:ext cx="7025208" cy="5277200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ซ่อนรายละเอียดโปรแกรมที่เขียนภายในคลาส</a:t>
            </a:r>
          </a:p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ง่ายต่อการปรับแต่งแก้ไข</a:t>
            </a:r>
          </a:p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รี</a:t>
            </a:r>
            <a:r>
              <a:rPr lang="th-TH" sz="32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ยูส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โค้ด</a:t>
            </a:r>
          </a:p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นำไปพัฒนาเพิ่มเติมได้ง่ายกว่า</a:t>
            </a:r>
          </a:p>
          <a:p>
            <a:endParaRPr lang="th-TH" sz="32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63408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รูปแบบการสร้างคลาส</a:t>
            </a:r>
            <a:endParaRPr lang="th-TH" sz="4000" b="1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032120"/>
            <a:ext cx="7467600" cy="54932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public class </a:t>
            </a:r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ชื่อคลาส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private | public | protected  </a:t>
            </a:r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ชนิดข้อมูล  ตัวแปร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public </a:t>
            </a:r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ชนิดข้อมูลของ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Property </a:t>
            </a:r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ชื่อ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Property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get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	</a:t>
            </a:r>
            <a:r>
              <a:rPr lang="en-US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 </a:t>
            </a:r>
            <a:r>
              <a:rPr lang="th-TH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คำสั่งต่าง ๆ ในการอ่านค่า </a:t>
            </a:r>
            <a:r>
              <a:rPr lang="en-US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property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}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set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	</a:t>
            </a:r>
            <a:r>
              <a:rPr lang="en-US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// </a:t>
            </a:r>
            <a:r>
              <a:rPr lang="th-TH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คำสั่งต่าง ๆ ในการกำหนดค่า </a:t>
            </a:r>
            <a:r>
              <a:rPr lang="en-US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property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}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public </a:t>
            </a:r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ชื่อ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Constructor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 </a:t>
            </a:r>
            <a:r>
              <a:rPr lang="th-TH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คำสั่งต่าง ๆ ในการกำหนดค่าเริ่มต้น</a:t>
            </a:r>
            <a:endParaRPr lang="en-US" b="1" dirty="0" smtClean="0">
              <a:solidFill>
                <a:srgbClr val="00964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>
              <a:buNone/>
            </a:pP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public </a:t>
            </a:r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ชนิดข้อมูลที่ส่งค่ากลับ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ชื่อเมธอด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 </a:t>
            </a:r>
            <a:r>
              <a:rPr lang="th-TH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คำสั่งต่าง ๆ </a:t>
            </a:r>
            <a:endParaRPr lang="en-US" b="1" dirty="0" smtClean="0">
              <a:solidFill>
                <a:srgbClr val="00964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>
              <a:buNone/>
            </a:pP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}        </a:t>
            </a:r>
            <a:r>
              <a:rPr lang="en-US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 end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848872" cy="63408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36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ประเภทของตัวแปรภายในคลาส</a:t>
            </a:r>
            <a:endParaRPr lang="th-TH" sz="3600" b="1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70614" y="1052736"/>
            <a:ext cx="7989817" cy="3456384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</a:t>
            </a:r>
            <a:r>
              <a:rPr lang="en-US" sz="3600" b="1" dirty="0" smtClean="0">
                <a:solidFill>
                  <a:srgbClr val="3333CC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private</a:t>
            </a:r>
            <a:r>
              <a:rPr lang="en-US" sz="4400" b="1" dirty="0" smtClean="0">
                <a:solidFill>
                  <a:srgbClr val="3333CC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     </a:t>
            </a:r>
            <a: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เป็นตัวแปรที่สามารถเรียกใช้งานได้เฉพาะภายใน</a:t>
            </a:r>
            <a:b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		  คลาส</a:t>
            </a:r>
          </a:p>
          <a:p>
            <a:r>
              <a:rPr lang="en-US" sz="3600" b="1" dirty="0" smtClean="0">
                <a:solidFill>
                  <a:srgbClr val="3333CC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public</a:t>
            </a:r>
            <a:r>
              <a:rPr lang="th-TH" sz="4400" b="1" dirty="0" smtClean="0">
                <a:solidFill>
                  <a:srgbClr val="3333CC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solidFill>
                  <a:srgbClr val="3333CC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  </a:t>
            </a:r>
            <a: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	  เป็นตัวแปรที่สามารถเรียกใช้งานได้ภายในและ</a:t>
            </a:r>
            <a:b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	         	  ภายนอกคลาส</a:t>
            </a:r>
          </a:p>
          <a:p>
            <a:r>
              <a:rPr lang="en-US" sz="36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</a:t>
            </a:r>
            <a:r>
              <a:rPr lang="en-US" sz="3600" b="1" dirty="0" smtClean="0">
                <a:solidFill>
                  <a:srgbClr val="3333CC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protected</a:t>
            </a:r>
            <a:r>
              <a:rPr lang="en-US" b="1" dirty="0" smtClean="0">
                <a:solidFill>
                  <a:srgbClr val="3333CC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  </a:t>
            </a:r>
            <a:r>
              <a:rPr lang="th-TH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 </a:t>
            </a:r>
            <a: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เป็นตัวแปรที่สามารถเรียกใช้งานได้ภายในและ</a:t>
            </a:r>
            <a:b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		  ภายนอกคลาสโดยผ่านทางดี</a:t>
            </a:r>
            <a:r>
              <a:rPr lang="th-TH" sz="3200" b="1" dirty="0" err="1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ไรฟ</a:t>
            </a:r>
            <a:r>
              <a:rPr lang="th-TH" sz="32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คลาส</a:t>
            </a:r>
            <a:endParaRPr lang="th-TH" sz="3200" b="1" dirty="0">
              <a:latin typeface="EucrosiaUPC" panose="02020603050405020304" pitchFamily="18" charset="-34"/>
              <a:ea typeface="Tahoma" pitchFamily="34" charset="0"/>
              <a:cs typeface="EucrosiaUPC" panose="02020603050405020304" pitchFamily="18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4653136"/>
            <a:ext cx="80794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	เราจะเรียกทั้ง ตัวแปร </a:t>
            </a:r>
            <a:r>
              <a:rPr lang="en-US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,property </a:t>
            </a:r>
            <a:r>
              <a:rPr lang="th-TH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และ </a:t>
            </a:r>
            <a:r>
              <a:rPr lang="en-US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method </a:t>
            </a:r>
            <a:r>
              <a:rPr lang="th-TH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ว่าเป็น </a:t>
            </a:r>
            <a:r>
              <a:rPr lang="en-US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en-US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member </a:t>
            </a:r>
            <a:r>
              <a:rPr lang="th-TH" sz="3600" b="1" dirty="0" smtClean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ของคลาส</a:t>
            </a:r>
            <a:endParaRPr lang="th-TH" sz="3600" b="1" dirty="0">
              <a:solidFill>
                <a:srgbClr val="C0000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922114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 err="1" smtClean="0">
                <a:solidFill>
                  <a:srgbClr val="3333CC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Properry</a:t>
            </a:r>
            <a:r>
              <a:rPr lang="en-US" b="1" dirty="0" smtClean="0">
                <a:solidFill>
                  <a:srgbClr val="3333CC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4000" b="1" dirty="0" smtClean="0">
                <a:solidFill>
                  <a:srgbClr val="3333CC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ภายในคลาส จะมีบล็อกคำสั่ง 2 ส่วน คือ</a:t>
            </a:r>
            <a:endParaRPr lang="th-TH" sz="4000" b="1" dirty="0">
              <a:solidFill>
                <a:srgbClr val="3333CC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75240" cy="2304256"/>
          </a:xfrm>
        </p:spPr>
        <p:txBody>
          <a:bodyPr>
            <a:normAutofit fontScale="92500"/>
          </a:bodyPr>
          <a:lstStyle/>
          <a:p>
            <a:r>
              <a:rPr lang="en-US" sz="3900" b="1" dirty="0" smtClean="0">
                <a:solidFill>
                  <a:srgbClr val="009644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get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เป็นบล็อกที่เราจะเขียนโค้ดสำหรับการอ่านค่าของ</a:t>
            </a:r>
            <a:b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property</a:t>
            </a:r>
            <a:endParaRPr lang="en-US" sz="32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r>
              <a:rPr lang="en-US" sz="3900" b="1" dirty="0" smtClean="0"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 </a:t>
            </a:r>
            <a:r>
              <a:rPr lang="en-US" sz="3900" b="1" dirty="0" smtClean="0">
                <a:solidFill>
                  <a:srgbClr val="008000"/>
                </a:solidFill>
                <a:latin typeface="EucrosiaUPC" panose="02020603050405020304" pitchFamily="18" charset="-34"/>
                <a:ea typeface="Tahoma" pitchFamily="34" charset="0"/>
                <a:cs typeface="EucrosiaUPC" panose="02020603050405020304" pitchFamily="18" charset="-34"/>
              </a:rPr>
              <a:t>set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เป็นบล็อกที่เราจะเขียนโค้ดสำหรับการกำหนดค่า</a:t>
            </a:r>
            <a:b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ให้กับ 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property</a:t>
            </a:r>
          </a:p>
        </p:txBody>
      </p:sp>
      <p:sp>
        <p:nvSpPr>
          <p:cNvPr id="4" name="ชื่อเรื่อง 1"/>
          <p:cNvSpPr txBox="1">
            <a:spLocks/>
          </p:cNvSpPr>
          <p:nvPr/>
        </p:nvSpPr>
        <p:spPr>
          <a:xfrm>
            <a:off x="539552" y="3429000"/>
            <a:ext cx="7467600" cy="85010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cap="small" dirty="0" smtClean="0">
                <a:solidFill>
                  <a:srgbClr val="3333CC"/>
                </a:solidFill>
                <a:latin typeface="EucrosiaUPC" panose="02020603050405020304" pitchFamily="18" charset="-34"/>
                <a:ea typeface="+mj-ea"/>
                <a:cs typeface="EucrosiaUPC" panose="02020603050405020304" pitchFamily="18" charset="-34"/>
              </a:rPr>
              <a:t>Constructor</a:t>
            </a:r>
            <a:r>
              <a:rPr lang="en-US" sz="3200" b="1" cap="small" dirty="0" smtClean="0">
                <a:solidFill>
                  <a:srgbClr val="3333CC"/>
                </a:solidFill>
                <a:latin typeface="EucrosiaUPC" panose="02020603050405020304" pitchFamily="18" charset="-34"/>
                <a:ea typeface="+mj-ea"/>
                <a:cs typeface="EucrosiaUPC" panose="02020603050405020304" pitchFamily="18" charset="-34"/>
              </a:rPr>
              <a:t> </a:t>
            </a:r>
            <a:r>
              <a:rPr lang="th-TH" sz="4000" b="1" cap="small" dirty="0" smtClean="0">
                <a:solidFill>
                  <a:srgbClr val="3333CC"/>
                </a:solidFill>
                <a:latin typeface="EucrosiaUPC" panose="02020603050405020304" pitchFamily="18" charset="-34"/>
                <a:ea typeface="+mj-ea"/>
                <a:cs typeface="EucrosiaUPC" panose="02020603050405020304" pitchFamily="18" charset="-34"/>
              </a:rPr>
              <a:t>ของคลาส</a:t>
            </a:r>
            <a:endParaRPr kumimoji="0" lang="th-TH" sz="5400" b="1" i="0" u="none" strike="noStrike" kern="1200" cap="small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EucrosiaUPC" panose="02020603050405020304" pitchFamily="18" charset="-34"/>
              <a:ea typeface="+mj-ea"/>
              <a:cs typeface="EucrosiaUPC" panose="02020603050405020304" pitchFamily="18" charset="-34"/>
            </a:endParaRPr>
          </a:p>
        </p:txBody>
      </p:sp>
      <p:sp>
        <p:nvSpPr>
          <p:cNvPr id="5" name="ตัวยึดเนื้อหา 2"/>
          <p:cNvSpPr txBox="1">
            <a:spLocks/>
          </p:cNvSpPr>
          <p:nvPr/>
        </p:nvSpPr>
        <p:spPr>
          <a:xfrm>
            <a:off x="395536" y="4221088"/>
            <a:ext cx="7467600" cy="2304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kumimoji="0" lang="th-TH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ucrosiaUPC" panose="02020603050405020304" pitchFamily="18" charset="-34"/>
                <a:cs typeface="EucrosiaUPC" panose="02020603050405020304" pitchFamily="18" charset="-34"/>
              </a:rPr>
              <a:t>	คือ</a:t>
            </a:r>
            <a:r>
              <a:rPr kumimoji="0" lang="th-TH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ucrosiaUPC" panose="02020603050405020304" pitchFamily="18" charset="-34"/>
                <a:cs typeface="EucrosiaUPC" panose="02020603050405020304" pitchFamily="18" charset="-34"/>
              </a:rPr>
              <a:t> เมธอดที่มีชื่อเดียวกับชื่อคลาส ใช้ในการกำหนดค่าเริ่มต้นให้กับออบเจ็กต์ที่สร้างจากคลาส ซึ่งการสร้างออบเจ็กต์จะใช้คีย์เวิร์ด 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ucrosiaUPC" panose="02020603050405020304" pitchFamily="18" charset="-34"/>
                <a:cs typeface="EucrosiaUPC" panose="02020603050405020304" pitchFamily="18" charset="-34"/>
              </a:rPr>
              <a:t>new  </a:t>
            </a:r>
            <a:r>
              <a:rPr kumimoji="0" lang="th-TH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ucrosiaUPC" panose="02020603050405020304" pitchFamily="18" charset="-34"/>
                <a:cs typeface="EucrosiaUPC" panose="02020603050405020304" pitchFamily="18" charset="-34"/>
              </a:rPr>
              <a:t>เช่น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th-TH" sz="3200" b="1" baseline="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	</a:t>
            </a:r>
            <a:r>
              <a:rPr lang="en-US" sz="3600" b="1" baseline="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employee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emp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= new employee();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อุดมสมบูรณ์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835</TotalTime>
  <Words>329</Words>
  <Application>Microsoft Office PowerPoint</Application>
  <PresentationFormat>นำเสนอทางหน้าจอ (4:3)</PresentationFormat>
  <Paragraphs>122</Paragraphs>
  <Slides>15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15</vt:i4>
      </vt:variant>
    </vt:vector>
  </HeadingPairs>
  <TitlesOfParts>
    <vt:vector size="16" baseType="lpstr">
      <vt:lpstr>เฉลียง</vt:lpstr>
      <vt:lpstr>บทที่ 10 การเขียนโปรแกรมแบบ OOP</vt:lpstr>
      <vt:lpstr>Class และ Object</vt:lpstr>
      <vt:lpstr>งานนำเสนอ PowerPoint</vt:lpstr>
      <vt:lpstr>ข้อกำหนดเบื้องต้นของการเขียนโปรแกรมแบบ OOP</vt:lpstr>
      <vt:lpstr>ข้อดีของการเขียนโปรแกรมแบบ OOP</vt:lpstr>
      <vt:lpstr>รูปแบบการสร้างคลาส</vt:lpstr>
      <vt:lpstr>งานนำเสนอ PowerPoint</vt:lpstr>
      <vt:lpstr>ประเภทของตัวแปรภายในคลาส</vt:lpstr>
      <vt:lpstr>Properry ภายในคลาส จะมีบล็อกคำสั่ง 2 ส่วน คือ</vt:lpstr>
      <vt:lpstr>ตัวอย่าง class</vt:lpstr>
      <vt:lpstr>งานนำเสนอ PowerPoint</vt:lpstr>
      <vt:lpstr>เขียนโปรแกรมเรียกใช้ Class employee</vt:lpstr>
      <vt:lpstr>งานนำเสนอ PowerPoint</vt:lpstr>
      <vt:lpstr>การสืบทอดคลาส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10  </dc:title>
  <dc:creator>bbb</dc:creator>
  <cp:lastModifiedBy>admin</cp:lastModifiedBy>
  <cp:revision>61</cp:revision>
  <dcterms:created xsi:type="dcterms:W3CDTF">2012-09-14T15:10:11Z</dcterms:created>
  <dcterms:modified xsi:type="dcterms:W3CDTF">2023-08-28T04:30:59Z</dcterms:modified>
</cp:coreProperties>
</file>