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73" r:id="rId6"/>
    <p:sldId id="274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1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30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รูปแบบอิสระ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8" name="ตัวยึดหมายเลขภาพนิ่ง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9" name="ตัวยึดท้ายกระดา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รูปแบบอิสระ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รูปแบบอิสระ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ยึดชื่อเรื่อง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ยึดข้อความ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177ABE7-5FFD-4549-9F9F-80C9446ADEC9}" type="datetimeFigureOut">
              <a:rPr lang="th-TH" smtClean="0"/>
              <a:pPr/>
              <a:t>07/10/61</a:t>
            </a:fld>
            <a:endParaRPr lang="th-TH"/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FAD4327-4D73-47F4-BCB6-8B7A196F2F2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331640" y="1412776"/>
            <a:ext cx="6480048" cy="2301240"/>
          </a:xfrm>
        </p:spPr>
        <p:txBody>
          <a:bodyPr>
            <a:normAutofit/>
          </a:bodyPr>
          <a:lstStyle/>
          <a:p>
            <a:pPr algn="ctr"/>
            <a:r>
              <a:rPr lang="th-TH" sz="7200" b="1" dirty="0" smtClean="0">
                <a:cs typeface="+mn-cs"/>
              </a:rPr>
              <a:t>บทที่ 8</a:t>
            </a:r>
            <a:endParaRPr lang="th-TH" sz="7200" b="1" dirty="0">
              <a:cs typeface="+mn-cs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611560" y="2708920"/>
            <a:ext cx="8219256" cy="936104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การเขียนโปรแกรมกับคอนโทรล 2</a:t>
            </a:r>
            <a:endParaRPr lang="th-TH" sz="40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คอนโทรล</a:t>
            </a:r>
            <a:r>
              <a:rPr lang="th-TH" sz="44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err="1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PictureBox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en-US" sz="40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: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แสดงรูปภาพ</a:t>
            </a:r>
            <a:endParaRPr lang="th-TH" sz="4400" b="1" dirty="0">
              <a:solidFill>
                <a:srgbClr val="0041C4"/>
              </a:solidFill>
              <a:latin typeface="Vrinda" pitchFamily="2" charset="0"/>
              <a:cs typeface="Browall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624078" indent="-514350">
              <a:buNone/>
            </a:pPr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Property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ที่สำคัญของ </a:t>
            </a:r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 Image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/>
            <a:r>
              <a:rPr lang="en-US" sz="2800" b="1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FromFile</a:t>
            </a:r>
            <a:r>
              <a:rPr lang="th-TH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ชื่อของไฟล์รูปภาพ</a:t>
            </a:r>
          </a:p>
          <a:p>
            <a:pPr marL="624078" indent="-514350"/>
            <a:r>
              <a:rPr lang="en-US" sz="28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Width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      </a:t>
            </a: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เป็นความกว้างของรูปภาพที่เก็บอยู่ใน</a:t>
            </a:r>
            <a:b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      </a:t>
            </a:r>
            <a: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 Image</a:t>
            </a:r>
          </a:p>
          <a:p>
            <a:pPr marL="624078" indent="-514350"/>
            <a:r>
              <a:rPr lang="en-US" sz="28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Height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เป็นความสูงของรูปภาพที่เก็บอยู่ใน</a:t>
            </a:r>
            <a:b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	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 Image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/>
            <a:r>
              <a:rPr lang="en-US" sz="2600" b="1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PixelFormat</a:t>
            </a:r>
            <a:r>
              <a:rPr lang="en-US" sz="24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เป็นรูปแบบการเก็บ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ข้อมูลของแต่ละ</a:t>
            </a:r>
            <a:b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</a:t>
            </a:r>
            <a:r>
              <a:rPr lang="th-TH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พิก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เซลในภาพ</a:t>
            </a:r>
            <a:endParaRPr lang="en-US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>
              <a:buNone/>
            </a:pPr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ที่สำคัญของ </a:t>
            </a:r>
            <a:r>
              <a:rPr lang="en-US" sz="26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 Image</a:t>
            </a:r>
            <a:endParaRPr lang="en-US" sz="2400" b="1" dirty="0" smtClean="0">
              <a:solidFill>
                <a:schemeClr val="accent5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/>
            <a:r>
              <a:rPr lang="en-US" sz="2600" b="1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RotateFlip</a:t>
            </a:r>
            <a:r>
              <a:rPr lang="en-US" sz="24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th-TH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เป็นการสั่งให้มีการหมุนภาพจากปกติ</a:t>
            </a:r>
            <a:endParaRPr lang="en-US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/>
            <a:r>
              <a:rPr lang="en-US" sz="26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Save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เป็นการบันทึกไฟล์รูปภาพนั้นตาม</a:t>
            </a:r>
            <a:b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     รูปแบบที่กำหนด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คอนโทรล </a:t>
            </a:r>
            <a:r>
              <a:rPr lang="en-US" sz="4000" b="1" dirty="0" err="1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DateTimePicker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:</a:t>
            </a:r>
            <a:r>
              <a:rPr lang="th-TH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เลือกวันที่/เวลา</a:t>
            </a:r>
            <a:endParaRPr lang="th-TH" sz="4000" b="1" dirty="0">
              <a:solidFill>
                <a:srgbClr val="0041C4"/>
              </a:solidFill>
              <a:latin typeface="Vrinda" pitchFamily="2" charset="0"/>
              <a:cs typeface="Browall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sz="2800" b="1" dirty="0" smtClean="0">
                <a:solidFill>
                  <a:schemeClr val="accent5">
                    <a:lumMod val="75000"/>
                  </a:schemeClr>
                </a:solidFill>
              </a:rPr>
              <a:t>Property </a:t>
            </a:r>
            <a:r>
              <a:rPr lang="th-TH" sz="3600" b="1" dirty="0" smtClean="0">
                <a:solidFill>
                  <a:schemeClr val="accent5">
                    <a:lumMod val="75000"/>
                  </a:schemeClr>
                </a:solidFill>
              </a:rPr>
              <a:t>ที่สำคัญ</a:t>
            </a:r>
            <a:endParaRPr lang="en-US" sz="32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624078" indent="-514350"/>
            <a:r>
              <a:rPr lang="en-US" sz="2800" b="1" dirty="0" smtClean="0">
                <a:solidFill>
                  <a:srgbClr val="00B050"/>
                </a:solidFill>
              </a:rPr>
              <a:t>Value</a:t>
            </a:r>
            <a:r>
              <a:rPr lang="en-US" sz="3200" b="1" dirty="0" smtClean="0"/>
              <a:t>	</a:t>
            </a:r>
            <a:r>
              <a:rPr lang="th-TH" sz="3200" b="1" dirty="0" smtClean="0"/>
              <a:t>	</a:t>
            </a:r>
            <a:r>
              <a:rPr lang="th-TH" sz="3200" b="1" dirty="0" smtClean="0">
                <a:latin typeface="Angsana New" pitchFamily="18" charset="-34"/>
              </a:rPr>
              <a:t>เป็นค่าวันเดือนปีและเวลาที่</a:t>
            </a:r>
            <a:r>
              <a:rPr lang="th-TH" sz="3200" b="1" dirty="0" smtClean="0">
                <a:latin typeface="Angsana New" pitchFamily="18" charset="-34"/>
              </a:rPr>
              <a:t>ได้จาก</a:t>
            </a:r>
            <a:r>
              <a:rPr lang="th-TH" sz="3200" b="1" dirty="0" smtClean="0">
                <a:latin typeface="Angsana New" pitchFamily="18" charset="-34"/>
              </a:rPr>
              <a:t>การเลือก</a:t>
            </a:r>
          </a:p>
          <a:p>
            <a:pPr marL="624078" indent="-514350"/>
            <a:r>
              <a:rPr lang="en-US" sz="2800" b="1" dirty="0" err="1" smtClean="0">
                <a:solidFill>
                  <a:srgbClr val="00B050"/>
                </a:solidFill>
              </a:rPr>
              <a:t>MinDate</a:t>
            </a:r>
            <a:r>
              <a:rPr lang="en-US" sz="2800" b="1" dirty="0" smtClean="0">
                <a:solidFill>
                  <a:srgbClr val="00B050"/>
                </a:solidFill>
              </a:rPr>
              <a:t>	</a:t>
            </a:r>
            <a:r>
              <a:rPr lang="th-TH" sz="3200" b="1" dirty="0" smtClean="0">
                <a:latin typeface="Angsana New" pitchFamily="18" charset="-34"/>
              </a:rPr>
              <a:t>เป็น</a:t>
            </a:r>
            <a:r>
              <a:rPr lang="th-TH" sz="3200" b="1" dirty="0" smtClean="0">
                <a:latin typeface="Angsana New" pitchFamily="18" charset="-34"/>
              </a:rPr>
              <a:t>การกำหนดขอบเขตวัน</a:t>
            </a:r>
            <a:r>
              <a:rPr lang="th-TH" sz="3200" b="1" dirty="0" smtClean="0">
                <a:latin typeface="Angsana New" pitchFamily="18" charset="-34"/>
              </a:rPr>
              <a:t>เดือนปี</a:t>
            </a:r>
            <a:r>
              <a:rPr lang="th-TH" sz="3200" b="1" dirty="0" smtClean="0">
                <a:latin typeface="Angsana New" pitchFamily="18" charset="-34"/>
              </a:rPr>
              <a:t>ต่ำสุด</a:t>
            </a:r>
          </a:p>
          <a:p>
            <a:pPr marL="624078" indent="-514350"/>
            <a:r>
              <a:rPr lang="en-US" sz="2800" b="1" dirty="0" err="1" smtClean="0">
                <a:solidFill>
                  <a:srgbClr val="00B050"/>
                </a:solidFill>
              </a:rPr>
              <a:t>MaxDate</a:t>
            </a:r>
            <a:r>
              <a:rPr lang="en-US" sz="3200" b="1" dirty="0" smtClean="0"/>
              <a:t>	</a:t>
            </a:r>
            <a:r>
              <a:rPr lang="th-TH" sz="3200" b="1" dirty="0" smtClean="0">
                <a:latin typeface="Angsana New" pitchFamily="18" charset="-34"/>
              </a:rPr>
              <a:t>เป็นการกำหนดขอบเขตวัน</a:t>
            </a:r>
            <a:r>
              <a:rPr lang="th-TH" sz="3200" b="1" dirty="0" smtClean="0">
                <a:latin typeface="Angsana New" pitchFamily="18" charset="-34"/>
              </a:rPr>
              <a:t>เดือนปี</a:t>
            </a:r>
            <a:r>
              <a:rPr lang="th-TH" sz="3200" b="1" dirty="0" smtClean="0">
                <a:latin typeface="Angsana New" pitchFamily="18" charset="-34"/>
              </a:rPr>
              <a:t>สูงสุด</a:t>
            </a:r>
          </a:p>
          <a:p>
            <a:pPr marL="624078" indent="-514350"/>
            <a:r>
              <a:rPr lang="en-US" sz="2800" b="1" dirty="0" err="1" smtClean="0">
                <a:solidFill>
                  <a:srgbClr val="00B050"/>
                </a:solidFill>
              </a:rPr>
              <a:t>ShowUpDown</a:t>
            </a:r>
            <a:r>
              <a:rPr lang="en-US" sz="3200" b="1" dirty="0" smtClean="0">
                <a:latin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</a:rPr>
              <a:t>ระบุได้ว่าเป็นการแสดงผลแบบ</a:t>
            </a:r>
            <a:br>
              <a:rPr lang="th-TH" sz="3200" b="1" dirty="0" smtClean="0">
                <a:latin typeface="Angsana New" pitchFamily="18" charset="-34"/>
              </a:rPr>
            </a:br>
            <a:r>
              <a:rPr lang="th-TH" sz="3200" b="1" dirty="0" smtClean="0">
                <a:latin typeface="Angsana New" pitchFamily="18" charset="-34"/>
              </a:rPr>
              <a:t>			</a:t>
            </a:r>
            <a:r>
              <a:rPr lang="en-US" sz="3200" b="1" dirty="0" err="1" smtClean="0">
                <a:latin typeface="Angsana New" pitchFamily="18" charset="-34"/>
              </a:rPr>
              <a:t>UpDown</a:t>
            </a:r>
            <a:r>
              <a:rPr lang="en-US" sz="3200" b="1" dirty="0" smtClean="0">
                <a:latin typeface="Angsana New" pitchFamily="18" charset="-34"/>
              </a:rPr>
              <a:t> </a:t>
            </a:r>
            <a:r>
              <a:rPr lang="th-TH" sz="3200" b="1" dirty="0" smtClean="0">
                <a:latin typeface="Angsana New" pitchFamily="18" charset="-34"/>
              </a:rPr>
              <a:t>หรือไม่</a:t>
            </a:r>
          </a:p>
          <a:p>
            <a:pPr marL="624078" indent="-514350"/>
            <a:r>
              <a:rPr lang="en-US" sz="2800" b="1" dirty="0" smtClean="0">
                <a:solidFill>
                  <a:srgbClr val="00B050"/>
                </a:solidFill>
              </a:rPr>
              <a:t>Format</a:t>
            </a:r>
            <a:r>
              <a:rPr lang="en-US" sz="3200" b="1" dirty="0" smtClean="0">
                <a:solidFill>
                  <a:srgbClr val="00B050"/>
                </a:solidFill>
                <a:latin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</a:rPr>
              <a:t>เป็น</a:t>
            </a:r>
            <a:r>
              <a:rPr lang="th-TH" sz="3200" b="1" dirty="0" smtClean="0">
                <a:latin typeface="Angsana New" pitchFamily="18" charset="-34"/>
              </a:rPr>
              <a:t>รูปแบบการแสดงผล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คอนโทรล</a:t>
            </a:r>
            <a:r>
              <a:rPr lang="th-TH" sz="44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err="1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GroupBox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en-US" sz="40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: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จัดกลุ่มของคอนโทรล</a:t>
            </a:r>
            <a:endParaRPr lang="th-TH" sz="4400" b="1" dirty="0">
              <a:solidFill>
                <a:srgbClr val="0041C4"/>
              </a:solidFill>
              <a:latin typeface="Vrinda" pitchFamily="2" charset="0"/>
              <a:cs typeface="Browall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Property 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</a:rPr>
              <a:t>ที่สำคัญ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624078" indent="-514350"/>
            <a:r>
              <a:rPr lang="en-US" sz="2400" b="1" dirty="0" smtClean="0">
                <a:solidFill>
                  <a:srgbClr val="00B050"/>
                </a:solidFill>
              </a:rPr>
              <a:t>Text</a:t>
            </a:r>
            <a:r>
              <a:rPr lang="th-TH" b="1" dirty="0" smtClean="0"/>
              <a:t>	</a:t>
            </a:r>
            <a:r>
              <a:rPr lang="th-TH" b="1" dirty="0" smtClean="0">
                <a:latin typeface="Angsana New" pitchFamily="18" charset="-34"/>
              </a:rPr>
              <a:t>เป็นการกำหนดข้อความที่มุมซ้ายบนของ </a:t>
            </a:r>
            <a:r>
              <a:rPr lang="en-US" b="1" dirty="0" err="1" smtClean="0">
                <a:latin typeface="Angsana New" pitchFamily="18" charset="-34"/>
              </a:rPr>
              <a:t>GroupBox</a:t>
            </a:r>
            <a:endParaRPr lang="th-TH" b="1" dirty="0" smtClean="0"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คอนโทรล</a:t>
            </a:r>
            <a:r>
              <a:rPr lang="th-TH" sz="44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err="1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MaskedTextBox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:</a:t>
            </a:r>
            <a:r>
              <a:rPr lang="th-TH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ป้อน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ข้อมูลตามรูปแบบ</a:t>
            </a:r>
            <a:endParaRPr lang="th-TH" sz="4900" b="1" dirty="0">
              <a:solidFill>
                <a:srgbClr val="0041C4"/>
              </a:solidFill>
              <a:latin typeface="Vrinda" pitchFamily="2" charset="0"/>
              <a:cs typeface="Browall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Property 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</a:rPr>
              <a:t>ที่สำคัญ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624078" indent="-514350"/>
            <a:r>
              <a:rPr lang="en-US" sz="2800" b="1" dirty="0" smtClean="0">
                <a:solidFill>
                  <a:srgbClr val="00B050"/>
                </a:solidFill>
              </a:rPr>
              <a:t>Mask</a:t>
            </a:r>
            <a:r>
              <a:rPr lang="en-US" sz="2400" b="1" dirty="0" smtClean="0"/>
              <a:t>	</a:t>
            </a:r>
            <a:r>
              <a:rPr lang="th-TH" b="1" dirty="0" smtClean="0">
                <a:latin typeface="Angsana New" pitchFamily="18" charset="-34"/>
              </a:rPr>
              <a:t>รูปแบบของการป้อนข้อมูล</a:t>
            </a:r>
          </a:p>
          <a:p>
            <a:pPr marL="624078" indent="-514350">
              <a:buNone/>
            </a:pPr>
            <a:endParaRPr lang="en-US" b="1" dirty="0" smtClean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259633"/>
              </p:ext>
            </p:extLst>
          </p:nvPr>
        </p:nvGraphicFramePr>
        <p:xfrm>
          <a:off x="683568" y="2924943"/>
          <a:ext cx="7632848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6192688"/>
              </a:tblGrid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cs typeface="+mn-cs"/>
                        </a:rPr>
                        <a:t>Mask element</a:t>
                      </a:r>
                      <a:endParaRPr lang="th-TH" sz="1800" dirty="0"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>
                          <a:latin typeface="Angsana New" pitchFamily="18" charset="-34"/>
                          <a:cs typeface="+mn-cs"/>
                        </a:rPr>
                        <a:t>คำอธิบาย</a:t>
                      </a:r>
                      <a:endParaRPr lang="th-TH" sz="3200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0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แทนตัวเลข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 0-9 บังคับให้ใส่ข้อมูล ป้อน + หรือ - ไม่ได้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9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แทนตัวเลขหรือช่องว่าง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 ไม่บังคับให้ใส่ข้อมูล ป้อน + หรือ - ไม่ได้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#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แทนตัวเลขหรือช่องว่าง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 ไม่บังคับให้ใส่ข้อมูล ป้อน + หรือ - ได้</a:t>
                      </a:r>
                      <a:endParaRPr lang="th-TH" sz="2800" b="1" dirty="0" smtClean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L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แทนตัวอักษร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 บังคับให้ใส่ข้อมูล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คอนโทรล</a:t>
            </a:r>
            <a:r>
              <a:rPr lang="th-TH" sz="44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err="1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MaskedTextBox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:</a:t>
            </a:r>
            <a:r>
              <a:rPr lang="th-TH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ป้อน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ข้อมูลตามรูปแบบ</a:t>
            </a:r>
            <a:endParaRPr lang="th-TH" sz="4400" b="1" dirty="0">
              <a:solidFill>
                <a:srgbClr val="0041C4"/>
              </a:solidFill>
              <a:latin typeface="Vrinda" pitchFamily="2" charset="0"/>
              <a:cs typeface="Browall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>
              <a:buNone/>
            </a:pPr>
            <a:endParaRPr lang="en-US" b="1" dirty="0" smtClean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65120"/>
              </p:ext>
            </p:extLst>
          </p:nvPr>
        </p:nvGraphicFramePr>
        <p:xfrm>
          <a:off x="683568" y="1988840"/>
          <a:ext cx="7632848" cy="408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048672"/>
              </a:tblGrid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cs typeface="+mn-cs"/>
                        </a:rPr>
                        <a:t>Mask element</a:t>
                      </a:r>
                      <a:endParaRPr lang="th-TH" sz="1800" dirty="0"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>
                          <a:latin typeface="Angsana New" pitchFamily="18" charset="-34"/>
                          <a:cs typeface="+mn-cs"/>
                        </a:rPr>
                        <a:t>คำอธิบาย</a:t>
                      </a:r>
                      <a:endParaRPr lang="th-TH" sz="3200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?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แทนตัวอักษร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 จะใส่หรือไม่ใส่ข้อมูลก็ได้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A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แทนตัวเลขหรือตัวอักษร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 บังคับให้ใส่ข้อมูล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a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แทนตัวเลขหรือตัวอักษร จะใส่ข้อมูลหรือไม่ก็ได้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&amp;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แทนตัวเลข,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 ตัวอักษร, เครื่องหมายและช่องว่าง บังคับให้ใส่ข้อมูล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C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แทนตัวเลข,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 ตัวอักษร, เครื่องหมายและช่องว่าง จะใส่ข้อมูลหรือไม่ก็ได้</a:t>
                      </a:r>
                      <a:endParaRPr lang="th-TH" sz="2800" b="1" dirty="0" smtClean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คอนโทรล</a:t>
            </a:r>
            <a:r>
              <a:rPr lang="th-TH" sz="44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err="1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MaskedTextBox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:</a:t>
            </a:r>
            <a:r>
              <a:rPr lang="th-TH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ป้อน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ข้อมูลตามรูปแบบ</a:t>
            </a:r>
            <a:endParaRPr lang="th-TH" sz="4400" b="1" dirty="0">
              <a:solidFill>
                <a:srgbClr val="0041C4"/>
              </a:solidFill>
              <a:latin typeface="Vrinda" pitchFamily="2" charset="0"/>
              <a:cs typeface="Browall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>
              <a:buNone/>
            </a:pPr>
            <a:endParaRPr lang="en-US" b="1" dirty="0" smtClean="0"/>
          </a:p>
        </p:txBody>
      </p:sp>
      <p:graphicFrame>
        <p:nvGraphicFramePr>
          <p:cNvPr id="4" name="ตาราง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5374784"/>
              </p:ext>
            </p:extLst>
          </p:nvPr>
        </p:nvGraphicFramePr>
        <p:xfrm>
          <a:off x="611560" y="2132856"/>
          <a:ext cx="7632848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6048672"/>
              </a:tblGrid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cs typeface="+mn-cs"/>
                        </a:rPr>
                        <a:t>Mask element</a:t>
                      </a:r>
                      <a:endParaRPr lang="th-TH" sz="1800" dirty="0"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dirty="0" smtClean="0">
                          <a:latin typeface="Angsana New" pitchFamily="18" charset="-34"/>
                          <a:cs typeface="+mn-cs"/>
                        </a:rPr>
                        <a:t>คำอธิบาย</a:t>
                      </a:r>
                      <a:endParaRPr lang="th-TH" sz="3200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&lt;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กำหนดให้ตัวอักษรภาษาอังกฤษทั้งหมดเป็น</a:t>
                      </a:r>
                      <a:r>
                        <a:rPr lang="th-TH" sz="2800" b="1" dirty="0" err="1" smtClean="0">
                          <a:latin typeface="Angsana New" pitchFamily="18" charset="-34"/>
                          <a:cs typeface="+mn-cs"/>
                        </a:rPr>
                        <a:t>ตัวพิมพ์</a:t>
                      </a:r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เล็ก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&gt;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กำหนดให้ตัวอักษรภาษาอังกฤษทั้งหมดเป็น</a:t>
                      </a:r>
                      <a:r>
                        <a:rPr lang="th-TH" sz="2800" b="1" dirty="0" err="1" smtClean="0">
                          <a:latin typeface="Angsana New" pitchFamily="18" charset="-34"/>
                          <a:cs typeface="+mn-cs"/>
                        </a:rPr>
                        <a:t>ตัวพิมพ์</a:t>
                      </a:r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ใหญ่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4045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Angsana New" pitchFamily="18" charset="-34"/>
                          <a:cs typeface="+mn-cs"/>
                        </a:rPr>
                        <a:t>\</a:t>
                      </a:r>
                      <a:endParaRPr lang="th-TH" sz="2800" b="1" dirty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latin typeface="Angsana New" pitchFamily="18" charset="-34"/>
                          <a:cs typeface="+mn-cs"/>
                        </a:rPr>
                        <a:t>แทนการใส่ข้อความ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 ตัวอักษร หรือตัวเลขอื่น ๆ ที่เป็น </a:t>
                      </a:r>
                      <a:r>
                        <a:rPr lang="en-US" sz="2800" b="1" baseline="0" dirty="0" smtClean="0">
                          <a:latin typeface="Angsana New" pitchFamily="18" charset="-34"/>
                          <a:cs typeface="+mn-cs"/>
                        </a:rPr>
                        <a:t>Mask Element 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โดยจะใส่เครื่องหมาย </a:t>
                      </a:r>
                      <a:r>
                        <a:rPr lang="en-US" sz="2800" b="1" baseline="0" dirty="0" smtClean="0">
                          <a:latin typeface="Angsana New" pitchFamily="18" charset="-34"/>
                          <a:cs typeface="+mn-cs"/>
                        </a:rPr>
                        <a:t>\ 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ตัวที่เป็น </a:t>
                      </a:r>
                      <a:r>
                        <a:rPr lang="en-US" sz="2800" b="1" baseline="0" dirty="0" smtClean="0">
                          <a:latin typeface="Angsana New" pitchFamily="18" charset="-34"/>
                          <a:cs typeface="+mn-cs"/>
                        </a:rPr>
                        <a:t>Mask Element 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เช่น เราจะใส่ </a:t>
                      </a:r>
                      <a:r>
                        <a:rPr lang="en-US" sz="2800" b="1" baseline="0" dirty="0" smtClean="0">
                          <a:latin typeface="Angsana New" pitchFamily="18" charset="-34"/>
                          <a:cs typeface="+mn-cs"/>
                        </a:rPr>
                        <a:t>&amp; 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ลงไปก็จะกำหนด </a:t>
                      </a:r>
                      <a:r>
                        <a:rPr lang="en-US" sz="2800" b="1" baseline="0" dirty="0" smtClean="0">
                          <a:latin typeface="Angsana New" pitchFamily="18" charset="-34"/>
                          <a:cs typeface="+mn-cs"/>
                        </a:rPr>
                        <a:t>\&amp; </a:t>
                      </a:r>
                      <a:r>
                        <a:rPr lang="th-TH" sz="2800" b="1" baseline="0" dirty="0" smtClean="0">
                          <a:latin typeface="Angsana New" pitchFamily="18" charset="-34"/>
                          <a:cs typeface="+mn-cs"/>
                        </a:rPr>
                        <a:t>เป็นต้น</a:t>
                      </a:r>
                      <a:endParaRPr lang="th-TH" sz="2800" b="1" dirty="0" smtClean="0">
                        <a:latin typeface="Angsana New" pitchFamily="18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h-TH" sz="32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คอนโทรล</a:t>
            </a:r>
            <a:r>
              <a:rPr lang="th-TH" sz="36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2800" b="1" dirty="0" err="1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MaskedTextBox</a:t>
            </a:r>
            <a:r>
              <a:rPr lang="en-US" sz="28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:</a:t>
            </a:r>
            <a:r>
              <a:rPr lang="th-TH" sz="28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th-TH" sz="32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ป้อน</a:t>
            </a:r>
            <a:r>
              <a:rPr lang="th-TH" sz="32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ข้อมูลตามรูปแบบ</a:t>
            </a:r>
            <a:endParaRPr lang="th-TH" sz="3600" b="1" dirty="0">
              <a:solidFill>
                <a:srgbClr val="0041C4"/>
              </a:solidFill>
              <a:latin typeface="Vrinda" pitchFamily="2" charset="0"/>
              <a:cs typeface="Browall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Property 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</a:rPr>
              <a:t>ที่สำคัญ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624078" indent="-514350"/>
            <a:r>
              <a:rPr lang="en-US" sz="2800" b="1" dirty="0" smtClean="0">
                <a:solidFill>
                  <a:srgbClr val="00B050"/>
                </a:solidFill>
              </a:rPr>
              <a:t>Text</a:t>
            </a:r>
            <a:r>
              <a:rPr lang="en-US" sz="2400" b="1" dirty="0" smtClean="0"/>
              <a:t>	</a:t>
            </a:r>
            <a:r>
              <a:rPr lang="th-TH" b="1" dirty="0" smtClean="0">
                <a:latin typeface="Angsana New" pitchFamily="18" charset="-34"/>
              </a:rPr>
              <a:t>เฉพาะข้อความที่กรอกให้กับคอนโทรล</a:t>
            </a:r>
          </a:p>
          <a:p>
            <a:pPr marL="624078" indent="-514350"/>
            <a:r>
              <a:rPr lang="en-US" sz="2800" b="1" dirty="0" err="1" smtClean="0">
                <a:solidFill>
                  <a:srgbClr val="00B050"/>
                </a:solidFill>
              </a:rPr>
              <a:t>TextMaskFormat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smtClean="0"/>
              <a:t> </a:t>
            </a:r>
            <a:r>
              <a:rPr lang="th-TH" b="1" dirty="0" smtClean="0">
                <a:latin typeface="Angsana New" pitchFamily="18" charset="-34"/>
              </a:rPr>
              <a:t>เลือกรูปแบบข้อความที่จะเก็บว่าจะรวมเอาสัญลักษณ์ต่าง ๆ ที่กำหนดตามรูปแบบ</a:t>
            </a:r>
            <a:r>
              <a:rPr lang="th-TH" sz="3200" b="1" dirty="0" smtClean="0"/>
              <a:t>ของ </a:t>
            </a:r>
            <a:r>
              <a:rPr lang="en-US" sz="2400" b="1" dirty="0" smtClean="0"/>
              <a:t>Property Mask </a:t>
            </a:r>
            <a:r>
              <a:rPr lang="th-TH" b="1" dirty="0" smtClean="0">
                <a:latin typeface="Angsana New" pitchFamily="18" charset="-34"/>
              </a:rPr>
              <a:t>เข้าไปด้วย และ/หรือ</a:t>
            </a:r>
            <a:r>
              <a:rPr lang="th-TH" sz="2400" b="1" dirty="0" smtClean="0"/>
              <a:t> </a:t>
            </a:r>
            <a:r>
              <a:rPr lang="en-US" sz="2400" b="1" dirty="0" smtClean="0"/>
              <a:t>Prompt </a:t>
            </a:r>
            <a:r>
              <a:rPr lang="th-TH" b="1" dirty="0" smtClean="0">
                <a:latin typeface="Angsana New" pitchFamily="18" charset="-34"/>
              </a:rPr>
              <a:t>ไปด้วยหรือไม่ ปกติจะรวมไปด้วย</a:t>
            </a:r>
          </a:p>
          <a:p>
            <a:pPr marL="624078" indent="-514350"/>
            <a:r>
              <a:rPr lang="en-US" sz="2800" b="1" dirty="0" err="1" smtClean="0">
                <a:solidFill>
                  <a:srgbClr val="00B050"/>
                </a:solidFill>
              </a:rPr>
              <a:t>PromptChar</a:t>
            </a:r>
            <a:r>
              <a:rPr lang="en-US" sz="2800" b="1" dirty="0" smtClean="0">
                <a:solidFill>
                  <a:srgbClr val="00B050"/>
                </a:solidFill>
              </a:rPr>
              <a:t> </a:t>
            </a:r>
            <a:r>
              <a:rPr lang="th-TH" b="1" dirty="0" smtClean="0">
                <a:latin typeface="Angsana New" pitchFamily="18" charset="-34"/>
              </a:rPr>
              <a:t>ตัวอักษรที่จะเป็น </a:t>
            </a:r>
            <a:r>
              <a:rPr lang="en-US" sz="2400" b="1" dirty="0" smtClean="0"/>
              <a:t>Prompt(</a:t>
            </a:r>
            <a:r>
              <a:rPr lang="th-TH" b="1" dirty="0" smtClean="0">
                <a:latin typeface="Angsana New" pitchFamily="18" charset="-34"/>
              </a:rPr>
              <a:t>ปกติคือ </a:t>
            </a:r>
            <a:r>
              <a:rPr lang="en-US" sz="2400" b="1" dirty="0" smtClean="0"/>
              <a:t>_ )</a:t>
            </a:r>
          </a:p>
          <a:p>
            <a:pPr marL="624078" indent="-514350"/>
            <a:r>
              <a:rPr lang="en-US" sz="2600" b="1" dirty="0" err="1" smtClean="0">
                <a:solidFill>
                  <a:srgbClr val="00B050"/>
                </a:solidFill>
              </a:rPr>
              <a:t>BeepOnError</a:t>
            </a:r>
            <a:r>
              <a:rPr lang="en-US" b="1" dirty="0" smtClean="0">
                <a:latin typeface="Angsana New" pitchFamily="18" charset="-34"/>
              </a:rPr>
              <a:t>	</a:t>
            </a:r>
            <a:r>
              <a:rPr lang="th-TH" b="1" dirty="0" smtClean="0">
                <a:latin typeface="Angsana New" pitchFamily="18" charset="-34"/>
              </a:rPr>
              <a:t>จะให้มีเสียงเตือนเมื่อผู้ใช้กรอกข้อมูลผิดหรือไม่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คอม</a:t>
            </a:r>
            <a:r>
              <a:rPr lang="th-TH" sz="4000" b="1" dirty="0" err="1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โพเนนต์</a:t>
            </a:r>
            <a:r>
              <a:rPr lang="th-TH" sz="44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Timer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en-US" sz="40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: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จัดการด้านเวลา</a:t>
            </a:r>
            <a:endParaRPr lang="th-TH" sz="4400" b="1" dirty="0">
              <a:solidFill>
                <a:srgbClr val="0041C4"/>
              </a:solidFill>
              <a:latin typeface="Vrinda" pitchFamily="2" charset="0"/>
              <a:cs typeface="Browall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24536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Property</a:t>
            </a:r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h-TH" sz="2800" b="1" dirty="0" smtClean="0">
                <a:solidFill>
                  <a:schemeClr val="accent5">
                    <a:lumMod val="75000"/>
                  </a:schemeClr>
                </a:solidFill>
              </a:rPr>
              <a:t>ที่สำคัญ</a:t>
            </a:r>
            <a:endParaRPr lang="en-US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624078" indent="-514350"/>
            <a:r>
              <a:rPr lang="en-US" sz="24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Interval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เป็นช่วงเวลาที่จะให้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Timer 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นับเวลาให้ </a:t>
            </a:r>
          </a:p>
          <a:p>
            <a:pPr marL="109728" indent="0">
              <a:buNone/>
            </a:pP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มี</a:t>
            </a:r>
            <a:r>
              <a:rPr lang="th-TH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หน่วยป็น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มิลลิวินาที</a:t>
            </a:r>
          </a:p>
          <a:p>
            <a:pPr marL="624078" indent="-514350"/>
            <a:r>
              <a:rPr lang="en-US" sz="24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Enabled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เป็นการเลือกว่าจะให้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Timer 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ทำงานหรือไม่</a:t>
            </a:r>
          </a:p>
          <a:p>
            <a:pPr marL="624078" indent="-51435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Method </a:t>
            </a:r>
            <a:r>
              <a:rPr lang="th-TH" sz="24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lang="en-US" sz="2400" b="1" dirty="0" smtClean="0">
              <a:solidFill>
                <a:schemeClr val="accent5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/>
            <a:r>
              <a:rPr lang="en-US" sz="24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Start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เป็นการกำหนดให้เริ่มนับเวลา</a:t>
            </a:r>
          </a:p>
          <a:p>
            <a:pPr marL="624078" indent="-514350"/>
            <a:r>
              <a:rPr lang="en-US" sz="24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Stop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เป็นการกำหนดให้หยุดนับเวลา</a:t>
            </a:r>
          </a:p>
          <a:p>
            <a:pPr marL="624078" indent="-51435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 </a:t>
            </a:r>
            <a:r>
              <a:rPr lang="th-TH" sz="24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lang="en-US" sz="2400" b="1" dirty="0" smtClean="0">
              <a:solidFill>
                <a:schemeClr val="accent5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/>
            <a:r>
              <a:rPr lang="en-US" sz="24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Tick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 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ที่เกิดขึ้นเมื่อ </a:t>
            </a:r>
            <a:r>
              <a:rPr 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Timer </a:t>
            </a: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นับเวลาได้</a:t>
            </a:r>
            <a:b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ครบตามที่ระบุ</a:t>
            </a:r>
            <a:endParaRPr lang="en-US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คอนโทรล</a:t>
            </a:r>
            <a:r>
              <a:rPr lang="th-TH" sz="44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 </a:t>
            </a:r>
            <a:r>
              <a:rPr lang="en-US" sz="3600" b="1" dirty="0" err="1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PictureBox</a:t>
            </a:r>
            <a:r>
              <a:rPr lang="en-US" sz="36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en-US" sz="40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: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Vrinda" pitchFamily="2" charset="0"/>
              </a:rPr>
              <a:t> </a:t>
            </a:r>
            <a:r>
              <a:rPr lang="th-TH" sz="4000" b="1" dirty="0" smtClean="0">
                <a:solidFill>
                  <a:srgbClr val="0041C4"/>
                </a:solidFill>
                <a:latin typeface="Vrinda" pitchFamily="2" charset="0"/>
                <a:cs typeface="Browallia New" pitchFamily="34" charset="-34"/>
              </a:rPr>
              <a:t>แสดงรูปภาพ</a:t>
            </a:r>
            <a:endParaRPr lang="th-TH" sz="4400" b="1" dirty="0">
              <a:solidFill>
                <a:srgbClr val="0041C4"/>
              </a:solidFill>
              <a:latin typeface="Vrinda" pitchFamily="2" charset="0"/>
              <a:cs typeface="Browall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Property </a:t>
            </a:r>
            <a:r>
              <a:rPr lang="th-TH" sz="3200" b="1" dirty="0" smtClean="0">
                <a:solidFill>
                  <a:schemeClr val="accent5">
                    <a:lumMod val="75000"/>
                  </a:schemeClr>
                </a:solidFill>
              </a:rPr>
              <a:t>ที่สำคัญ</a:t>
            </a:r>
            <a:endParaRPr lang="en-US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624078" indent="-514350"/>
            <a:r>
              <a:rPr lang="en-US" sz="26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Width</a:t>
            </a:r>
            <a:r>
              <a:rPr lang="th-TH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เป็นความกว้างของคอนโทรล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PictureBox</a:t>
            </a:r>
            <a:endParaRPr lang="th-TH" sz="2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/>
            <a:r>
              <a:rPr lang="en-US" sz="26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Height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เป็นความสูงของ</a:t>
            </a:r>
            <a:r>
              <a:rPr lang="th-TH" sz="2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คอนโทรลล</a:t>
            </a:r>
            <a:r>
              <a:rPr lang="th-TH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PictureBox</a:t>
            </a:r>
            <a:endParaRPr lang="en-US" sz="2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/>
            <a:r>
              <a:rPr lang="en-US" sz="2600" b="1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SizeMode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-TH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เป็นการจัดการกับขนาดของภาพ</a:t>
            </a:r>
            <a:endParaRPr lang="en-US" sz="2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24078" indent="-514350"/>
            <a:r>
              <a:rPr lang="en-US" sz="26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Image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-TH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เป็น 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 </a:t>
            </a:r>
            <a:r>
              <a:rPr lang="th-TH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ที่ใช้จัดการการแสดงภาพ</a:t>
            </a:r>
          </a:p>
          <a:p>
            <a:pPr marL="624078" indent="-514350"/>
            <a:r>
              <a:rPr lang="en-US" sz="2600" b="1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ImageLocation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เป็นชื่อไฟล์พร้อมพาธที่เก็บชื่อไฟล์ที่จะนำมาแสดง</a:t>
            </a:r>
          </a:p>
          <a:p>
            <a:pPr marL="624078" indent="-514350"/>
            <a:r>
              <a:rPr lang="en-US" sz="2600" b="1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InitialImage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th-TH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ชื่อไฟล์รูปภาพที่จะแสดงในระหว่างโหลดภาพ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เทคนิค">
  <a:themeElements>
    <a:clrScheme name="อุดมสมบูรณ์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เทคนิค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เทคนิค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511</TotalTime>
  <Words>287</Words>
  <Application>Microsoft Office PowerPoint</Application>
  <PresentationFormat>นำเสนอทางหน้าจอ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10</vt:i4>
      </vt:variant>
    </vt:vector>
  </HeadingPairs>
  <TitlesOfParts>
    <vt:vector size="11" baseType="lpstr">
      <vt:lpstr>เทคนิค</vt:lpstr>
      <vt:lpstr>บทที่ 8</vt:lpstr>
      <vt:lpstr>คอนโทรล DateTimePicker: เลือกวันที่/เวลา</vt:lpstr>
      <vt:lpstr>คอนโทรล GroupBox : จัดกลุ่มของคอนโทรล</vt:lpstr>
      <vt:lpstr>คอนโทรล MaskedTextBox : ป้อนข้อมูลตามรูปแบบ</vt:lpstr>
      <vt:lpstr>คอนโทรล MaskedTextBox : ป้อนข้อมูลตามรูปแบบ</vt:lpstr>
      <vt:lpstr>คอนโทรล MaskedTextBox : ป้อนข้อมูลตามรูปแบบ</vt:lpstr>
      <vt:lpstr>คอนโทรล MaskedTextBox: ป้อนข้อมูลตามรูปแบบ</vt:lpstr>
      <vt:lpstr>คอมโพเนนต์ Timer : จัดการด้านเวลา</vt:lpstr>
      <vt:lpstr>คอนโทรล PictureBox : แสดงรูปภาพ</vt:lpstr>
      <vt:lpstr>คอนโทรล PictureBox : แสดงรูปภาพ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7</dc:title>
  <dc:creator>bbb</dc:creator>
  <cp:lastModifiedBy>lenovo</cp:lastModifiedBy>
  <cp:revision>65</cp:revision>
  <dcterms:created xsi:type="dcterms:W3CDTF">2012-08-12T09:52:23Z</dcterms:created>
  <dcterms:modified xsi:type="dcterms:W3CDTF">2018-10-07T04:56:33Z</dcterms:modified>
</cp:coreProperties>
</file>