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3" r:id="rId5"/>
    <p:sldId id="264" r:id="rId6"/>
    <p:sldId id="262" r:id="rId7"/>
    <p:sldId id="265" r:id="rId8"/>
    <p:sldId id="266" r:id="rId9"/>
    <p:sldId id="268" r:id="rId10"/>
    <p:sldId id="269" r:id="rId11"/>
    <p:sldId id="270" r:id="rId12"/>
  </p:sldIdLst>
  <p:sldSz cx="9144000" cy="6858000" type="screen4x3"/>
  <p:notesSz cx="6858000" cy="9144000"/>
  <p:defaultTextStyle>
    <a:defPPr>
      <a:defRPr lang="th-TH"/>
    </a:defPPr>
    <a:lvl1pPr marL="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650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ภาพนิ่ง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ตัวยึดวันที่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F1497A3-DA4F-4C9B-B9B5-18810D47CD65}" type="datetimeFigureOut">
              <a:rPr lang="th-TH" smtClean="0"/>
              <a:pPr/>
              <a:t>03/07/66</a:t>
            </a:fld>
            <a:endParaRPr lang="th-TH"/>
          </a:p>
        </p:txBody>
      </p:sp>
      <p:sp>
        <p:nvSpPr>
          <p:cNvPr id="17" name="ตัวยึดท้ายกระดาษ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h-TH"/>
          </a:p>
        </p:txBody>
      </p:sp>
      <p:sp>
        <p:nvSpPr>
          <p:cNvPr id="29" name="ตัวยึดหมายเลขภาพนิ่ง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FBC0F39-1014-458D-A6B0-0F960B31CC7C}" type="slidenum">
              <a:rPr lang="th-TH" smtClean="0"/>
              <a:pPr/>
              <a:t>‹#›</a:t>
            </a:fld>
            <a:endParaRPr lang="th-TH"/>
          </a:p>
        </p:txBody>
      </p:sp>
      <p:sp>
        <p:nvSpPr>
          <p:cNvPr id="32" name="สี่เหลี่ยมผืนผ้า 31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9" name="สี่เหลี่ยมผืนผ้า 38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0" name="สี่เหลี่ยมผืนผ้า 39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1" name="สี่เหลี่ยมผืนผ้า 40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42" name="สี่เหลี่ยมผืนผ้า 41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ชื่อเรื่อง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9" name="ชื่อเรื่องรอง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tIns="45720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th-TH" smtClean="0"/>
              <a:t>คลิกเพื่อแก้ไขลักษณะชื่อเรื่องรองต้นแบบ</a:t>
            </a:r>
            <a:endParaRPr kumimoji="0" lang="en-US"/>
          </a:p>
        </p:txBody>
      </p:sp>
      <p:sp>
        <p:nvSpPr>
          <p:cNvPr id="56" name="สี่เหลี่ยมผืนผ้า 55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5" name="สี่เหลี่ยมผืนผ้า 64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6" name="สี่เหลี่ยมผืนผ้า 65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7" name="สี่เหลี่ยมผืนผ้า 66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ชื่อเรื่องและข้อความ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3" name="ตัวยึดข้อความแนวตั้ง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lang="th-TH" smtClean="0"/>
              <a:t>ระดับที่สอง</a:t>
            </a:r>
          </a:p>
          <a:p>
            <a:pPr lvl="2" eaLnBrk="1" latinLnBrk="0" hangingPunct="1"/>
            <a:r>
              <a:rPr lang="th-TH" smtClean="0"/>
              <a:t>ระดับที่สาม</a:t>
            </a:r>
          </a:p>
          <a:p>
            <a:pPr lvl="3" eaLnBrk="1" latinLnBrk="0" hangingPunct="1"/>
            <a:r>
              <a:rPr lang="th-TH" smtClean="0"/>
              <a:t>ระดับที่สี่</a:t>
            </a:r>
          </a:p>
          <a:p>
            <a:pPr lvl="4" eaLnBrk="1" latinLnBrk="0" hangingPunct="1"/>
            <a:r>
              <a:rPr lang="th-TH" smtClean="0"/>
              <a:t>ระดับที่ห้า</a:t>
            </a:r>
            <a:endParaRPr kumimoji="0" lang="en-US"/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F1497A3-DA4F-4C9B-B9B5-18810D47CD65}" type="datetimeFigureOut">
              <a:rPr lang="th-TH" smtClean="0"/>
              <a:pPr/>
              <a:t>03/07/66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FBC0F39-1014-458D-A6B0-0F960B31CC7C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ข้อความและชื่อเรื่อง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แนวตั้ง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3" name="ตัวยึดข้อความแนวตั้ง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lang="th-TH" smtClean="0"/>
              <a:t>ระดับที่สอง</a:t>
            </a:r>
          </a:p>
          <a:p>
            <a:pPr lvl="2" eaLnBrk="1" latinLnBrk="0" hangingPunct="1"/>
            <a:r>
              <a:rPr lang="th-TH" smtClean="0"/>
              <a:t>ระดับที่สาม</a:t>
            </a:r>
          </a:p>
          <a:p>
            <a:pPr lvl="3" eaLnBrk="1" latinLnBrk="0" hangingPunct="1"/>
            <a:r>
              <a:rPr lang="th-TH" smtClean="0"/>
              <a:t>ระดับที่สี่</a:t>
            </a:r>
          </a:p>
          <a:p>
            <a:pPr lvl="4" eaLnBrk="1" latinLnBrk="0" hangingPunct="1"/>
            <a:r>
              <a:rPr lang="th-TH" smtClean="0"/>
              <a:t>ระดับที่ห้า</a:t>
            </a:r>
            <a:endParaRPr kumimoji="0" lang="en-US"/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F1497A3-DA4F-4C9B-B9B5-18810D47CD65}" type="datetimeFigureOut">
              <a:rPr lang="th-TH" smtClean="0"/>
              <a:pPr/>
              <a:t>03/07/66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FBC0F39-1014-458D-A6B0-0F960B31CC7C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ชื่อเรื่องและเนื้อห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lang="th-TH" smtClean="0"/>
              <a:t>ระดับที่สอง</a:t>
            </a:r>
          </a:p>
          <a:p>
            <a:pPr lvl="2" eaLnBrk="1" latinLnBrk="0" hangingPunct="1"/>
            <a:r>
              <a:rPr lang="th-TH" smtClean="0"/>
              <a:t>ระดับที่สาม</a:t>
            </a:r>
          </a:p>
          <a:p>
            <a:pPr lvl="3" eaLnBrk="1" latinLnBrk="0" hangingPunct="1"/>
            <a:r>
              <a:rPr lang="th-TH" smtClean="0"/>
              <a:t>ระดับที่สี่</a:t>
            </a:r>
          </a:p>
          <a:p>
            <a:pPr lvl="4" eaLnBrk="1" latinLnBrk="0" hangingPunct="1"/>
            <a:r>
              <a:rPr lang="th-TH" smtClean="0"/>
              <a:t>ระดับที่ห้า</a:t>
            </a:r>
            <a:endParaRPr kumimoji="0" lang="en-US"/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F1497A3-DA4F-4C9B-B9B5-18810D47CD65}" type="datetimeFigureOut">
              <a:rPr lang="th-TH" smtClean="0"/>
              <a:pPr/>
              <a:t>03/07/66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FBC0F39-1014-458D-A6B0-0F960B31CC7C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ส่วนหัวของ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รูปแบบอิสระ 13"/>
          <p:cNvSpPr>
            <a:spLocks/>
          </p:cNvSpPr>
          <p:nvPr/>
        </p:nvSpPr>
        <p:spPr bwMode="auto">
          <a:xfrm>
            <a:off x="4828952" y="1073888"/>
            <a:ext cx="4322136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5" name="รูปแบบอิสระ 14"/>
          <p:cNvSpPr>
            <a:spLocks/>
          </p:cNvSpPr>
          <p:nvPr/>
        </p:nvSpPr>
        <p:spPr bwMode="auto">
          <a:xfrm>
            <a:off x="373966" y="0"/>
            <a:ext cx="5514536" cy="661533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3" name="รูปแบบอิสระ 12"/>
          <p:cNvSpPr>
            <a:spLocks/>
          </p:cNvSpPr>
          <p:nvPr/>
        </p:nvSpPr>
        <p:spPr bwMode="auto">
          <a:xfrm rot="5236414">
            <a:off x="4462128" y="1483600"/>
            <a:ext cx="4114800" cy="118872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6" name="รูปแบบอิสระ 15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7" name="รูปแบบอิสระ 16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8" name="รูปแบบอิสระ 17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9" name="รูปแบบอิสระ 18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0" name="รูปแบบอิสระ 19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1" name="รูปแบบอิสระ 20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2" name="รูปแบบอิสระ 21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3" name="รูปแบบอิสระ 22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4" name="รูปแบบอิสระ 23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5" name="รูปแบบอิสระ 24"/>
          <p:cNvSpPr>
            <a:spLocks/>
          </p:cNvSpPr>
          <p:nvPr/>
        </p:nvSpPr>
        <p:spPr bwMode="auto">
          <a:xfrm>
            <a:off x="366824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6" name="รูปแบบอิสระ 25"/>
          <p:cNvSpPr>
            <a:spLocks/>
          </p:cNvSpPr>
          <p:nvPr/>
        </p:nvSpPr>
        <p:spPr bwMode="auto">
          <a:xfrm>
            <a:off x="366824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7" name="รูปแบบอิสระ 26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3" name="ตัวยึดข้อความ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tIns="45720" bIns="0" anchor="t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F1497A3-DA4F-4C9B-B9B5-18810D47CD65}" type="datetimeFigureOut">
              <a:rPr lang="th-TH" smtClean="0"/>
              <a:pPr/>
              <a:t>03/07/66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FBC0F39-1014-458D-A6B0-0F960B31CC7C}" type="slidenum">
              <a:rPr lang="th-TH" smtClean="0"/>
              <a:pPr/>
              <a:t>‹#›</a:t>
            </a:fld>
            <a:endParaRPr lang="th-TH"/>
          </a:p>
        </p:txBody>
      </p:sp>
      <p:sp>
        <p:nvSpPr>
          <p:cNvPr id="7" name="สี่เหลี่ยมผืนผ้า 6"/>
          <p:cNvSpPr/>
          <p:nvPr/>
        </p:nvSpPr>
        <p:spPr>
          <a:xfrm>
            <a:off x="363160" y="402264"/>
            <a:ext cx="850392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8" name="สี่เหลี่ยมผืนผ้า 7"/>
          <p:cNvSpPr/>
          <p:nvPr/>
        </p:nvSpPr>
        <p:spPr>
          <a:xfrm flipH="1">
            <a:off x="371538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สี่เหลี่ยมผืนผ้า 8"/>
          <p:cNvSpPr/>
          <p:nvPr/>
        </p:nvSpPr>
        <p:spPr>
          <a:xfrm flipH="1">
            <a:off x="411109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0" name="สี่เหลี่ยมผืนผ้า 9"/>
          <p:cNvSpPr/>
          <p:nvPr/>
        </p:nvSpPr>
        <p:spPr>
          <a:xfrm flipH="1">
            <a:off x="44845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สี่เหลี่ยมผืนผ้า 10"/>
          <p:cNvSpPr/>
          <p:nvPr/>
        </p:nvSpPr>
        <p:spPr>
          <a:xfrm flipH="1">
            <a:off x="476702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สี่เหลี่ยมผืนผ้า 11"/>
          <p:cNvSpPr/>
          <p:nvPr/>
        </p:nvSpPr>
        <p:spPr>
          <a:xfrm>
            <a:off x="500478" y="680477"/>
            <a:ext cx="36576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เนื้อหา 2 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lang="th-TH" smtClean="0"/>
              <a:t>ระดับที่สอง</a:t>
            </a:r>
          </a:p>
          <a:p>
            <a:pPr lvl="2" eaLnBrk="1" latinLnBrk="0" hangingPunct="1"/>
            <a:r>
              <a:rPr lang="th-TH" smtClean="0"/>
              <a:t>ระดับที่สาม</a:t>
            </a:r>
          </a:p>
          <a:p>
            <a:pPr lvl="3" eaLnBrk="1" latinLnBrk="0" hangingPunct="1"/>
            <a:r>
              <a:rPr lang="th-TH" smtClean="0"/>
              <a:t>ระดับที่สี่</a:t>
            </a:r>
          </a:p>
          <a:p>
            <a:pPr lvl="4" eaLnBrk="1" latinLnBrk="0" hangingPunct="1"/>
            <a:r>
              <a:rPr lang="th-TH" smtClean="0"/>
              <a:t>ระดับที่ห้า</a:t>
            </a:r>
            <a:endParaRPr kumimoji="0" lang="en-US"/>
          </a:p>
        </p:txBody>
      </p:sp>
      <p:sp>
        <p:nvSpPr>
          <p:cNvPr id="4" name="ตัวยึดเนื้อหา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lang="th-TH" smtClean="0"/>
              <a:t>ระดับที่สอง</a:t>
            </a:r>
          </a:p>
          <a:p>
            <a:pPr lvl="2" eaLnBrk="1" latinLnBrk="0" hangingPunct="1"/>
            <a:r>
              <a:rPr lang="th-TH" smtClean="0"/>
              <a:t>ระดับที่สาม</a:t>
            </a:r>
          </a:p>
          <a:p>
            <a:pPr lvl="3" eaLnBrk="1" latinLnBrk="0" hangingPunct="1"/>
            <a:r>
              <a:rPr lang="th-TH" smtClean="0"/>
              <a:t>ระดับที่สี่</a:t>
            </a:r>
          </a:p>
          <a:p>
            <a:pPr lvl="4" eaLnBrk="1" latinLnBrk="0" hangingPunct="1"/>
            <a:r>
              <a:rPr lang="th-TH" smtClean="0"/>
              <a:t>ระดับที่ห้า</a:t>
            </a:r>
            <a:endParaRPr kumimoji="0" lang="en-US"/>
          </a:p>
        </p:txBody>
      </p:sp>
      <p:sp>
        <p:nvSpPr>
          <p:cNvPr id="5" name="ตัวยึด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F1497A3-DA4F-4C9B-B9B5-18810D47CD65}" type="datetimeFigureOut">
              <a:rPr lang="th-TH" smtClean="0"/>
              <a:pPr/>
              <a:t>03/07/66</a:t>
            </a:fld>
            <a:endParaRPr lang="th-TH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h-TH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FBC0F39-1014-458D-A6B0-0F960B31CC7C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การเปรียบเทียบ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สี่เหลี่ยมผืนผ้า 24"/>
          <p:cNvSpPr/>
          <p:nvPr/>
        </p:nvSpPr>
        <p:spPr>
          <a:xfrm>
            <a:off x="0" y="402265"/>
            <a:ext cx="886708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 anchor="t"/>
          <a:lstStyle>
            <a:lvl1pPr>
              <a:defRPr sz="4000"/>
            </a:lvl1pPr>
            <a:extLst/>
          </a:lstStyle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3" name="ตัวยึดข้อความ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4" name="ตัวยึดข้อความ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5" name="ตัวยึดเนื้อหา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lang="th-TH" smtClean="0"/>
              <a:t>ระดับที่สอง</a:t>
            </a:r>
          </a:p>
          <a:p>
            <a:pPr lvl="2" eaLnBrk="1" latinLnBrk="0" hangingPunct="1"/>
            <a:r>
              <a:rPr lang="th-TH" smtClean="0"/>
              <a:t>ระดับที่สาม</a:t>
            </a:r>
          </a:p>
          <a:p>
            <a:pPr lvl="3" eaLnBrk="1" latinLnBrk="0" hangingPunct="1"/>
            <a:r>
              <a:rPr lang="th-TH" smtClean="0"/>
              <a:t>ระดับที่สี่</a:t>
            </a:r>
          </a:p>
          <a:p>
            <a:pPr lvl="4" eaLnBrk="1" latinLnBrk="0" hangingPunct="1"/>
            <a:r>
              <a:rPr lang="th-TH" smtClean="0"/>
              <a:t>ระดับที่ห้า</a:t>
            </a:r>
            <a:endParaRPr kumimoji="0" lang="en-US"/>
          </a:p>
        </p:txBody>
      </p:sp>
      <p:sp>
        <p:nvSpPr>
          <p:cNvPr id="6" name="ตัวยึดเนื้อหา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lang="th-TH" smtClean="0"/>
              <a:t>ระดับที่สอง</a:t>
            </a:r>
          </a:p>
          <a:p>
            <a:pPr lvl="2" eaLnBrk="1" latinLnBrk="0" hangingPunct="1"/>
            <a:r>
              <a:rPr lang="th-TH" smtClean="0"/>
              <a:t>ระดับที่สาม</a:t>
            </a:r>
          </a:p>
          <a:p>
            <a:pPr lvl="3" eaLnBrk="1" latinLnBrk="0" hangingPunct="1"/>
            <a:r>
              <a:rPr lang="th-TH" smtClean="0"/>
              <a:t>ระดับที่สี่</a:t>
            </a:r>
          </a:p>
          <a:p>
            <a:pPr lvl="4" eaLnBrk="1" latinLnBrk="0" hangingPunct="1"/>
            <a:r>
              <a:rPr lang="th-TH" smtClean="0"/>
              <a:t>ระดับที่ห้า</a:t>
            </a:r>
            <a:endParaRPr kumimoji="0" lang="en-US"/>
          </a:p>
        </p:txBody>
      </p:sp>
      <p:sp>
        <p:nvSpPr>
          <p:cNvPr id="7" name="ตัวยึดวันที่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F1497A3-DA4F-4C9B-B9B5-18810D47CD65}" type="datetimeFigureOut">
              <a:rPr lang="th-TH" smtClean="0"/>
              <a:pPr/>
              <a:t>03/07/66</a:t>
            </a:fld>
            <a:endParaRPr lang="th-TH"/>
          </a:p>
        </p:txBody>
      </p:sp>
      <p:sp>
        <p:nvSpPr>
          <p:cNvPr id="8" name="ตัวยึดท้ายกระดาษ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h-TH"/>
          </a:p>
        </p:txBody>
      </p:sp>
      <p:sp>
        <p:nvSpPr>
          <p:cNvPr id="9" name="ตัวยึดหมายเลขภาพนิ่ง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FBC0F39-1014-458D-A6B0-0F960B31CC7C}" type="slidenum">
              <a:rPr lang="th-TH" smtClean="0"/>
              <a:pPr/>
              <a:t>‹#›</a:t>
            </a:fld>
            <a:endParaRPr lang="th-TH"/>
          </a:p>
        </p:txBody>
      </p:sp>
      <p:sp>
        <p:nvSpPr>
          <p:cNvPr id="16" name="สี่เหลี่ยมผืนผ้า 15"/>
          <p:cNvSpPr/>
          <p:nvPr/>
        </p:nvSpPr>
        <p:spPr>
          <a:xfrm>
            <a:off x="87790" y="680477"/>
            <a:ext cx="45720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7" name="สี่เหลี่ยมผืนผ้า 16"/>
          <p:cNvSpPr/>
          <p:nvPr/>
        </p:nvSpPr>
        <p:spPr>
          <a:xfrm>
            <a:off x="47305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8" name="สี่เหลี่ยมผืนผ้า 17"/>
          <p:cNvSpPr/>
          <p:nvPr/>
        </p:nvSpPr>
        <p:spPr>
          <a:xfrm>
            <a:off x="2825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9" name="สี่เหลี่ยมผืนผ้า 18"/>
          <p:cNvSpPr/>
          <p:nvPr/>
        </p:nvSpPr>
        <p:spPr>
          <a:xfrm>
            <a:off x="0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0" name="สี่เหลี่ยมผืนผ้า 19"/>
          <p:cNvSpPr/>
          <p:nvPr/>
        </p:nvSpPr>
        <p:spPr>
          <a:xfrm flipH="1">
            <a:off x="149770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1" name="สี่เหลี่ยมผืนผ้า 20"/>
          <p:cNvSpPr/>
          <p:nvPr/>
        </p:nvSpPr>
        <p:spPr>
          <a:xfrm flipH="1">
            <a:off x="189341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สี่เหลี่ยมผืนผ้า 21"/>
          <p:cNvSpPr/>
          <p:nvPr/>
        </p:nvSpPr>
        <p:spPr>
          <a:xfrm flipH="1">
            <a:off x="22668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9" name="สี่เหลี่ยมผืนผ้า 28"/>
          <p:cNvSpPr/>
          <p:nvPr/>
        </p:nvSpPr>
        <p:spPr>
          <a:xfrm flipH="1">
            <a:off x="254934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30" name="สี่เหลี่ยมผืนผ้า 29"/>
          <p:cNvSpPr/>
          <p:nvPr/>
        </p:nvSpPr>
        <p:spPr>
          <a:xfrm>
            <a:off x="278710" y="680477"/>
            <a:ext cx="36576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เฉพาะ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3" name="ตัวยึดวันที่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F1497A3-DA4F-4C9B-B9B5-18810D47CD65}" type="datetimeFigureOut">
              <a:rPr lang="th-TH" smtClean="0"/>
              <a:pPr/>
              <a:t>03/07/66</a:t>
            </a:fld>
            <a:endParaRPr lang="th-TH"/>
          </a:p>
        </p:txBody>
      </p:sp>
      <p:sp>
        <p:nvSpPr>
          <p:cNvPr id="4" name="ตัวยึดท้ายกระดาษ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h-TH"/>
          </a:p>
        </p:txBody>
      </p:sp>
      <p:sp>
        <p:nvSpPr>
          <p:cNvPr id="5" name="ตัวยึดหมายเลขภาพนิ่ง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FBC0F39-1014-458D-A6B0-0F960B31CC7C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ว่างเปล่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ยึดวันที่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F1497A3-DA4F-4C9B-B9B5-18810D47CD65}" type="datetimeFigureOut">
              <a:rPr lang="th-TH" smtClean="0"/>
              <a:pPr/>
              <a:t>03/07/66</a:t>
            </a:fld>
            <a:endParaRPr lang="th-TH"/>
          </a:p>
        </p:txBody>
      </p:sp>
      <p:sp>
        <p:nvSpPr>
          <p:cNvPr id="3" name="ตัวยึดท้ายกระดาษ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h-TH"/>
          </a:p>
        </p:txBody>
      </p:sp>
      <p:sp>
        <p:nvSpPr>
          <p:cNvPr id="4" name="ตัวยึดหมายเลขภาพนิ่ง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FBC0F39-1014-458D-A6B0-0F960B31CC7C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เนื้อหา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3" name="ตัวยึดข้อความ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4" name="ตัวยึดเนื้อหา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lang="th-TH" smtClean="0"/>
              <a:t>ระดับที่สอง</a:t>
            </a:r>
          </a:p>
          <a:p>
            <a:pPr lvl="2" eaLnBrk="1" latinLnBrk="0" hangingPunct="1"/>
            <a:r>
              <a:rPr lang="th-TH" smtClean="0"/>
              <a:t>ระดับที่สาม</a:t>
            </a:r>
          </a:p>
          <a:p>
            <a:pPr lvl="3" eaLnBrk="1" latinLnBrk="0" hangingPunct="1"/>
            <a:r>
              <a:rPr lang="th-TH" smtClean="0"/>
              <a:t>ระดับที่สี่</a:t>
            </a:r>
          </a:p>
          <a:p>
            <a:pPr lvl="4" eaLnBrk="1" latinLnBrk="0" hangingPunct="1"/>
            <a:r>
              <a:rPr lang="th-TH" smtClean="0"/>
              <a:t>ระดับที่ห้า</a:t>
            </a:r>
            <a:endParaRPr kumimoji="0" lang="en-US"/>
          </a:p>
        </p:txBody>
      </p:sp>
      <p:sp>
        <p:nvSpPr>
          <p:cNvPr id="5" name="ตัวยึด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F1497A3-DA4F-4C9B-B9B5-18810D47CD65}" type="datetimeFigureOut">
              <a:rPr lang="th-TH" smtClean="0"/>
              <a:pPr/>
              <a:t>03/07/66</a:t>
            </a:fld>
            <a:endParaRPr lang="th-TH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h-TH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FBC0F39-1014-458D-A6B0-0F960B31CC7C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รูปภาพ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สี่เหลี่ยมผืนผ้า 7"/>
          <p:cNvSpPr/>
          <p:nvPr/>
        </p:nvSpPr>
        <p:spPr>
          <a:xfrm>
            <a:off x="368032" y="0"/>
            <a:ext cx="8778240" cy="1878037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9" name="ตัวเชื่อมต่อตรง 8"/>
          <p:cNvCxnSpPr/>
          <p:nvPr/>
        </p:nvCxnSpPr>
        <p:spPr>
          <a:xfrm flipV="1">
            <a:off x="363195" y="1885028"/>
            <a:ext cx="8782622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0" name="กลุ่ม 9"/>
          <p:cNvGrpSpPr/>
          <p:nvPr/>
        </p:nvGrpSpPr>
        <p:grpSpPr>
          <a:xfrm rot="5400000">
            <a:off x="8514581" y="1219200"/>
            <a:ext cx="132763" cy="128466"/>
            <a:chOff x="6668087" y="1297746"/>
            <a:chExt cx="161840" cy="156602"/>
          </a:xfrm>
        </p:grpSpPr>
        <p:cxnSp>
          <p:nvCxnSpPr>
            <p:cNvPr id="15" name="ตัวเชื่อมต่อตรง 14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ตัวเชื่อมต่อตรง 15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ตัวเชื่อมต่อตรง 16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3" name="ตัวยึดรูปภาพ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th-TH" smtClean="0"/>
              <a:t>คลิกไอคอนเพื่อเพิ่มรูปภาพ</a:t>
            </a:r>
            <a:endParaRPr kumimoji="0" lang="en-US"/>
          </a:p>
        </p:txBody>
      </p:sp>
      <p:sp>
        <p:nvSpPr>
          <p:cNvPr id="4" name="ตัวยึดข้อความ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th-TH" smtClean="0"/>
              <a:t>คลิกเพื่อแก้ไขลักษณะของข้อความต้นแบบ</a:t>
            </a:r>
          </a:p>
        </p:txBody>
      </p:sp>
      <p:grpSp>
        <p:nvGrpSpPr>
          <p:cNvPr id="14" name="กลุ่ม 13"/>
          <p:cNvGrpSpPr/>
          <p:nvPr/>
        </p:nvGrpSpPr>
        <p:grpSpPr>
          <a:xfrm rot="5400000">
            <a:off x="8666981" y="1371600"/>
            <a:ext cx="132763" cy="128466"/>
            <a:chOff x="6668087" y="1297746"/>
            <a:chExt cx="161840" cy="156602"/>
          </a:xfrm>
        </p:grpSpPr>
        <p:cxnSp>
          <p:nvCxnSpPr>
            <p:cNvPr id="11" name="ตัวเชื่อมต่อตรง 10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ตัวเชื่อมต่อตรง 11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ตัวเชื่อมต่อตรง 12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กลุ่ม 17"/>
          <p:cNvGrpSpPr/>
          <p:nvPr/>
        </p:nvGrpSpPr>
        <p:grpSpPr>
          <a:xfrm rot="5400000">
            <a:off x="8320088" y="1474763"/>
            <a:ext cx="132763" cy="128466"/>
            <a:chOff x="6668087" y="1297746"/>
            <a:chExt cx="161840" cy="156602"/>
          </a:xfrm>
        </p:grpSpPr>
        <p:cxnSp>
          <p:nvCxnSpPr>
            <p:cNvPr id="19" name="ตัวเชื่อมต่อตรง 18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ตัวเชื่อมต่อตรง 19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ตัวเชื่อมต่อตรง 20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ตัวยึดวันที่ 4"/>
          <p:cNvSpPr>
            <a:spLocks noGrp="1"/>
          </p:cNvSpPr>
          <p:nvPr>
            <p:ph type="dt" sz="half" idx="10"/>
          </p:nvPr>
        </p:nvSpPr>
        <p:spPr>
          <a:xfrm>
            <a:off x="6477000" y="55499"/>
            <a:ext cx="2133600" cy="365125"/>
          </a:xfrm>
        </p:spPr>
        <p:txBody>
          <a:bodyPr/>
          <a:lstStyle>
            <a:extLst/>
          </a:lstStyle>
          <a:p>
            <a:fld id="{2F1497A3-DA4F-4C9B-B9B5-18810D47CD65}" type="datetimeFigureOut">
              <a:rPr lang="th-TH" smtClean="0"/>
              <a:pPr/>
              <a:t>03/07/66</a:t>
            </a:fld>
            <a:endParaRPr lang="th-TH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>
          <a:xfrm>
            <a:off x="914400" y="55499"/>
            <a:ext cx="5562600" cy="365125"/>
          </a:xfrm>
        </p:spPr>
        <p:txBody>
          <a:bodyPr/>
          <a:lstStyle>
            <a:extLst/>
          </a:lstStyle>
          <a:p>
            <a:endParaRPr lang="th-TH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>
          <a:xfrm>
            <a:off x="8610600" y="55499"/>
            <a:ext cx="457200" cy="365125"/>
          </a:xfrm>
        </p:spPr>
        <p:txBody>
          <a:bodyPr/>
          <a:lstStyle>
            <a:extLst/>
          </a:lstStyle>
          <a:p>
            <a:fld id="{7FBC0F39-1014-458D-A6B0-0F960B31CC7C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สี่เหลี่ยมผืนผ้า 6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สี่เหลี่ยมผืนผ้า 7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สี่เหลี่ยมผืนผ้า 8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สี่เหลี่ยมผืนผ้า 9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สี่เหลี่ยมผืนผ้า 10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สี่เหลี่ยมผืนผ้า 11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5" name="สี่เหลี่ยมผืนผ้า 14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6" name="สี่เหลี่ยมผืนผ้า 15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7" name="สี่เหลี่ยมผืนผ้า 16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ตัวยึดชื่อเรื่อง 2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13" name="ตัวยึดข้อความ 12"/>
          <p:cNvSpPr>
            <a:spLocks noGrp="1"/>
          </p:cNvSpPr>
          <p:nvPr>
            <p:ph type="body" idx="1"/>
          </p:nvPr>
        </p:nvSpPr>
        <p:spPr>
          <a:xfrm>
            <a:off x="914400" y="1783560"/>
            <a:ext cx="7772400" cy="457200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th-TH" smtClean="0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kumimoji="0" lang="th-TH" smtClean="0"/>
              <a:t>ระดับที่สอง</a:t>
            </a:r>
          </a:p>
          <a:p>
            <a:pPr lvl="2" eaLnBrk="1" latinLnBrk="0" hangingPunct="1"/>
            <a:r>
              <a:rPr kumimoji="0" lang="th-TH" smtClean="0"/>
              <a:t>ระดับที่สาม</a:t>
            </a:r>
          </a:p>
          <a:p>
            <a:pPr lvl="3" eaLnBrk="1" latinLnBrk="0" hangingPunct="1"/>
            <a:r>
              <a:rPr kumimoji="0" lang="th-TH" smtClean="0"/>
              <a:t>ระดับที่สี่</a:t>
            </a:r>
          </a:p>
          <a:p>
            <a:pPr lvl="4" eaLnBrk="1" latinLnBrk="0" hangingPunct="1"/>
            <a:r>
              <a:rPr kumimoji="0" lang="th-TH" smtClean="0"/>
              <a:t>ระดับที่ห้า</a:t>
            </a:r>
            <a:endParaRPr kumimoji="0" lang="en-US"/>
          </a:p>
        </p:txBody>
      </p:sp>
      <p:sp>
        <p:nvSpPr>
          <p:cNvPr id="14" name="ตัวยึดวันที่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2F1497A3-DA4F-4C9B-B9B5-18810D47CD65}" type="datetimeFigureOut">
              <a:rPr lang="th-TH" smtClean="0"/>
              <a:pPr/>
              <a:t>03/07/66</a:t>
            </a:fld>
            <a:endParaRPr lang="th-TH"/>
          </a:p>
        </p:txBody>
      </p:sp>
      <p:sp>
        <p:nvSpPr>
          <p:cNvPr id="3" name="ตัวยึดท้ายกระดาษ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endParaRPr lang="th-TH"/>
          </a:p>
        </p:txBody>
      </p:sp>
      <p:sp>
        <p:nvSpPr>
          <p:cNvPr id="23" name="ตัวยึดหมายเลขภาพนิ่ง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  <a:extLst/>
          </a:lstStyle>
          <a:p>
            <a:fld id="{7FBC0F39-1014-458D-A6B0-0F960B31CC7C}" type="slidenum">
              <a:rPr lang="th-TH" smtClean="0"/>
              <a:pPr/>
              <a:t>‹#›</a:t>
            </a:fld>
            <a:endParaRPr lang="th-TH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 spc="-100" baseline="0">
          <a:solidFill>
            <a:schemeClr val="tx2">
              <a:satMod val="200000"/>
            </a:schemeClr>
          </a:solidFill>
          <a:latin typeface="+mj-lt"/>
          <a:ea typeface="+mj-ea"/>
          <a:cs typeface="+mj-cs"/>
        </a:defRPr>
      </a:lvl1pPr>
      <a:extLst/>
    </p:titleStyle>
    <p:bodyStyle>
      <a:lvl1pPr marL="411480" indent="-342900" algn="l" rtl="0" eaLnBrk="1" latinLnBrk="0" hangingPunct="1">
        <a:spcBef>
          <a:spcPts val="700"/>
        </a:spcBef>
        <a:buClr>
          <a:schemeClr val="tx2"/>
        </a:buClr>
        <a:buSzPct val="95000"/>
        <a:buFont typeface="Wingdings"/>
        <a:buChar char="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0664" indent="-28575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2"/>
        </a:buClr>
        <a:buFont typeface="Wingdings 2"/>
        <a:buChar char="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1872" indent="-228600" algn="l" rtl="0" eaLnBrk="1" latinLnBrk="0" hangingPunct="1">
        <a:spcBef>
          <a:spcPct val="20000"/>
        </a:spcBef>
        <a:buClr>
          <a:schemeClr val="accent3"/>
        </a:buClr>
        <a:buFont typeface="Wingdings 3"/>
        <a:buChar char="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ctrTitle"/>
          </p:nvPr>
        </p:nvSpPr>
        <p:spPr>
          <a:xfrm>
            <a:off x="827584" y="2564904"/>
            <a:ext cx="7772400" cy="1975104"/>
          </a:xfrm>
        </p:spPr>
        <p:txBody>
          <a:bodyPr/>
          <a:lstStyle/>
          <a:p>
            <a:pPr algn="ctr"/>
            <a:r>
              <a:rPr lang="th-TH" sz="5400" dirty="0" smtClean="0">
                <a:solidFill>
                  <a:srgbClr val="0070C0"/>
                </a:solidFill>
                <a:latin typeface="AngsanaUPC" panose="02020603050405020304" pitchFamily="18" charset="-34"/>
                <a:cs typeface="AngsanaUPC" panose="02020603050405020304" pitchFamily="18" charset="-34"/>
              </a:rPr>
              <a:t>การสร้างและการใช้งานฟังก์ชัน</a:t>
            </a:r>
            <a:endParaRPr lang="th-TH" sz="5400" dirty="0">
              <a:solidFill>
                <a:srgbClr val="0070C0"/>
              </a:solidFill>
              <a:latin typeface="AngsanaUPC" panose="02020603050405020304" pitchFamily="18" charset="-34"/>
              <a:cs typeface="AngsanaUPC" panose="02020603050405020304" pitchFamily="18" charset="-34"/>
            </a:endParaRPr>
          </a:p>
        </p:txBody>
      </p:sp>
      <p:sp>
        <p:nvSpPr>
          <p:cNvPr id="3" name="ชื่อเรื่องรอง 2"/>
          <p:cNvSpPr>
            <a:spLocks noGrp="1"/>
          </p:cNvSpPr>
          <p:nvPr>
            <p:ph type="subTitle" idx="1"/>
          </p:nvPr>
        </p:nvSpPr>
        <p:spPr>
          <a:xfrm>
            <a:off x="683568" y="1052736"/>
            <a:ext cx="7772400" cy="1508760"/>
          </a:xfrm>
        </p:spPr>
        <p:txBody>
          <a:bodyPr>
            <a:normAutofit/>
          </a:bodyPr>
          <a:lstStyle/>
          <a:p>
            <a:pPr algn="ctr"/>
            <a:r>
              <a:rPr lang="th-TH" sz="6000" b="1" dirty="0" smtClean="0">
                <a:latin typeface="AngsanaUPC" panose="02020603050405020304" pitchFamily="18" charset="-34"/>
                <a:cs typeface="AngsanaUPC" panose="02020603050405020304" pitchFamily="18" charset="-34"/>
              </a:rPr>
              <a:t>บทที่ 5</a:t>
            </a:r>
            <a:endParaRPr lang="th-TH" sz="6000" b="1" dirty="0">
              <a:latin typeface="AngsanaUPC" panose="02020603050405020304" pitchFamily="18" charset="-34"/>
              <a:cs typeface="AngsanaUPC" panose="02020603050405020304" pitchFamily="18" charset="-34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914400" y="282352"/>
            <a:ext cx="7772400" cy="626368"/>
          </a:xfr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th-TH" sz="3600" b="1" dirty="0" smtClean="0">
                <a:solidFill>
                  <a:schemeClr val="bg1"/>
                </a:solidFill>
                <a:cs typeface="EucrosiaUPC" panose="02020603050405020304" pitchFamily="18" charset="-34"/>
              </a:rPr>
              <a:t>การผ่านค่าพารามิเตอร์ที่เป็น </a:t>
            </a:r>
            <a:r>
              <a:rPr lang="en-US" sz="2800" b="1" dirty="0" smtClean="0">
                <a:solidFill>
                  <a:schemeClr val="bg1"/>
                </a:solidFill>
                <a:cs typeface="EucrosiaUPC" panose="02020603050405020304" pitchFamily="18" charset="-34"/>
              </a:rPr>
              <a:t>Structure</a:t>
            </a:r>
            <a:endParaRPr lang="th-TH" b="1" dirty="0">
              <a:solidFill>
                <a:schemeClr val="bg1"/>
              </a:solidFill>
              <a:cs typeface="EucrosiaUPC" panose="02020603050405020304" pitchFamily="18" charset="-34"/>
            </a:endParaRPr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>
          <a:xfrm>
            <a:off x="755576" y="936104"/>
            <a:ext cx="7931224" cy="5517232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2400" b="1" dirty="0" smtClean="0"/>
              <a:t>public </a:t>
            </a:r>
            <a:r>
              <a:rPr lang="en-US" sz="2400" b="1" dirty="0" err="1" smtClean="0"/>
              <a:t>struct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MyRecord</a:t>
            </a:r>
            <a:endParaRPr lang="en-US" sz="2400" b="1" dirty="0" smtClean="0"/>
          </a:p>
          <a:p>
            <a:pPr>
              <a:buNone/>
            </a:pPr>
            <a:r>
              <a:rPr lang="en-US" sz="2400" b="1" dirty="0" smtClean="0"/>
              <a:t>{</a:t>
            </a:r>
          </a:p>
          <a:p>
            <a:pPr>
              <a:buNone/>
            </a:pPr>
            <a:r>
              <a:rPr lang="en-US" sz="2400" b="1" dirty="0" smtClean="0"/>
              <a:t>	public string code ;</a:t>
            </a:r>
          </a:p>
          <a:p>
            <a:pPr>
              <a:buNone/>
            </a:pPr>
            <a:r>
              <a:rPr lang="en-US" sz="2400" b="1" dirty="0" smtClean="0"/>
              <a:t>	public string name;</a:t>
            </a:r>
          </a:p>
          <a:p>
            <a:pPr>
              <a:buNone/>
            </a:pPr>
            <a:r>
              <a:rPr lang="en-US" sz="2400" b="1" dirty="0" smtClean="0"/>
              <a:t>}</a:t>
            </a:r>
          </a:p>
          <a:p>
            <a:pPr>
              <a:buNone/>
            </a:pPr>
            <a:r>
              <a:rPr lang="en-US" sz="2400" b="1" dirty="0" smtClean="0"/>
              <a:t>private void </a:t>
            </a:r>
            <a:r>
              <a:rPr lang="en-US" sz="2400" b="1" dirty="0" err="1" smtClean="0"/>
              <a:t>PassStruct</a:t>
            </a:r>
            <a:r>
              <a:rPr lang="en-US" sz="2400" b="1" dirty="0" smtClean="0"/>
              <a:t>(</a:t>
            </a:r>
            <a:r>
              <a:rPr lang="en-US" sz="2400" b="1" dirty="0" err="1" smtClean="0"/>
              <a:t>MyRecord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myRec</a:t>
            </a:r>
            <a:r>
              <a:rPr lang="en-US" sz="2400" b="1" dirty="0" smtClean="0"/>
              <a:t>)</a:t>
            </a:r>
          </a:p>
          <a:p>
            <a:pPr>
              <a:buNone/>
            </a:pPr>
            <a:r>
              <a:rPr lang="en-US" sz="2400" b="1" dirty="0" smtClean="0"/>
              <a:t>{		</a:t>
            </a:r>
            <a:r>
              <a:rPr lang="en-US" sz="2400" b="1" dirty="0" err="1" smtClean="0"/>
              <a:t>MessageBox.Show</a:t>
            </a:r>
            <a:r>
              <a:rPr lang="en-US" sz="2400" b="1" dirty="0" smtClean="0"/>
              <a:t>(myRec.name);</a:t>
            </a:r>
          </a:p>
          <a:p>
            <a:pPr>
              <a:buNone/>
            </a:pPr>
            <a:r>
              <a:rPr lang="en-US" sz="2400" b="1" dirty="0" smtClean="0"/>
              <a:t>}</a:t>
            </a:r>
          </a:p>
          <a:p>
            <a:pPr>
              <a:buNone/>
            </a:pPr>
            <a:r>
              <a:rPr lang="en-US" sz="2400" b="1" dirty="0" smtClean="0"/>
              <a:t>private void main()</a:t>
            </a:r>
          </a:p>
          <a:p>
            <a:pPr>
              <a:buNone/>
            </a:pPr>
            <a:r>
              <a:rPr lang="en-US" sz="2400" b="1" dirty="0" smtClean="0"/>
              <a:t>{	</a:t>
            </a:r>
            <a:r>
              <a:rPr lang="en-US" sz="2400" b="1" dirty="0" err="1" smtClean="0"/>
              <a:t>MyRecord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mr</a:t>
            </a:r>
            <a:r>
              <a:rPr lang="en-US" sz="2400" b="1" dirty="0" smtClean="0"/>
              <a:t> = new </a:t>
            </a:r>
            <a:r>
              <a:rPr lang="en-US" sz="2400" b="1" dirty="0" err="1" smtClean="0"/>
              <a:t>MyRecord</a:t>
            </a:r>
            <a:r>
              <a:rPr lang="en-US" sz="2400" b="1" dirty="0" smtClean="0"/>
              <a:t>(); </a:t>
            </a:r>
          </a:p>
          <a:p>
            <a:pPr>
              <a:buNone/>
            </a:pPr>
            <a:r>
              <a:rPr lang="en-US" sz="2400" b="1" dirty="0" smtClean="0"/>
              <a:t>	</a:t>
            </a:r>
            <a:r>
              <a:rPr lang="en-US" sz="2400" b="1" dirty="0" err="1" smtClean="0"/>
              <a:t>mr.code</a:t>
            </a:r>
            <a:r>
              <a:rPr lang="en-US" sz="2400" b="1" dirty="0" smtClean="0"/>
              <a:t> = “001”; mr.name = “</a:t>
            </a:r>
            <a:r>
              <a:rPr lang="en-US" sz="2400" b="1" dirty="0" err="1" smtClean="0"/>
              <a:t>Navee</a:t>
            </a:r>
            <a:r>
              <a:rPr lang="en-US" sz="2400" b="1" dirty="0" smtClean="0"/>
              <a:t>”;</a:t>
            </a:r>
          </a:p>
          <a:p>
            <a:pPr>
              <a:buNone/>
            </a:pPr>
            <a:r>
              <a:rPr lang="en-US" sz="2400" b="1" dirty="0" smtClean="0"/>
              <a:t>	</a:t>
            </a:r>
            <a:r>
              <a:rPr lang="en-US" sz="2400" b="1" dirty="0" err="1" smtClean="0"/>
              <a:t>PassStruct</a:t>
            </a:r>
            <a:r>
              <a:rPr lang="en-US" sz="2400" b="1" dirty="0" smtClean="0"/>
              <a:t>(</a:t>
            </a:r>
            <a:r>
              <a:rPr lang="en-US" sz="2400" b="1" dirty="0" err="1" smtClean="0"/>
              <a:t>mr</a:t>
            </a:r>
            <a:r>
              <a:rPr lang="en-US" sz="2400" b="1" dirty="0" smtClean="0"/>
              <a:t>);</a:t>
            </a:r>
          </a:p>
          <a:p>
            <a:pPr>
              <a:buNone/>
            </a:pPr>
            <a:r>
              <a:rPr lang="en-US" sz="2400" b="1" dirty="0" smtClean="0"/>
              <a:t>}</a:t>
            </a:r>
            <a:endParaRPr lang="th-TH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899592" y="548680"/>
            <a:ext cx="7772400" cy="792088"/>
          </a:xfr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th-TH" sz="4400" b="1" dirty="0" smtClean="0">
                <a:solidFill>
                  <a:schemeClr val="bg1"/>
                </a:solidFill>
                <a:latin typeface="EucrosiaUPC" panose="02020603050405020304" pitchFamily="18" charset="-34"/>
                <a:cs typeface="EucrosiaUPC" panose="02020603050405020304" pitchFamily="18" charset="-34"/>
              </a:rPr>
              <a:t>ขอบเขตของตัวแปร</a:t>
            </a:r>
            <a:endParaRPr lang="th-TH" sz="4400" b="1" dirty="0">
              <a:solidFill>
                <a:schemeClr val="bg1"/>
              </a:solidFill>
              <a:latin typeface="EucrosiaUPC" panose="02020603050405020304" pitchFamily="18" charset="-34"/>
              <a:cs typeface="EucrosiaUPC" panose="02020603050405020304" pitchFamily="18" charset="-34"/>
            </a:endParaRPr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>
          <a:xfrm>
            <a:off x="914400" y="1484784"/>
            <a:ext cx="7772400" cy="4870776"/>
          </a:xfrm>
        </p:spPr>
        <p:txBody>
          <a:bodyPr>
            <a:normAutofit/>
          </a:bodyPr>
          <a:lstStyle/>
          <a:p>
            <a:r>
              <a:rPr lang="th-TH" sz="3600" b="1" dirty="0" smtClean="0">
                <a:latin typeface="EucrosiaUPC" panose="02020603050405020304" pitchFamily="18" charset="-34"/>
                <a:cs typeface="EucrosiaUPC" panose="02020603050405020304" pitchFamily="18" charset="-34"/>
              </a:rPr>
              <a:t>ตัวแปรที่ถูกประกาศจะมีขอบเขตการใช้งานอยู่ภายในบล็อกที่ประกาศเท่านั้น</a:t>
            </a:r>
          </a:p>
          <a:p>
            <a:r>
              <a:rPr lang="th-TH" sz="3600" b="1" dirty="0" smtClean="0">
                <a:latin typeface="EucrosiaUPC" panose="02020603050405020304" pitchFamily="18" charset="-34"/>
                <a:cs typeface="EucrosiaUPC" panose="02020603050405020304" pitchFamily="18" charset="-34"/>
              </a:rPr>
              <a:t>บล็อกจะอยู่ภายในเครื่องหมาย </a:t>
            </a:r>
            <a:r>
              <a:rPr lang="en-US" sz="3600" b="1" dirty="0" smtClean="0">
                <a:latin typeface="EucrosiaUPC" panose="02020603050405020304" pitchFamily="18" charset="-34"/>
                <a:cs typeface="EucrosiaUPC" panose="02020603050405020304" pitchFamily="18" charset="-34"/>
              </a:rPr>
              <a:t>{ </a:t>
            </a:r>
            <a:r>
              <a:rPr lang="th-TH" sz="3600" b="1" dirty="0" smtClean="0">
                <a:latin typeface="EucrosiaUPC" panose="02020603050405020304" pitchFamily="18" charset="-34"/>
                <a:cs typeface="EucrosiaUPC" panose="02020603050405020304" pitchFamily="18" charset="-34"/>
              </a:rPr>
              <a:t>และ</a:t>
            </a:r>
            <a:r>
              <a:rPr lang="en-US" sz="3600" b="1" smtClean="0">
                <a:latin typeface="EucrosiaUPC" panose="02020603050405020304" pitchFamily="18" charset="-34"/>
                <a:cs typeface="EucrosiaUPC" panose="02020603050405020304" pitchFamily="18" charset="-34"/>
              </a:rPr>
              <a:t>  </a:t>
            </a:r>
            <a:r>
              <a:rPr lang="en-US" sz="3600" b="1" dirty="0" smtClean="0">
                <a:latin typeface="EucrosiaUPC" panose="02020603050405020304" pitchFamily="18" charset="-34"/>
                <a:cs typeface="EucrosiaUPC" panose="02020603050405020304" pitchFamily="18" charset="-34"/>
              </a:rPr>
              <a:t>}  </a:t>
            </a:r>
            <a:r>
              <a:rPr lang="th-TH" sz="3600" b="1" dirty="0" smtClean="0">
                <a:latin typeface="EucrosiaUPC" panose="02020603050405020304" pitchFamily="18" charset="-34"/>
                <a:cs typeface="EucrosiaUPC" panose="02020603050405020304" pitchFamily="18" charset="-34"/>
              </a:rPr>
              <a:t>ซึ่งอาจจะอยู่ภายในฟังก์ชันหรือ คำสั่งต่างๆ ก็ได้ เช่น ใน </a:t>
            </a:r>
            <a:r>
              <a:rPr lang="en-US" sz="3600" b="1" dirty="0" smtClean="0">
                <a:latin typeface="EucrosiaUPC" panose="02020603050405020304" pitchFamily="18" charset="-34"/>
                <a:cs typeface="EucrosiaUPC" panose="02020603050405020304" pitchFamily="18" charset="-34"/>
              </a:rPr>
              <a:t>loop for , while</a:t>
            </a:r>
          </a:p>
          <a:p>
            <a:r>
              <a:rPr lang="th-TH" sz="3600" b="1" dirty="0" smtClean="0">
                <a:latin typeface="EucrosiaUPC" panose="02020603050405020304" pitchFamily="18" charset="-34"/>
                <a:cs typeface="EucrosiaUPC" panose="02020603050405020304" pitchFamily="18" charset="-34"/>
              </a:rPr>
              <a:t>ถ้าเราประกาศตัวแปรอยู่นอกฟังก์ชัน จะเป็นแบบ </a:t>
            </a:r>
            <a:r>
              <a:rPr lang="en-US" sz="3600" b="1" dirty="0" smtClean="0">
                <a:latin typeface="EucrosiaUPC" panose="02020603050405020304" pitchFamily="18" charset="-34"/>
                <a:cs typeface="EucrosiaUPC" panose="02020603050405020304" pitchFamily="18" charset="-34"/>
              </a:rPr>
              <a:t>public </a:t>
            </a:r>
            <a:r>
              <a:rPr lang="th-TH" sz="3600" b="1" dirty="0" smtClean="0">
                <a:latin typeface="EucrosiaUPC" panose="02020603050405020304" pitchFamily="18" charset="-34"/>
                <a:cs typeface="EucrosiaUPC" panose="02020603050405020304" pitchFamily="18" charset="-34"/>
              </a:rPr>
              <a:t>คือ สามารถจะเรียกใช้งานจากฟังก์ชันใดๆ ก็ได้ที่อยู่ภายในฟอร์ม</a:t>
            </a:r>
            <a:endParaRPr lang="th-TH" sz="3600" b="1" dirty="0">
              <a:latin typeface="EucrosiaUPC" panose="02020603050405020304" pitchFamily="18" charset="-34"/>
              <a:cs typeface="EucrosiaUPC" panose="02020603050405020304" pitchFamily="18" charset="-34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1043608" y="332656"/>
            <a:ext cx="7772400" cy="720080"/>
          </a:xfr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th-TH" sz="4400" b="1" dirty="0" smtClean="0">
                <a:solidFill>
                  <a:schemeClr val="bg1"/>
                </a:solidFill>
                <a:latin typeface="AngsanaUPC" panose="02020603050405020304" pitchFamily="18" charset="-34"/>
                <a:cs typeface="AngsanaUPC" panose="02020603050405020304" pitchFamily="18" charset="-34"/>
              </a:rPr>
              <a:t>รู้จักกับฟังก์ชัน </a:t>
            </a:r>
            <a:r>
              <a:rPr lang="en-US" b="1" dirty="0" smtClean="0">
                <a:solidFill>
                  <a:schemeClr val="bg1"/>
                </a:solidFill>
                <a:latin typeface="AngsanaUPC" panose="02020603050405020304" pitchFamily="18" charset="-34"/>
                <a:cs typeface="AngsanaUPC" panose="02020603050405020304" pitchFamily="18" charset="-34"/>
              </a:rPr>
              <a:t>(function)</a:t>
            </a:r>
            <a:endParaRPr lang="th-TH" b="1" dirty="0">
              <a:solidFill>
                <a:schemeClr val="bg1"/>
              </a:solidFill>
              <a:latin typeface="AngsanaUPC" panose="02020603050405020304" pitchFamily="18" charset="-34"/>
              <a:cs typeface="AngsanaUPC" panose="02020603050405020304" pitchFamily="18" charset="-34"/>
            </a:endParaRPr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>
          <a:xfrm>
            <a:off x="914400" y="1412776"/>
            <a:ext cx="7772400" cy="4942784"/>
          </a:xfrm>
        </p:spPr>
        <p:txBody>
          <a:bodyPr>
            <a:normAutofit/>
          </a:bodyPr>
          <a:lstStyle/>
          <a:p>
            <a:r>
              <a:rPr lang="th-TH" sz="3200" b="1" dirty="0" smtClean="0">
                <a:cs typeface="EucrosiaUPC" panose="02020603050405020304" pitchFamily="18" charset="-34"/>
              </a:rPr>
              <a:t>ฟังก์ชัน คือ โปรแกรมที่สามารถเรียกใช้งานได้จากจุดใด ๆ ก็ได้ใน</a:t>
            </a:r>
            <a:r>
              <a:rPr lang="th-TH" sz="3200" b="1" dirty="0" err="1" smtClean="0">
                <a:cs typeface="EucrosiaUPC" panose="02020603050405020304" pitchFamily="18" charset="-34"/>
              </a:rPr>
              <a:t>แอปพลิเค</a:t>
            </a:r>
            <a:r>
              <a:rPr lang="th-TH" sz="3200" b="1" dirty="0" smtClean="0">
                <a:cs typeface="EucrosiaUPC" panose="02020603050405020304" pitchFamily="18" charset="-34"/>
              </a:rPr>
              <a:t>ชัน</a:t>
            </a:r>
          </a:p>
          <a:p>
            <a:r>
              <a:rPr lang="th-TH" sz="3200" b="1" dirty="0" smtClean="0">
                <a:solidFill>
                  <a:srgbClr val="00B050"/>
                </a:solidFill>
                <a:cs typeface="EucrosiaUPC" panose="02020603050405020304" pitchFamily="18" charset="-34"/>
              </a:rPr>
              <a:t>รูปแบบ</a:t>
            </a:r>
            <a:endParaRPr lang="en-US" sz="3200" b="1" dirty="0" smtClean="0">
              <a:solidFill>
                <a:srgbClr val="00B050"/>
              </a:solidFill>
              <a:cs typeface="EucrosiaUPC" panose="02020603050405020304" pitchFamily="18" charset="-34"/>
            </a:endParaRPr>
          </a:p>
          <a:p>
            <a:pPr>
              <a:buNone/>
            </a:pPr>
            <a:r>
              <a:rPr lang="en-US" dirty="0" smtClean="0">
                <a:cs typeface="EucrosiaUPC" panose="02020603050405020304" pitchFamily="18" charset="-34"/>
              </a:rPr>
              <a:t>	</a:t>
            </a:r>
            <a:r>
              <a:rPr lang="en-US" b="1" dirty="0" smtClean="0">
                <a:cs typeface="EucrosiaUPC" panose="02020603050405020304" pitchFamily="18" charset="-34"/>
              </a:rPr>
              <a:t>Scope </a:t>
            </a:r>
            <a:r>
              <a:rPr lang="en-US" b="1" dirty="0" err="1" smtClean="0">
                <a:cs typeface="EucrosiaUPC" panose="02020603050405020304" pitchFamily="18" charset="-34"/>
              </a:rPr>
              <a:t>ReturnType</a:t>
            </a:r>
            <a:r>
              <a:rPr lang="en-US" b="1" dirty="0" smtClean="0">
                <a:cs typeface="EucrosiaUPC" panose="02020603050405020304" pitchFamily="18" charset="-34"/>
              </a:rPr>
              <a:t> </a:t>
            </a:r>
            <a:r>
              <a:rPr lang="en-US" b="1" dirty="0" err="1" smtClean="0">
                <a:cs typeface="EucrosiaUPC" panose="02020603050405020304" pitchFamily="18" charset="-34"/>
              </a:rPr>
              <a:t>FunctionName</a:t>
            </a:r>
            <a:r>
              <a:rPr lang="en-US" b="1" dirty="0" smtClean="0">
                <a:cs typeface="EucrosiaUPC" panose="02020603050405020304" pitchFamily="18" charset="-34"/>
              </a:rPr>
              <a:t>(</a:t>
            </a:r>
            <a:br>
              <a:rPr lang="en-US" b="1" dirty="0" smtClean="0">
                <a:cs typeface="EucrosiaUPC" panose="02020603050405020304" pitchFamily="18" charset="-34"/>
              </a:rPr>
            </a:br>
            <a:r>
              <a:rPr lang="en-US" b="1" dirty="0" smtClean="0">
                <a:cs typeface="EucrosiaUPC" panose="02020603050405020304" pitchFamily="18" charset="-34"/>
              </a:rPr>
              <a:t>		type1  param1,type2 param2, …)                                </a:t>
            </a:r>
          </a:p>
          <a:p>
            <a:pPr>
              <a:buNone/>
            </a:pPr>
            <a:r>
              <a:rPr lang="en-US" b="1" dirty="0" smtClean="0">
                <a:cs typeface="EucrosiaUPC" panose="02020603050405020304" pitchFamily="18" charset="-34"/>
              </a:rPr>
              <a:t>	{</a:t>
            </a:r>
          </a:p>
          <a:p>
            <a:pPr>
              <a:buNone/>
            </a:pPr>
            <a:r>
              <a:rPr lang="en-US" dirty="0" smtClean="0">
                <a:cs typeface="EucrosiaUPC" panose="02020603050405020304" pitchFamily="18" charset="-34"/>
              </a:rPr>
              <a:t>		</a:t>
            </a:r>
            <a:r>
              <a:rPr lang="th-TH" b="1" dirty="0" smtClean="0">
                <a:cs typeface="EucrosiaUPC" panose="02020603050405020304" pitchFamily="18" charset="-34"/>
              </a:rPr>
              <a:t>โค้ดการทำงานภายในฟังก์ชัน</a:t>
            </a:r>
          </a:p>
          <a:p>
            <a:pPr>
              <a:buNone/>
            </a:pPr>
            <a:r>
              <a:rPr lang="th-TH" dirty="0" smtClean="0">
                <a:cs typeface="EucrosiaUPC" panose="02020603050405020304" pitchFamily="18" charset="-34"/>
              </a:rPr>
              <a:t>		</a:t>
            </a:r>
            <a:r>
              <a:rPr lang="en-US" b="1" dirty="0" smtClean="0">
                <a:cs typeface="EucrosiaUPC" panose="02020603050405020304" pitchFamily="18" charset="-34"/>
              </a:rPr>
              <a:t>return</a:t>
            </a:r>
            <a:r>
              <a:rPr lang="en-US" dirty="0" smtClean="0">
                <a:cs typeface="EucrosiaUPC" panose="02020603050405020304" pitchFamily="18" charset="-34"/>
              </a:rPr>
              <a:t>  </a:t>
            </a:r>
            <a:r>
              <a:rPr lang="th-TH" sz="3200" b="1" dirty="0" smtClean="0">
                <a:cs typeface="EucrosiaUPC" panose="02020603050405020304" pitchFamily="18" charset="-34"/>
              </a:rPr>
              <a:t>ค่าที่คืนกลับมา</a:t>
            </a:r>
            <a:r>
              <a:rPr lang="en-US" dirty="0" smtClean="0">
                <a:cs typeface="EucrosiaUPC" panose="02020603050405020304" pitchFamily="18" charset="-34"/>
              </a:rPr>
              <a:t>;</a:t>
            </a:r>
          </a:p>
          <a:p>
            <a:pPr>
              <a:buNone/>
            </a:pPr>
            <a:r>
              <a:rPr lang="en-US" b="1" dirty="0" smtClean="0">
                <a:cs typeface="EucrosiaUPC" panose="02020603050405020304" pitchFamily="18" charset="-34"/>
              </a:rPr>
              <a:t>	}</a:t>
            </a:r>
          </a:p>
          <a:p>
            <a:pPr lvl="3">
              <a:buNone/>
            </a:pPr>
            <a:endParaRPr lang="th-TH" dirty="0">
              <a:cs typeface="EucrosiaUPC" panose="02020603050405020304" pitchFamily="18" charset="-34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>
          <a:xfrm>
            <a:off x="914400" y="620688"/>
            <a:ext cx="7772400" cy="573487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th-TH" sz="3200" b="1" dirty="0" smtClean="0">
                <a:solidFill>
                  <a:srgbClr val="00B050"/>
                </a:solidFill>
                <a:cs typeface="EucrosiaUPC" panose="02020603050405020304" pitchFamily="18" charset="-34"/>
              </a:rPr>
              <a:t>โดยที่</a:t>
            </a:r>
          </a:p>
          <a:p>
            <a:pPr>
              <a:buNone/>
            </a:pPr>
            <a:r>
              <a:rPr lang="th-TH" dirty="0" smtClean="0">
                <a:cs typeface="EucrosiaUPC" panose="02020603050405020304" pitchFamily="18" charset="-34"/>
              </a:rPr>
              <a:t>	</a:t>
            </a:r>
            <a:r>
              <a:rPr lang="en-US" b="1" dirty="0" smtClean="0">
                <a:solidFill>
                  <a:srgbClr val="CC0099"/>
                </a:solidFill>
                <a:cs typeface="Arial" panose="020B0604020202020204" pitchFamily="34" charset="0"/>
              </a:rPr>
              <a:t>Scope</a:t>
            </a:r>
            <a:r>
              <a:rPr lang="th-TH" b="1" dirty="0" smtClean="0">
                <a:cs typeface="EucrosiaUPC" panose="02020603050405020304" pitchFamily="18" charset="-34"/>
              </a:rPr>
              <a:t>  </a:t>
            </a:r>
            <a:r>
              <a:rPr lang="th-TH" sz="3200" b="1" dirty="0" smtClean="0">
                <a:cs typeface="EucrosiaUPC" panose="02020603050405020304" pitchFamily="18" charset="-34"/>
              </a:rPr>
              <a:t> 	คือ </a:t>
            </a:r>
            <a:r>
              <a:rPr lang="th-TH" sz="3200" b="1" dirty="0" smtClean="0">
                <a:cs typeface="EucrosiaUPC" panose="02020603050405020304" pitchFamily="18" charset="-34"/>
              </a:rPr>
              <a:t>ขอบเขตการทำงานของ</a:t>
            </a:r>
            <a:r>
              <a:rPr lang="th-TH" sz="3200" b="1" dirty="0" smtClean="0">
                <a:cs typeface="EucrosiaUPC" panose="02020603050405020304" pitchFamily="18" charset="-34"/>
              </a:rPr>
              <a:t>ฟังก์ชัน</a:t>
            </a:r>
            <a:br>
              <a:rPr lang="th-TH" sz="3200" b="1" dirty="0" smtClean="0">
                <a:cs typeface="EucrosiaUPC" panose="02020603050405020304" pitchFamily="18" charset="-34"/>
              </a:rPr>
            </a:br>
            <a:r>
              <a:rPr lang="th-TH" sz="3200" b="1" dirty="0" smtClean="0">
                <a:cs typeface="EucrosiaUPC" panose="02020603050405020304" pitchFamily="18" charset="-34"/>
              </a:rPr>
              <a:t>		 </a:t>
            </a:r>
            <a:r>
              <a:rPr lang="th-TH" sz="3200" b="1" dirty="0" smtClean="0">
                <a:cs typeface="EucrosiaUPC" panose="02020603050405020304" pitchFamily="18" charset="-34"/>
              </a:rPr>
              <a:t>โดยถ้า</a:t>
            </a:r>
            <a:r>
              <a:rPr lang="th-TH" sz="3200" b="1" dirty="0" smtClean="0">
                <a:cs typeface="EucrosiaUPC" panose="02020603050405020304" pitchFamily="18" charset="-34"/>
              </a:rPr>
              <a:t>ระบุ</a:t>
            </a:r>
            <a:r>
              <a:rPr lang="en-US" sz="3200" b="1" dirty="0" smtClean="0">
                <a:cs typeface="Arial" panose="020B0604020202020204" pitchFamily="34" charset="0"/>
              </a:rPr>
              <a:t>  </a:t>
            </a:r>
            <a:r>
              <a:rPr lang="en-US" sz="3200" b="1" dirty="0" smtClean="0">
                <a:cs typeface="Arial" panose="020B0604020202020204" pitchFamily="34" charset="0"/>
              </a:rPr>
              <a:t>private </a:t>
            </a:r>
            <a:r>
              <a:rPr lang="th-TH" sz="3200" b="1" dirty="0" smtClean="0">
                <a:cs typeface="EucrosiaUPC" panose="02020603050405020304" pitchFamily="18" charset="-34"/>
              </a:rPr>
              <a:t>จะทำงานภายใน</a:t>
            </a:r>
            <a:r>
              <a:rPr lang="th-TH" sz="3200" b="1" dirty="0" smtClean="0">
                <a:cs typeface="EucrosiaUPC" panose="02020603050405020304" pitchFamily="18" charset="-34"/>
              </a:rPr>
              <a:t>ฟอร์ม</a:t>
            </a:r>
          </a:p>
          <a:p>
            <a:pPr>
              <a:buNone/>
            </a:pPr>
            <a:r>
              <a:rPr lang="th-TH" sz="3200" b="1" dirty="0">
                <a:cs typeface="EucrosiaUPC" panose="02020603050405020304" pitchFamily="18" charset="-34"/>
              </a:rPr>
              <a:t>	</a:t>
            </a:r>
            <a:r>
              <a:rPr lang="th-TH" sz="3200" b="1" dirty="0" smtClean="0">
                <a:cs typeface="EucrosiaUPC" panose="02020603050405020304" pitchFamily="18" charset="-34"/>
              </a:rPr>
              <a:t>		</a:t>
            </a:r>
            <a:r>
              <a:rPr lang="th-TH" sz="3200" b="1" dirty="0" smtClean="0">
                <a:cs typeface="EucrosiaUPC" panose="02020603050405020304" pitchFamily="18" charset="-34"/>
              </a:rPr>
              <a:t>เดียว ถ้า</a:t>
            </a:r>
            <a:r>
              <a:rPr lang="th-TH" sz="3200" b="1" dirty="0" smtClean="0">
                <a:cs typeface="EucrosiaUPC" panose="02020603050405020304" pitchFamily="18" charset="-34"/>
              </a:rPr>
              <a:t>ระบุ </a:t>
            </a:r>
            <a:r>
              <a:rPr lang="en-US" sz="3200" b="1" dirty="0" smtClean="0">
                <a:cs typeface="Arial" panose="020B0604020202020204" pitchFamily="34" charset="0"/>
              </a:rPr>
              <a:t>public </a:t>
            </a:r>
            <a:r>
              <a:rPr lang="th-TH" sz="3200" b="1" dirty="0" smtClean="0">
                <a:cs typeface="EucrosiaUPC" panose="02020603050405020304" pitchFamily="18" charset="-34"/>
              </a:rPr>
              <a:t>จะทำงานข้ามฟอร์มได้	</a:t>
            </a:r>
          </a:p>
          <a:p>
            <a:pPr>
              <a:buNone/>
            </a:pPr>
            <a:r>
              <a:rPr lang="th-TH" sz="3200" b="1" dirty="0" smtClean="0">
                <a:cs typeface="EucrosiaUPC" panose="02020603050405020304" pitchFamily="18" charset="-34"/>
              </a:rPr>
              <a:t>	</a:t>
            </a:r>
            <a:r>
              <a:rPr lang="en-US" sz="3200" b="1" dirty="0" err="1" smtClean="0">
                <a:solidFill>
                  <a:srgbClr val="CC0099"/>
                </a:solidFill>
                <a:cs typeface="Arial" panose="020B0604020202020204" pitchFamily="34" charset="0"/>
              </a:rPr>
              <a:t>ReturnType</a:t>
            </a:r>
            <a:r>
              <a:rPr lang="en-US" sz="3200" b="1" dirty="0" smtClean="0">
                <a:cs typeface="Arial" panose="020B0604020202020204" pitchFamily="34" charset="0"/>
              </a:rPr>
              <a:t>  </a:t>
            </a:r>
            <a:r>
              <a:rPr lang="th-TH" sz="3200" b="1" dirty="0" smtClean="0">
                <a:cs typeface="EucrosiaUPC" panose="02020603050405020304" pitchFamily="18" charset="-34"/>
              </a:rPr>
              <a:t>คือ </a:t>
            </a:r>
            <a:r>
              <a:rPr lang="th-TH" sz="3200" b="1" dirty="0" smtClean="0">
                <a:cs typeface="EucrosiaUPC" panose="02020603050405020304" pitchFamily="18" charset="-34"/>
              </a:rPr>
              <a:t>ชนิดของการคืนค่า ถ้าไม่มีการคืนค่า</a:t>
            </a:r>
            <a:r>
              <a:rPr lang="th-TH" sz="3200" b="1" dirty="0" smtClean="0">
                <a:cs typeface="EucrosiaUPC" panose="02020603050405020304" pitchFamily="18" charset="-34"/>
              </a:rPr>
              <a:t>จะ</a:t>
            </a:r>
            <a:br>
              <a:rPr lang="th-TH" sz="3200" b="1" dirty="0" smtClean="0">
                <a:cs typeface="EucrosiaUPC" panose="02020603050405020304" pitchFamily="18" charset="-34"/>
              </a:rPr>
            </a:br>
            <a:r>
              <a:rPr lang="th-TH" sz="3200" b="1" dirty="0" smtClean="0">
                <a:cs typeface="EucrosiaUPC" panose="02020603050405020304" pitchFamily="18" charset="-34"/>
              </a:rPr>
              <a:t>			ระบุคำ</a:t>
            </a:r>
            <a:r>
              <a:rPr lang="th-TH" sz="3200" b="1" dirty="0" smtClean="0">
                <a:cs typeface="EucrosiaUPC" panose="02020603050405020304" pitchFamily="18" charset="-34"/>
              </a:rPr>
              <a:t>ว่า </a:t>
            </a:r>
            <a:r>
              <a:rPr lang="en-US" sz="3200" b="1" dirty="0" smtClean="0">
                <a:cs typeface="Arial" panose="020B0604020202020204" pitchFamily="34" charset="0"/>
              </a:rPr>
              <a:t>void</a:t>
            </a:r>
          </a:p>
          <a:p>
            <a:pPr>
              <a:buNone/>
            </a:pPr>
            <a:r>
              <a:rPr lang="en-US" sz="3200" b="1" dirty="0" smtClean="0">
                <a:cs typeface="Arial" panose="020B0604020202020204" pitchFamily="34" charset="0"/>
              </a:rPr>
              <a:t>	</a:t>
            </a:r>
            <a:r>
              <a:rPr lang="en-US" sz="3200" b="1" dirty="0" err="1" smtClean="0">
                <a:solidFill>
                  <a:srgbClr val="CC0099"/>
                </a:solidFill>
                <a:cs typeface="Arial" panose="020B0604020202020204" pitchFamily="34" charset="0"/>
              </a:rPr>
              <a:t>FunctionName</a:t>
            </a:r>
            <a:r>
              <a:rPr lang="en-US" sz="3200" b="1" dirty="0" smtClean="0">
                <a:cs typeface="Arial" panose="020B0604020202020204" pitchFamily="34" charset="0"/>
              </a:rPr>
              <a:t> </a:t>
            </a:r>
            <a:r>
              <a:rPr lang="th-TH" sz="3200" b="1" dirty="0" smtClean="0">
                <a:cs typeface="EucrosiaUPC" panose="02020603050405020304" pitchFamily="18" charset="-34"/>
              </a:rPr>
              <a:t> คือ ชื่อฟังก์ชัน</a:t>
            </a:r>
          </a:p>
          <a:p>
            <a:pPr>
              <a:buNone/>
            </a:pPr>
            <a:r>
              <a:rPr lang="th-TH" sz="3200" b="1" dirty="0" smtClean="0">
                <a:cs typeface="EucrosiaUPC" panose="02020603050405020304" pitchFamily="18" charset="-34"/>
              </a:rPr>
              <a:t>	</a:t>
            </a:r>
            <a:r>
              <a:rPr lang="en-US" sz="3200" b="1" dirty="0" smtClean="0">
                <a:solidFill>
                  <a:srgbClr val="CC0099"/>
                </a:solidFill>
                <a:cs typeface="Arial" panose="020B0604020202020204" pitchFamily="34" charset="0"/>
              </a:rPr>
              <a:t>type1, type2, … </a:t>
            </a:r>
            <a:r>
              <a:rPr lang="th-TH" sz="3200" b="1" dirty="0" smtClean="0">
                <a:cs typeface="EucrosiaUPC" panose="02020603050405020304" pitchFamily="18" charset="-34"/>
              </a:rPr>
              <a:t>คือ ชนิดข้อมูลของพารามิเตอร์</a:t>
            </a:r>
          </a:p>
          <a:p>
            <a:pPr>
              <a:buNone/>
            </a:pPr>
            <a:r>
              <a:rPr lang="th-TH" sz="3200" b="1" dirty="0" smtClean="0">
                <a:cs typeface="EucrosiaUPC" panose="02020603050405020304" pitchFamily="18" charset="-34"/>
              </a:rPr>
              <a:t>	</a:t>
            </a:r>
            <a:r>
              <a:rPr lang="en-US" sz="3200" b="1" dirty="0" smtClean="0">
                <a:solidFill>
                  <a:srgbClr val="CC0099"/>
                </a:solidFill>
                <a:cs typeface="Arial" panose="020B0604020202020204" pitchFamily="34" charset="0"/>
              </a:rPr>
              <a:t>param1, para2m,… </a:t>
            </a:r>
            <a:r>
              <a:rPr lang="th-TH" sz="3200" b="1" dirty="0" smtClean="0">
                <a:cs typeface="EucrosiaUPC" panose="02020603050405020304" pitchFamily="18" charset="-34"/>
              </a:rPr>
              <a:t>คือ ชื่อของพารามิเตอร์แต่ละตัว </a:t>
            </a:r>
          </a:p>
          <a:p>
            <a:pPr>
              <a:buNone/>
            </a:pPr>
            <a:r>
              <a:rPr lang="th-TH" sz="3200" b="1" dirty="0">
                <a:cs typeface="EucrosiaUPC" panose="02020603050405020304" pitchFamily="18" charset="-34"/>
              </a:rPr>
              <a:t> </a:t>
            </a:r>
            <a:r>
              <a:rPr lang="th-TH" sz="3200" b="1" dirty="0" smtClean="0">
                <a:cs typeface="EucrosiaUPC" panose="02020603050405020304" pitchFamily="18" charset="-34"/>
              </a:rPr>
              <a:t>                              บางฟังก์ชันอาจไม่มีพารามิเตอร์ก็ได้</a:t>
            </a:r>
            <a:endParaRPr lang="th-TH" sz="3600" b="1" dirty="0" smtClean="0">
              <a:cs typeface="EucrosiaUPC" panose="02020603050405020304" pitchFamily="18" charset="-34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z="4400" b="1" dirty="0" smtClean="0">
                <a:solidFill>
                  <a:srgbClr val="CC0099"/>
                </a:solidFill>
              </a:rPr>
              <a:t>ตัวอย่างฟังก์ชัน</a:t>
            </a:r>
            <a:endParaRPr lang="th-TH" sz="4400" b="1" dirty="0">
              <a:solidFill>
                <a:srgbClr val="CC0099"/>
              </a:solidFill>
            </a:endParaRPr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>
          <a:xfrm>
            <a:off x="914400" y="1340768"/>
            <a:ext cx="7772400" cy="5014792"/>
          </a:xfrm>
        </p:spPr>
        <p:txBody>
          <a:bodyPr/>
          <a:lstStyle/>
          <a:p>
            <a:pPr>
              <a:buNone/>
            </a:pPr>
            <a:r>
              <a:rPr lang="en-US" b="1" dirty="0" smtClean="0"/>
              <a:t>private void function1()</a:t>
            </a:r>
          </a:p>
          <a:p>
            <a:pPr>
              <a:buNone/>
            </a:pPr>
            <a:r>
              <a:rPr lang="en-US" b="1" dirty="0" smtClean="0"/>
              <a:t>{</a:t>
            </a:r>
          </a:p>
          <a:p>
            <a:pPr>
              <a:buNone/>
            </a:pPr>
            <a:r>
              <a:rPr lang="en-US" b="1" dirty="0" smtClean="0"/>
              <a:t>	……………..</a:t>
            </a:r>
          </a:p>
          <a:p>
            <a:pPr>
              <a:buNone/>
            </a:pPr>
            <a:r>
              <a:rPr lang="en-US" b="1" dirty="0" smtClean="0"/>
              <a:t>}</a:t>
            </a:r>
          </a:p>
          <a:p>
            <a:pPr>
              <a:buNone/>
            </a:pPr>
            <a:r>
              <a:rPr lang="en-US" b="1" dirty="0" smtClean="0"/>
              <a:t>private </a:t>
            </a:r>
            <a:r>
              <a:rPr lang="en-US" b="1" dirty="0" err="1" smtClean="0"/>
              <a:t>int</a:t>
            </a:r>
            <a:r>
              <a:rPr lang="en-US" b="1" dirty="0" smtClean="0"/>
              <a:t> function2(</a:t>
            </a:r>
            <a:r>
              <a:rPr lang="en-US" b="1" dirty="0" err="1" smtClean="0"/>
              <a:t>int</a:t>
            </a:r>
            <a:r>
              <a:rPr lang="en-US" b="1" dirty="0" smtClean="0"/>
              <a:t> a, </a:t>
            </a:r>
            <a:r>
              <a:rPr lang="en-US" b="1" dirty="0" err="1" smtClean="0"/>
              <a:t>int</a:t>
            </a:r>
            <a:r>
              <a:rPr lang="en-US" b="1" dirty="0" smtClean="0"/>
              <a:t> b)</a:t>
            </a:r>
          </a:p>
          <a:p>
            <a:pPr>
              <a:buNone/>
            </a:pPr>
            <a:r>
              <a:rPr lang="en-US" b="1" dirty="0" smtClean="0"/>
              <a:t>{</a:t>
            </a:r>
          </a:p>
          <a:p>
            <a:pPr>
              <a:buNone/>
            </a:pPr>
            <a:r>
              <a:rPr lang="en-US" b="1" dirty="0" smtClean="0"/>
              <a:t>	………….….</a:t>
            </a:r>
          </a:p>
          <a:p>
            <a:pPr>
              <a:buNone/>
            </a:pPr>
            <a:r>
              <a:rPr lang="en-US" b="1" dirty="0" smtClean="0"/>
              <a:t>	return  x;</a:t>
            </a:r>
          </a:p>
          <a:p>
            <a:pPr>
              <a:buNone/>
            </a:pPr>
            <a:r>
              <a:rPr lang="en-US" b="1" dirty="0" smtClean="0"/>
              <a:t>}</a:t>
            </a:r>
            <a:endParaRPr lang="th-TH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683568" y="260648"/>
            <a:ext cx="8208912" cy="792088"/>
          </a:xfr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th-TH" sz="4400" b="1" dirty="0" smtClean="0">
                <a:solidFill>
                  <a:schemeClr val="bg1"/>
                </a:solidFill>
                <a:latin typeface="EucrosiaUPC" panose="02020603050405020304" pitchFamily="18" charset="-34"/>
                <a:cs typeface="EucrosiaUPC" panose="02020603050405020304" pitchFamily="18" charset="-34"/>
              </a:rPr>
              <a:t>การเรียกใช้ฟังก์ชัน</a:t>
            </a:r>
            <a:endParaRPr lang="th-TH" sz="4400" b="1" dirty="0">
              <a:solidFill>
                <a:schemeClr val="bg1"/>
              </a:solidFill>
              <a:latin typeface="EucrosiaUPC" panose="02020603050405020304" pitchFamily="18" charset="-34"/>
              <a:cs typeface="EucrosiaUPC" panose="02020603050405020304" pitchFamily="18" charset="-34"/>
            </a:endParaRPr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>
          <a:xfrm>
            <a:off x="611560" y="1340768"/>
            <a:ext cx="3888432" cy="5014792"/>
          </a:xfrm>
          <a:ln w="28575">
            <a:solidFill>
              <a:schemeClr val="accent2">
                <a:lumMod val="75000"/>
              </a:schemeClr>
            </a:solidFill>
          </a:ln>
        </p:spPr>
        <p:txBody>
          <a:bodyPr>
            <a:normAutofit/>
          </a:bodyPr>
          <a:lstStyle/>
          <a:p>
            <a:pPr>
              <a:buNone/>
            </a:pPr>
            <a:r>
              <a:rPr lang="en-US" sz="2600" b="1" dirty="0" smtClean="0"/>
              <a:t>private void function1()</a:t>
            </a:r>
          </a:p>
          <a:p>
            <a:pPr>
              <a:buNone/>
            </a:pPr>
            <a:r>
              <a:rPr lang="en-US" sz="2600" b="1" dirty="0" smtClean="0"/>
              <a:t>{</a:t>
            </a:r>
          </a:p>
          <a:p>
            <a:pPr>
              <a:buNone/>
            </a:pPr>
            <a:r>
              <a:rPr lang="en-US" sz="2600" b="1" dirty="0" smtClean="0"/>
              <a:t>	……………..</a:t>
            </a:r>
          </a:p>
          <a:p>
            <a:pPr>
              <a:buNone/>
            </a:pPr>
            <a:r>
              <a:rPr lang="en-US" sz="2600" b="1" dirty="0" smtClean="0"/>
              <a:t>}</a:t>
            </a:r>
          </a:p>
          <a:p>
            <a:pPr>
              <a:buNone/>
            </a:pPr>
            <a:endParaRPr lang="en-US" sz="2600" b="1" dirty="0" smtClean="0"/>
          </a:p>
          <a:p>
            <a:pPr>
              <a:buNone/>
            </a:pPr>
            <a:r>
              <a:rPr lang="en-US" sz="2600" b="1" dirty="0" smtClean="0"/>
              <a:t>private  void main()</a:t>
            </a:r>
          </a:p>
          <a:p>
            <a:pPr>
              <a:buNone/>
            </a:pPr>
            <a:r>
              <a:rPr lang="en-US" sz="2600" b="1" dirty="0" smtClean="0"/>
              <a:t>{</a:t>
            </a:r>
          </a:p>
          <a:p>
            <a:pPr>
              <a:buNone/>
            </a:pPr>
            <a:r>
              <a:rPr lang="en-US" sz="2600" b="1" dirty="0" smtClean="0"/>
              <a:t>	function1();</a:t>
            </a:r>
          </a:p>
          <a:p>
            <a:pPr>
              <a:buNone/>
            </a:pPr>
            <a:r>
              <a:rPr lang="en-US" sz="2600" b="1" dirty="0" smtClean="0"/>
              <a:t>}</a:t>
            </a:r>
            <a:endParaRPr lang="th-TH" sz="2600" b="1" dirty="0"/>
          </a:p>
        </p:txBody>
      </p:sp>
      <p:sp>
        <p:nvSpPr>
          <p:cNvPr id="6" name="ตัวยึดเนื้อหา 2"/>
          <p:cNvSpPr txBox="1">
            <a:spLocks/>
          </p:cNvSpPr>
          <p:nvPr/>
        </p:nvSpPr>
        <p:spPr>
          <a:xfrm>
            <a:off x="4716016" y="1340768"/>
            <a:ext cx="4176464" cy="5014792"/>
          </a:xfrm>
          <a:prstGeom prst="rect">
            <a:avLst/>
          </a:prstGeom>
          <a:ln w="28575">
            <a:solidFill>
              <a:schemeClr val="accent2">
                <a:lumMod val="75000"/>
              </a:schemeClr>
            </a:solidFill>
          </a:ln>
        </p:spPr>
        <p:txBody>
          <a:bodyPr vert="horz">
            <a:normAutofit fontScale="92500"/>
          </a:bodyPr>
          <a:lstStyle/>
          <a:p>
            <a:pPr marL="411480" marR="0" lvl="0" indent="-34290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tx2"/>
              </a:buClr>
              <a:buSzPct val="95000"/>
              <a:buFont typeface="Wingdings"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private </a:t>
            </a:r>
            <a:r>
              <a:rPr kumimoji="0" lang="en-US" sz="28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int</a:t>
            </a: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function2(</a:t>
            </a:r>
            <a:r>
              <a:rPr kumimoji="0" lang="en-US" sz="28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int</a:t>
            </a: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a)</a:t>
            </a:r>
          </a:p>
          <a:p>
            <a:pPr marL="411480" marR="0" lvl="0" indent="-34290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tx2"/>
              </a:buClr>
              <a:buSzPct val="95000"/>
              <a:buFont typeface="Wingdings"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{</a:t>
            </a:r>
          </a:p>
          <a:p>
            <a:pPr marL="411480" marR="0" lvl="0" indent="-34290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tx2"/>
              </a:buClr>
              <a:buSzPct val="95000"/>
              <a:buFont typeface="Wingdings"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……………..</a:t>
            </a:r>
          </a:p>
          <a:p>
            <a:pPr marL="411480" marR="0" lvl="0" indent="-34290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tx2"/>
              </a:buClr>
              <a:buSzPct val="95000"/>
              <a:buFont typeface="Wingdings"/>
              <a:buNone/>
              <a:tabLst/>
              <a:defRPr/>
            </a:pPr>
            <a:r>
              <a:rPr lang="en-US" b="1" dirty="0" smtClean="0"/>
              <a:t>	return x;</a:t>
            </a:r>
            <a:endParaRPr kumimoji="0" lang="en-US" sz="28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411480" marR="0" lvl="0" indent="-34290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tx2"/>
              </a:buClr>
              <a:buSzPct val="95000"/>
              <a:buFont typeface="Wingdings"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}</a:t>
            </a:r>
          </a:p>
          <a:p>
            <a:pPr marL="411480" marR="0" lvl="0" indent="-34290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tx2"/>
              </a:buClr>
              <a:buSzPct val="95000"/>
              <a:buFont typeface="Wingdings"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private  void main()</a:t>
            </a:r>
          </a:p>
          <a:p>
            <a:pPr marL="411480" marR="0" lvl="0" indent="-34290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tx2"/>
              </a:buClr>
              <a:buSzPct val="95000"/>
              <a:buFont typeface="Wingdings"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{</a:t>
            </a:r>
          </a:p>
          <a:p>
            <a:pPr marL="411480" marR="0" lvl="0" indent="-34290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tx2"/>
              </a:buClr>
              <a:buSzPct val="95000"/>
              <a:buFont typeface="Wingdings"/>
              <a:buNone/>
              <a:tabLst/>
              <a:defRPr/>
            </a:pPr>
            <a:r>
              <a:rPr lang="en-US" b="1" dirty="0" smtClean="0"/>
              <a:t>	</a:t>
            </a:r>
            <a:r>
              <a:rPr lang="en-US" b="1" dirty="0" err="1" smtClean="0"/>
              <a:t>int</a:t>
            </a:r>
            <a:r>
              <a:rPr lang="en-US" b="1" dirty="0" smtClean="0"/>
              <a:t> n;</a:t>
            </a:r>
            <a:endParaRPr kumimoji="0" lang="en-US" sz="28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411480" marR="0" lvl="0" indent="-34290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tx2"/>
              </a:buClr>
              <a:buSzPct val="95000"/>
              <a:buFont typeface="Wingdings"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n = function2(5);</a:t>
            </a:r>
          </a:p>
          <a:p>
            <a:pPr marL="411480" marR="0" lvl="0" indent="-34290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tx2"/>
              </a:buClr>
              <a:buSzPct val="95000"/>
              <a:buFont typeface="Wingdings"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}</a:t>
            </a:r>
            <a:endParaRPr kumimoji="0" lang="th-TH" sz="2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732240" y="5877272"/>
            <a:ext cx="125066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b="1" dirty="0" err="1" smtClean="0">
                <a:solidFill>
                  <a:srgbClr val="00B050"/>
                </a:solidFill>
              </a:rPr>
              <a:t>อาร์กิวเมนต์</a:t>
            </a:r>
            <a:endParaRPr lang="th-TH" b="1" dirty="0">
              <a:solidFill>
                <a:srgbClr val="00B050"/>
              </a:solidFill>
            </a:endParaRPr>
          </a:p>
        </p:txBody>
      </p:sp>
      <p:cxnSp>
        <p:nvCxnSpPr>
          <p:cNvPr id="9" name="ลูกศรเชื่อมต่อแบบตรง 8"/>
          <p:cNvCxnSpPr/>
          <p:nvPr/>
        </p:nvCxnSpPr>
        <p:spPr>
          <a:xfrm>
            <a:off x="7236296" y="5661248"/>
            <a:ext cx="0" cy="288032"/>
          </a:xfrm>
          <a:prstGeom prst="straightConnector1">
            <a:avLst/>
          </a:prstGeom>
          <a:ln w="28575">
            <a:headEnd type="arrow" w="med" len="med"/>
            <a:tailEnd type="none" w="med" len="med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914400" y="404664"/>
            <a:ext cx="7772400" cy="792088"/>
          </a:xfr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th-TH" sz="4400" b="1" dirty="0" smtClean="0">
                <a:solidFill>
                  <a:schemeClr val="bg1"/>
                </a:solidFill>
                <a:latin typeface="AngsanaUPC" panose="02020603050405020304" pitchFamily="18" charset="-34"/>
                <a:cs typeface="AngsanaUPC" panose="02020603050405020304" pitchFamily="18" charset="-34"/>
              </a:rPr>
              <a:t>การผ่านค่าให้กับฟังก์ชัน</a:t>
            </a:r>
            <a:endParaRPr lang="th-TH" sz="4400" b="1" dirty="0">
              <a:solidFill>
                <a:schemeClr val="bg1"/>
              </a:solidFill>
              <a:latin typeface="AngsanaUPC" panose="02020603050405020304" pitchFamily="18" charset="-34"/>
              <a:cs typeface="AngsanaUPC" panose="02020603050405020304" pitchFamily="18" charset="-34"/>
            </a:endParaRPr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>
          <a:xfrm>
            <a:off x="914400" y="1412776"/>
            <a:ext cx="7772400" cy="4942784"/>
          </a:xfrm>
        </p:spPr>
        <p:txBody>
          <a:bodyPr>
            <a:normAutofit/>
          </a:bodyPr>
          <a:lstStyle/>
          <a:p>
            <a:r>
              <a:rPr lang="en-US" sz="3200" b="1" dirty="0" smtClean="0">
                <a:solidFill>
                  <a:srgbClr val="CC0099"/>
                </a:solidFill>
                <a:cs typeface="EucrosiaUPC" panose="02020603050405020304" pitchFamily="18" charset="-34"/>
              </a:rPr>
              <a:t>Pass by Value  </a:t>
            </a:r>
            <a:r>
              <a:rPr lang="th-TH" sz="3200" b="1" dirty="0" smtClean="0">
                <a:cs typeface="EucrosiaUPC" panose="02020603050405020304" pitchFamily="18" charset="-34"/>
              </a:rPr>
              <a:t>เป็นการ </a:t>
            </a:r>
            <a:r>
              <a:rPr lang="en-US" sz="3200" b="1" dirty="0" smtClean="0">
                <a:cs typeface="EucrosiaUPC" panose="02020603050405020304" pitchFamily="18" charset="-34"/>
              </a:rPr>
              <a:t>copy </a:t>
            </a:r>
            <a:r>
              <a:rPr lang="th-TH" sz="3200" b="1" dirty="0" smtClean="0">
                <a:cs typeface="EucrosiaUPC" panose="02020603050405020304" pitchFamily="18" charset="-34"/>
              </a:rPr>
              <a:t>ค่าที่จะผ่านแล้วส่งไป</a:t>
            </a:r>
            <a:r>
              <a:rPr lang="th-TH" sz="3200" b="1" dirty="0" smtClean="0">
                <a:cs typeface="EucrosiaUPC" panose="02020603050405020304" pitchFamily="18" charset="-34"/>
              </a:rPr>
              <a:t>ให้ฟังก์ชัน</a:t>
            </a:r>
            <a:r>
              <a:rPr lang="th-TH" sz="3200" b="1" dirty="0" smtClean="0">
                <a:cs typeface="EucrosiaUPC" panose="02020603050405020304" pitchFamily="18" charset="-34"/>
              </a:rPr>
              <a:t>แม้ค่าในฟังก์ชันเปลี่ยนแปลง แต่จะไม่มีผลต่อค่า</a:t>
            </a:r>
            <a:br>
              <a:rPr lang="th-TH" sz="3200" b="1" dirty="0" smtClean="0">
                <a:cs typeface="EucrosiaUPC" panose="02020603050405020304" pitchFamily="18" charset="-34"/>
              </a:rPr>
            </a:br>
            <a:r>
              <a:rPr lang="th-TH" sz="3200" b="1" dirty="0" smtClean="0">
                <a:cs typeface="EucrosiaUPC" panose="02020603050405020304" pitchFamily="18" charset="-34"/>
              </a:rPr>
              <a:t>ที่อยู่นอกฟังก์ชัน</a:t>
            </a:r>
          </a:p>
          <a:p>
            <a:r>
              <a:rPr lang="en-US" sz="3200" b="1" dirty="0" smtClean="0">
                <a:solidFill>
                  <a:srgbClr val="CC0099"/>
                </a:solidFill>
                <a:cs typeface="EucrosiaUPC" panose="02020603050405020304" pitchFamily="18" charset="-34"/>
              </a:rPr>
              <a:t>Pass by Reference  </a:t>
            </a:r>
            <a:r>
              <a:rPr lang="th-TH" sz="3200" b="1" dirty="0" smtClean="0">
                <a:cs typeface="EucrosiaUPC" panose="02020603050405020304" pitchFamily="18" charset="-34"/>
              </a:rPr>
              <a:t>เป็นการผ่านค่าโดยบอกตำแหน่ง</a:t>
            </a:r>
            <a:r>
              <a:rPr lang="th-TH" sz="3200" b="1" dirty="0" smtClean="0">
                <a:cs typeface="EucrosiaUPC" panose="02020603050405020304" pitchFamily="18" charset="-34"/>
              </a:rPr>
              <a:t>ในหน่วยความจำ</a:t>
            </a:r>
            <a:r>
              <a:rPr lang="th-TH" sz="3200" b="1" dirty="0" smtClean="0">
                <a:cs typeface="EucrosiaUPC" panose="02020603050405020304" pitchFamily="18" charset="-34"/>
              </a:rPr>
              <a:t>ที่เก็บค่าที่จะผ่านไปให้ฟังก์ชัน ถ้าค่าในฟังก์ชันมีการเปลี่ยนแปลง ค่าที่อยู่นอกฟังก์ชันก็จะเปลี่ยนตามไปด้วย</a:t>
            </a:r>
            <a:endParaRPr lang="th-TH" sz="3200" b="1" dirty="0">
              <a:cs typeface="EucrosiaUPC" panose="02020603050405020304" pitchFamily="18" charset="-34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914400" y="368048"/>
            <a:ext cx="7772400" cy="756696"/>
          </a:xfr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th-TH" sz="4400" b="1" dirty="0" smtClean="0">
                <a:solidFill>
                  <a:schemeClr val="bg1"/>
                </a:solidFill>
                <a:cs typeface="EucrosiaUPC" panose="02020603050405020304" pitchFamily="18" charset="-34"/>
              </a:rPr>
              <a:t>การผ่านค่าแบบ </a:t>
            </a:r>
            <a:r>
              <a:rPr lang="en-US" sz="3600" b="1" dirty="0" smtClean="0">
                <a:solidFill>
                  <a:schemeClr val="bg1"/>
                </a:solidFill>
                <a:cs typeface="EucrosiaUPC" panose="02020603050405020304" pitchFamily="18" charset="-34"/>
              </a:rPr>
              <a:t>Pass by Value</a:t>
            </a:r>
            <a:endParaRPr lang="th-TH" sz="4400" b="1" dirty="0">
              <a:solidFill>
                <a:schemeClr val="bg1"/>
              </a:solidFill>
              <a:cs typeface="EucrosiaUPC" panose="02020603050405020304" pitchFamily="18" charset="-34"/>
            </a:endParaRPr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>
          <a:xfrm>
            <a:off x="914400" y="1340768"/>
            <a:ext cx="7772400" cy="5256584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b="1" dirty="0" smtClean="0"/>
              <a:t>private void </a:t>
            </a:r>
            <a:r>
              <a:rPr lang="en-US" b="1" dirty="0" err="1" smtClean="0"/>
              <a:t>PassValue</a:t>
            </a:r>
            <a:r>
              <a:rPr lang="en-US" b="1" dirty="0" smtClean="0"/>
              <a:t>(</a:t>
            </a:r>
            <a:r>
              <a:rPr lang="en-US" b="1" dirty="0" err="1" smtClean="0"/>
              <a:t>int</a:t>
            </a:r>
            <a:r>
              <a:rPr lang="en-US" b="1" dirty="0" smtClean="0"/>
              <a:t> x)</a:t>
            </a:r>
          </a:p>
          <a:p>
            <a:pPr>
              <a:buNone/>
            </a:pPr>
            <a:r>
              <a:rPr lang="en-US" b="1" dirty="0" smtClean="0"/>
              <a:t>{</a:t>
            </a:r>
          </a:p>
          <a:p>
            <a:pPr>
              <a:buNone/>
            </a:pPr>
            <a:r>
              <a:rPr lang="en-US" b="1" dirty="0" smtClean="0"/>
              <a:t>		x = x + 10;</a:t>
            </a:r>
          </a:p>
          <a:p>
            <a:pPr>
              <a:buNone/>
            </a:pPr>
            <a:r>
              <a:rPr lang="en-US" b="1" dirty="0" smtClean="0"/>
              <a:t>}</a:t>
            </a:r>
          </a:p>
          <a:p>
            <a:pPr>
              <a:buNone/>
            </a:pPr>
            <a:r>
              <a:rPr lang="en-US" b="1" dirty="0" smtClean="0"/>
              <a:t>private void main()</a:t>
            </a:r>
          </a:p>
          <a:p>
            <a:pPr>
              <a:buNone/>
            </a:pPr>
            <a:r>
              <a:rPr lang="en-US" b="1" dirty="0" smtClean="0"/>
              <a:t>{</a:t>
            </a:r>
          </a:p>
          <a:p>
            <a:pPr>
              <a:buNone/>
            </a:pPr>
            <a:r>
              <a:rPr lang="en-US" b="1" dirty="0" smtClean="0"/>
              <a:t>	</a:t>
            </a:r>
            <a:r>
              <a:rPr lang="en-US" b="1" dirty="0" err="1" smtClean="0"/>
              <a:t>int</a:t>
            </a:r>
            <a:r>
              <a:rPr lang="en-US" b="1" dirty="0" smtClean="0"/>
              <a:t> x = 10;</a:t>
            </a:r>
          </a:p>
          <a:p>
            <a:pPr>
              <a:buNone/>
            </a:pPr>
            <a:r>
              <a:rPr lang="en-US" b="1" dirty="0" smtClean="0"/>
              <a:t>	</a:t>
            </a:r>
            <a:r>
              <a:rPr lang="en-US" b="1" dirty="0" err="1" smtClean="0"/>
              <a:t>PassValue</a:t>
            </a:r>
            <a:r>
              <a:rPr lang="en-US" b="1" dirty="0" smtClean="0"/>
              <a:t>(x);</a:t>
            </a:r>
          </a:p>
          <a:p>
            <a:pPr>
              <a:buNone/>
            </a:pPr>
            <a:r>
              <a:rPr lang="en-US" b="1" dirty="0" smtClean="0"/>
              <a:t>	</a:t>
            </a:r>
            <a:r>
              <a:rPr lang="en-US" b="1" dirty="0" err="1" smtClean="0"/>
              <a:t>MessageBox.Show</a:t>
            </a:r>
            <a:r>
              <a:rPr lang="en-US" b="1" dirty="0" smtClean="0"/>
              <a:t>(</a:t>
            </a:r>
            <a:r>
              <a:rPr lang="en-US" b="1" dirty="0" err="1" smtClean="0"/>
              <a:t>x.ToString</a:t>
            </a:r>
            <a:r>
              <a:rPr lang="en-US" b="1" dirty="0" smtClean="0"/>
              <a:t>());</a:t>
            </a:r>
          </a:p>
          <a:p>
            <a:pPr>
              <a:buNone/>
            </a:pPr>
            <a:r>
              <a:rPr lang="en-US" b="1" dirty="0" smtClean="0"/>
              <a:t>}</a:t>
            </a:r>
            <a:endParaRPr lang="th-TH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914400" y="476672"/>
            <a:ext cx="7772400" cy="756696"/>
          </a:xfr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th-TH" b="1" dirty="0" smtClean="0">
                <a:solidFill>
                  <a:schemeClr val="bg1"/>
                </a:solidFill>
                <a:cs typeface="EucrosiaUPC" panose="02020603050405020304" pitchFamily="18" charset="-34"/>
              </a:rPr>
              <a:t>การผ่านค่าแบบ </a:t>
            </a:r>
            <a:r>
              <a:rPr lang="en-US" sz="3200" b="1" dirty="0" smtClean="0">
                <a:solidFill>
                  <a:schemeClr val="bg1"/>
                </a:solidFill>
                <a:cs typeface="EucrosiaUPC" panose="02020603050405020304" pitchFamily="18" charset="-34"/>
              </a:rPr>
              <a:t>Pass by Reference</a:t>
            </a:r>
            <a:endParaRPr lang="th-TH" b="1" dirty="0">
              <a:solidFill>
                <a:schemeClr val="bg1"/>
              </a:solidFill>
              <a:cs typeface="EucrosiaUPC" panose="02020603050405020304" pitchFamily="18" charset="-34"/>
            </a:endParaRPr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>
          <a:xfrm>
            <a:off x="914400" y="1340768"/>
            <a:ext cx="7772400" cy="5256584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b="1" dirty="0" smtClean="0"/>
              <a:t>private void </a:t>
            </a:r>
            <a:r>
              <a:rPr lang="en-US" b="1" dirty="0" err="1" smtClean="0"/>
              <a:t>PassValue</a:t>
            </a:r>
            <a:r>
              <a:rPr lang="en-US" b="1" dirty="0" smtClean="0"/>
              <a:t>(ref </a:t>
            </a:r>
            <a:r>
              <a:rPr lang="en-US" b="1" dirty="0" err="1" smtClean="0"/>
              <a:t>int</a:t>
            </a:r>
            <a:r>
              <a:rPr lang="en-US" b="1" dirty="0" smtClean="0"/>
              <a:t> x)</a:t>
            </a:r>
          </a:p>
          <a:p>
            <a:pPr>
              <a:buNone/>
            </a:pPr>
            <a:r>
              <a:rPr lang="en-US" b="1" dirty="0" smtClean="0"/>
              <a:t>{</a:t>
            </a:r>
          </a:p>
          <a:p>
            <a:pPr>
              <a:buNone/>
            </a:pPr>
            <a:r>
              <a:rPr lang="en-US" b="1" dirty="0" smtClean="0"/>
              <a:t>		x = x + 10;</a:t>
            </a:r>
          </a:p>
          <a:p>
            <a:pPr>
              <a:buNone/>
            </a:pPr>
            <a:r>
              <a:rPr lang="en-US" b="1" dirty="0" smtClean="0"/>
              <a:t>}</a:t>
            </a:r>
          </a:p>
          <a:p>
            <a:pPr>
              <a:buNone/>
            </a:pPr>
            <a:r>
              <a:rPr lang="en-US" b="1" dirty="0" smtClean="0"/>
              <a:t>private void main()</a:t>
            </a:r>
          </a:p>
          <a:p>
            <a:pPr>
              <a:buNone/>
            </a:pPr>
            <a:r>
              <a:rPr lang="en-US" b="1" dirty="0" smtClean="0"/>
              <a:t>{</a:t>
            </a:r>
          </a:p>
          <a:p>
            <a:pPr>
              <a:buNone/>
            </a:pPr>
            <a:r>
              <a:rPr lang="en-US" b="1" dirty="0" smtClean="0"/>
              <a:t>	</a:t>
            </a:r>
            <a:r>
              <a:rPr lang="en-US" b="1" dirty="0" err="1" smtClean="0"/>
              <a:t>int</a:t>
            </a:r>
            <a:r>
              <a:rPr lang="en-US" b="1" dirty="0" smtClean="0"/>
              <a:t> x = 10;</a:t>
            </a:r>
          </a:p>
          <a:p>
            <a:pPr>
              <a:buNone/>
            </a:pPr>
            <a:r>
              <a:rPr lang="en-US" b="1" dirty="0" smtClean="0"/>
              <a:t>	</a:t>
            </a:r>
            <a:r>
              <a:rPr lang="en-US" b="1" dirty="0" err="1" smtClean="0"/>
              <a:t>PassReference</a:t>
            </a:r>
            <a:r>
              <a:rPr lang="en-US" b="1" dirty="0" smtClean="0"/>
              <a:t>(ref x);</a:t>
            </a:r>
          </a:p>
          <a:p>
            <a:pPr>
              <a:buNone/>
            </a:pPr>
            <a:r>
              <a:rPr lang="en-US" b="1" dirty="0" smtClean="0"/>
              <a:t>	</a:t>
            </a:r>
            <a:r>
              <a:rPr lang="en-US" b="1" dirty="0" err="1" smtClean="0"/>
              <a:t>MessageBox.Show</a:t>
            </a:r>
            <a:r>
              <a:rPr lang="en-US" b="1" dirty="0" smtClean="0"/>
              <a:t>(</a:t>
            </a:r>
            <a:r>
              <a:rPr lang="en-US" b="1" dirty="0" err="1" smtClean="0"/>
              <a:t>x.ToString</a:t>
            </a:r>
            <a:r>
              <a:rPr lang="en-US" b="1" dirty="0" smtClean="0"/>
              <a:t>()):</a:t>
            </a:r>
          </a:p>
          <a:p>
            <a:pPr>
              <a:buNone/>
            </a:pPr>
            <a:r>
              <a:rPr lang="en-US" b="1" dirty="0" smtClean="0"/>
              <a:t>}</a:t>
            </a:r>
            <a:endParaRPr lang="th-TH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899592" y="260648"/>
            <a:ext cx="7772400" cy="720080"/>
          </a:xfr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th-TH" b="1" dirty="0" smtClean="0">
                <a:solidFill>
                  <a:schemeClr val="bg1"/>
                </a:solidFill>
                <a:cs typeface="EucrosiaUPC" panose="02020603050405020304" pitchFamily="18" charset="-34"/>
              </a:rPr>
              <a:t>การผ่านค่าพารามิเตอร์ที่เป็น </a:t>
            </a:r>
            <a:r>
              <a:rPr lang="en-US" sz="3200" b="1" dirty="0" smtClean="0">
                <a:solidFill>
                  <a:schemeClr val="bg1"/>
                </a:solidFill>
                <a:cs typeface="EucrosiaUPC" panose="02020603050405020304" pitchFamily="18" charset="-34"/>
              </a:rPr>
              <a:t>Array</a:t>
            </a:r>
            <a:endParaRPr lang="th-TH" sz="4400" b="1" dirty="0">
              <a:solidFill>
                <a:schemeClr val="bg1"/>
              </a:solidFill>
              <a:cs typeface="EucrosiaUPC" panose="02020603050405020304" pitchFamily="18" charset="-34"/>
            </a:endParaRPr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>
          <a:xfrm>
            <a:off x="755576" y="980728"/>
            <a:ext cx="7931224" cy="5832648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2400" b="1" dirty="0" smtClean="0"/>
              <a:t>private </a:t>
            </a:r>
            <a:r>
              <a:rPr lang="en-US" sz="2400" b="1" dirty="0" err="1" smtClean="0"/>
              <a:t>int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PassArray</a:t>
            </a:r>
            <a:r>
              <a:rPr lang="en-US" sz="2400" b="1" dirty="0" smtClean="0"/>
              <a:t>(</a:t>
            </a:r>
            <a:r>
              <a:rPr lang="en-US" sz="2400" b="1" dirty="0" err="1" smtClean="0"/>
              <a:t>int</a:t>
            </a:r>
            <a:r>
              <a:rPr lang="en-US" sz="2400" b="1" dirty="0" smtClean="0"/>
              <a:t>[] x)</a:t>
            </a:r>
          </a:p>
          <a:p>
            <a:pPr>
              <a:buNone/>
            </a:pPr>
            <a:r>
              <a:rPr lang="en-US" sz="2400" b="1" dirty="0" smtClean="0"/>
              <a:t>{		</a:t>
            </a:r>
            <a:r>
              <a:rPr lang="en-US" sz="2400" b="1" dirty="0" err="1" smtClean="0"/>
              <a:t>int</a:t>
            </a:r>
            <a:r>
              <a:rPr lang="en-US" sz="2400" b="1" dirty="0" smtClean="0"/>
              <a:t> sum = 0;</a:t>
            </a:r>
          </a:p>
          <a:p>
            <a:pPr>
              <a:buNone/>
            </a:pPr>
            <a:r>
              <a:rPr lang="en-US" sz="2400" b="1" dirty="0" smtClean="0"/>
              <a:t>		for(</a:t>
            </a:r>
            <a:r>
              <a:rPr lang="en-US" sz="2400" b="1" dirty="0" err="1" smtClean="0"/>
              <a:t>int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i</a:t>
            </a:r>
            <a:r>
              <a:rPr lang="en-US" sz="2400" b="1" dirty="0" smtClean="0"/>
              <a:t>=0; </a:t>
            </a:r>
            <a:r>
              <a:rPr lang="en-US" sz="2400" b="1" dirty="0" err="1" smtClean="0"/>
              <a:t>i</a:t>
            </a:r>
            <a:r>
              <a:rPr lang="en-US" sz="2400" b="1" dirty="0" smtClean="0"/>
              <a:t>&lt;10; </a:t>
            </a:r>
            <a:r>
              <a:rPr lang="en-US" sz="2400" b="1" dirty="0" err="1" smtClean="0"/>
              <a:t>i</a:t>
            </a:r>
            <a:r>
              <a:rPr lang="en-US" sz="2400" b="1" dirty="0" smtClean="0"/>
              <a:t>++) {</a:t>
            </a:r>
          </a:p>
          <a:p>
            <a:pPr>
              <a:buNone/>
            </a:pPr>
            <a:r>
              <a:rPr lang="en-US" sz="2400" b="1" dirty="0" smtClean="0"/>
              <a:t>			sum += x[</a:t>
            </a:r>
            <a:r>
              <a:rPr lang="en-US" sz="2400" b="1" dirty="0" err="1" smtClean="0"/>
              <a:t>i</a:t>
            </a:r>
            <a:r>
              <a:rPr lang="en-US" sz="2400" b="1" dirty="0" smtClean="0"/>
              <a:t>];</a:t>
            </a:r>
          </a:p>
          <a:p>
            <a:pPr>
              <a:buNone/>
            </a:pPr>
            <a:r>
              <a:rPr lang="en-US" sz="2400" b="1" dirty="0" smtClean="0"/>
              <a:t>		}</a:t>
            </a:r>
          </a:p>
          <a:p>
            <a:pPr>
              <a:buNone/>
            </a:pPr>
            <a:r>
              <a:rPr lang="en-US" sz="2400" b="1" dirty="0" smtClean="0"/>
              <a:t>	return sum;</a:t>
            </a:r>
          </a:p>
          <a:p>
            <a:pPr>
              <a:buNone/>
            </a:pPr>
            <a:r>
              <a:rPr lang="en-US" sz="2400" b="1" dirty="0" smtClean="0"/>
              <a:t>}</a:t>
            </a:r>
          </a:p>
          <a:p>
            <a:pPr>
              <a:buNone/>
            </a:pPr>
            <a:r>
              <a:rPr lang="en-US" sz="2400" b="1" dirty="0" smtClean="0"/>
              <a:t>private void main()</a:t>
            </a:r>
          </a:p>
          <a:p>
            <a:pPr>
              <a:buNone/>
            </a:pPr>
            <a:r>
              <a:rPr lang="en-US" sz="2400" b="1" dirty="0" smtClean="0"/>
              <a:t>{    </a:t>
            </a:r>
            <a:r>
              <a:rPr lang="en-US" sz="2400" b="1" dirty="0" err="1" smtClean="0"/>
              <a:t>int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sum_array</a:t>
            </a:r>
            <a:r>
              <a:rPr lang="en-US" sz="2400" b="1" dirty="0" smtClean="0"/>
              <a:t> = 0;</a:t>
            </a:r>
          </a:p>
          <a:p>
            <a:pPr>
              <a:buNone/>
            </a:pPr>
            <a:r>
              <a:rPr lang="en-US" sz="2400" b="1" dirty="0" smtClean="0"/>
              <a:t>	</a:t>
            </a:r>
            <a:r>
              <a:rPr lang="en-US" sz="2400" b="1" dirty="0" err="1" smtClean="0"/>
              <a:t>int</a:t>
            </a:r>
            <a:r>
              <a:rPr lang="en-US" sz="2400" b="1" dirty="0" smtClean="0"/>
              <a:t>[] </a:t>
            </a:r>
            <a:r>
              <a:rPr lang="en-US" sz="2400" b="1" dirty="0" err="1" smtClean="0"/>
              <a:t>array_x</a:t>
            </a:r>
            <a:r>
              <a:rPr lang="en-US" sz="2400" b="1" dirty="0" smtClean="0"/>
              <a:t> = new </a:t>
            </a:r>
            <a:r>
              <a:rPr lang="en-US" sz="2400" b="1" dirty="0" err="1" smtClean="0"/>
              <a:t>int</a:t>
            </a:r>
            <a:r>
              <a:rPr lang="en-US" sz="2400" b="1" dirty="0" smtClean="0"/>
              <a:t>[10] {1,2,3,4,5,6,7,8,9,10};  </a:t>
            </a:r>
          </a:p>
          <a:p>
            <a:pPr>
              <a:buNone/>
            </a:pPr>
            <a:r>
              <a:rPr lang="en-US" sz="2400" b="1" dirty="0" smtClean="0"/>
              <a:t>	</a:t>
            </a:r>
            <a:r>
              <a:rPr lang="en-US" sz="2400" b="1" dirty="0" err="1" smtClean="0"/>
              <a:t>sum_array</a:t>
            </a:r>
            <a:r>
              <a:rPr lang="en-US" sz="2400" b="1" dirty="0" smtClean="0"/>
              <a:t> = </a:t>
            </a:r>
            <a:r>
              <a:rPr lang="en-US" sz="2400" b="1" dirty="0" err="1" smtClean="0"/>
              <a:t>PassArray</a:t>
            </a:r>
            <a:r>
              <a:rPr lang="en-US" sz="2400" b="1" dirty="0" smtClean="0"/>
              <a:t>(</a:t>
            </a:r>
            <a:r>
              <a:rPr lang="en-US" sz="2400" b="1" dirty="0" err="1" smtClean="0"/>
              <a:t>array_x</a:t>
            </a:r>
            <a:r>
              <a:rPr lang="en-US" sz="2400" b="1" dirty="0" smtClean="0"/>
              <a:t>);</a:t>
            </a:r>
          </a:p>
          <a:p>
            <a:pPr>
              <a:buNone/>
            </a:pPr>
            <a:r>
              <a:rPr lang="en-US" sz="2400" b="1" dirty="0"/>
              <a:t> </a:t>
            </a:r>
            <a:r>
              <a:rPr lang="en-US" sz="2400" b="1" dirty="0" smtClean="0"/>
              <a:t>    </a:t>
            </a:r>
            <a:r>
              <a:rPr lang="en-US" sz="2400" b="1" dirty="0" err="1" smtClean="0"/>
              <a:t>MessageBox.Show</a:t>
            </a:r>
            <a:r>
              <a:rPr lang="en-US" sz="2400" b="1" dirty="0" smtClean="0"/>
              <a:t>(</a:t>
            </a:r>
            <a:r>
              <a:rPr lang="en-US" sz="2400" b="1" dirty="0" err="1" smtClean="0"/>
              <a:t>sum_array.ToString</a:t>
            </a:r>
            <a:r>
              <a:rPr lang="en-US" sz="2400" b="1" dirty="0" smtClean="0"/>
              <a:t>());</a:t>
            </a:r>
          </a:p>
          <a:p>
            <a:pPr>
              <a:buNone/>
            </a:pPr>
            <a:r>
              <a:rPr lang="en-US" sz="2400" b="1" dirty="0" smtClean="0"/>
              <a:t>}</a:t>
            </a:r>
            <a:endParaRPr lang="th-TH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รถไฟใต้ดิน">
  <a:themeElements>
    <a:clrScheme name="รถไฟใต้ดิน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รถไฟใต้ดิน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รถไฟใต้ดิน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318</TotalTime>
  <Words>210</Words>
  <Application>Microsoft Office PowerPoint</Application>
  <PresentationFormat>นำเสนอทางหน้าจอ (4:3)</PresentationFormat>
  <Paragraphs>106</Paragraphs>
  <Slides>11</Slides>
  <Notes>0</Notes>
  <HiddenSlides>0</HiddenSlides>
  <MMClips>0</MMClips>
  <ScaleCrop>false</ScaleCrop>
  <HeadingPairs>
    <vt:vector size="4" baseType="variant">
      <vt:variant>
        <vt:lpstr>ชุดรูปแบบ</vt:lpstr>
      </vt:variant>
      <vt:variant>
        <vt:i4>1</vt:i4>
      </vt:variant>
      <vt:variant>
        <vt:lpstr>ชื่อเรื่องภาพนิ่ง</vt:lpstr>
      </vt:variant>
      <vt:variant>
        <vt:i4>11</vt:i4>
      </vt:variant>
    </vt:vector>
  </HeadingPairs>
  <TitlesOfParts>
    <vt:vector size="12" baseType="lpstr">
      <vt:lpstr>รถไฟใต้ดิน</vt:lpstr>
      <vt:lpstr>การสร้างและการใช้งานฟังก์ชัน</vt:lpstr>
      <vt:lpstr>รู้จักกับฟังก์ชัน (function)</vt:lpstr>
      <vt:lpstr>งานนำเสนอ PowerPoint</vt:lpstr>
      <vt:lpstr>ตัวอย่างฟังก์ชัน</vt:lpstr>
      <vt:lpstr>การเรียกใช้ฟังก์ชัน</vt:lpstr>
      <vt:lpstr>การผ่านค่าให้กับฟังก์ชัน</vt:lpstr>
      <vt:lpstr>การผ่านค่าแบบ Pass by Value</vt:lpstr>
      <vt:lpstr>การผ่านค่าแบบ Pass by Reference</vt:lpstr>
      <vt:lpstr>การผ่านค่าพารามิเตอร์ที่เป็น Array</vt:lpstr>
      <vt:lpstr>การผ่านค่าพารามิเตอร์ที่เป็น Structure</vt:lpstr>
      <vt:lpstr>ขอบเขตของตัวแปร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การสร้างและการใช้งานฟังก์ชัน</dc:title>
  <dc:creator>bbb</dc:creator>
  <cp:lastModifiedBy>admin</cp:lastModifiedBy>
  <cp:revision>66</cp:revision>
  <dcterms:created xsi:type="dcterms:W3CDTF">2012-07-19T06:55:25Z</dcterms:created>
  <dcterms:modified xsi:type="dcterms:W3CDTF">2023-07-03T07:05:51Z</dcterms:modified>
</cp:coreProperties>
</file>