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ตัวยึด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FE3BB6-19AE-4824-939B-8E8A452A956D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286000" y="1268760"/>
            <a:ext cx="6172200" cy="1894362"/>
          </a:xfrm>
        </p:spPr>
        <p:txBody>
          <a:bodyPr>
            <a:normAutofit/>
          </a:bodyPr>
          <a:lstStyle/>
          <a:p>
            <a:r>
              <a:rPr lang="th-TH" sz="5400" dirty="0" smtClean="0">
                <a:solidFill>
                  <a:schemeClr val="tx1"/>
                </a:solidFill>
              </a:rPr>
              <a:t>บทที่ 4</a:t>
            </a:r>
            <a:endParaRPr lang="th-TH" sz="5400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286000" y="3140968"/>
            <a:ext cx="6172200" cy="1371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Array </a:t>
            </a:r>
            <a:r>
              <a:rPr lang="th-TH" sz="3600" dirty="0" smtClean="0">
                <a:solidFill>
                  <a:schemeClr val="tx1"/>
                </a:solidFill>
              </a:rPr>
              <a:t>และ </a:t>
            </a:r>
            <a:r>
              <a:rPr lang="en-US" sz="3600" dirty="0" smtClean="0">
                <a:solidFill>
                  <a:schemeClr val="tx1"/>
                </a:solidFill>
              </a:rPr>
              <a:t>Structure</a:t>
            </a:r>
            <a:endParaRPr lang="th-TH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63408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Property </a:t>
            </a:r>
            <a:r>
              <a:rPr lang="th-TH" b="1" dirty="0" smtClean="0">
                <a:solidFill>
                  <a:schemeClr val="bg1"/>
                </a:solidFill>
              </a:rPr>
              <a:t>และ </a:t>
            </a:r>
            <a:r>
              <a:rPr lang="en-US" b="1" dirty="0" smtClean="0">
                <a:solidFill>
                  <a:schemeClr val="bg1"/>
                </a:solidFill>
              </a:rPr>
              <a:t>Method </a:t>
            </a:r>
            <a:r>
              <a:rPr lang="th-TH" b="1" dirty="0" smtClean="0">
                <a:solidFill>
                  <a:schemeClr val="bg1"/>
                </a:solidFill>
              </a:rPr>
              <a:t>ของ </a:t>
            </a:r>
            <a:r>
              <a:rPr lang="en-US" b="1" dirty="0" err="1" smtClean="0">
                <a:solidFill>
                  <a:schemeClr val="bg1"/>
                </a:solidFill>
              </a:rPr>
              <a:t>ArrayList</a:t>
            </a:r>
            <a:endParaRPr lang="th-TH" b="1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435280" cy="4968552"/>
          </a:xfrm>
        </p:spPr>
        <p:txBody>
          <a:bodyPr>
            <a:normAutofit fontScale="85000" lnSpcReduction="10000"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 Add</a:t>
            </a:r>
            <a:r>
              <a:rPr lang="en-US" sz="32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เป็นเมธอดที่ใช้เพิ่มข้อมูลเข้าไปในใน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ArrayList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RemoveAt</a:t>
            </a:r>
            <a:r>
              <a:rPr lang="en-US" sz="3200" b="1" dirty="0" smtClean="0">
                <a:latin typeface="Adobe Arabic" pitchFamily="18" charset="-78"/>
                <a:cs typeface="TH SarabunPSK" pitchFamily="34" charset="-34"/>
              </a:rPr>
              <a:t> 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เป็นเมธอดที่ใช้ลบข้อมูลออกจาก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ArrayList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 Insert     </a:t>
            </a:r>
            <a:r>
              <a:rPr lang="th-TH" sz="32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   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เป็นเมธอดที่ใช้แทรกสมาชิกใน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b="1" dirty="0" err="1" smtClean="0">
                <a:latin typeface="Adobe Arabic" pitchFamily="18" charset="-78"/>
                <a:cs typeface="Adobe Arabic" pitchFamily="18" charset="-78"/>
              </a:rPr>
              <a:t>ArrayList</a:t>
            </a:r>
            <a:endParaRPr lang="en-US" sz="3200" b="1" dirty="0" smtClean="0">
              <a:latin typeface="Adobe Arabic" pitchFamily="18" charset="-78"/>
              <a:cs typeface="Adobe Arabic" pitchFamily="18" charset="-78"/>
            </a:endParaRPr>
          </a:p>
          <a:p>
            <a:r>
              <a:rPr lang="en-US" sz="3200" b="1" dirty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Reverse     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</a:t>
            </a:r>
            <a:r>
              <a:rPr lang="th-TH" sz="3200" b="1" dirty="0" smtClean="0">
                <a:latin typeface="Arial Rounded MT Bold" panose="020F0704030504030204" pitchFamily="34" charset="0"/>
                <a:cs typeface="TH SarabunPSK" panose="020B0500040200020003" pitchFamily="34" charset="-34"/>
              </a:rPr>
              <a:t>เมธ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อดที่ใช้กลับค่าข้อมูลใน </a:t>
            </a:r>
            <a:r>
              <a:rPr lang="en-US" sz="32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ArrayList</a:t>
            </a:r>
            <a:endParaRPr lang="en-US" sz="3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2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Sort </a:t>
            </a:r>
            <a:r>
              <a:rPr lang="en-US" sz="3200" b="1" dirty="0" smtClean="0">
                <a:latin typeface="Adobe Arabic" pitchFamily="18" charset="-78"/>
                <a:cs typeface="Adobe Arabic" pitchFamily="18" charset="-78"/>
              </a:rPr>
              <a:t>    </a:t>
            </a:r>
            <a:r>
              <a:rPr lang="en-US" sz="32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เป็นเมธอดที่ใช้เรียงลำดับข้อมูลจากน้อยไปมาก</a:t>
            </a:r>
          </a:p>
          <a:p>
            <a:r>
              <a:rPr lang="th-TH" sz="3200" b="1" dirty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Clear</a:t>
            </a:r>
            <a:r>
              <a:rPr lang="en-US" sz="3200" b="1" dirty="0" smtClean="0">
                <a:latin typeface="Adobe Arabic" pitchFamily="18" charset="-78"/>
                <a:cs typeface="Adobe Arabic" pitchFamily="18" charset="-78"/>
              </a:rPr>
              <a:t>    </a:t>
            </a:r>
            <a:r>
              <a:rPr lang="en-US" sz="3200" b="1" dirty="0" smtClean="0">
                <a:latin typeface="Adobe Arabic" pitchFamily="18" charset="-78"/>
                <a:cs typeface="Adobe Arabic" pitchFamily="18" charset="-78"/>
              </a:rPr>
              <a:t> 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เป็นเมธอดที่ใช้ลบข้อมูลทั้งหมดใน </a:t>
            </a:r>
            <a:r>
              <a:rPr lang="en-US" sz="32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ArrayList</a:t>
            </a:r>
            <a:endParaRPr lang="en-US" sz="3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 Count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b="1" dirty="0" err="1" smtClean="0">
                <a:latin typeface="TH SarabunPSK" pitchFamily="34" charset="-34"/>
                <a:cs typeface="TH SarabunPSK" pitchFamily="34" charset="-34"/>
              </a:rPr>
              <a:t>เป็นพร็อพเพอร์ตี้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ที่แสดงจำนวนสมาชิกที่มีอยู่ของ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b="1" dirty="0" err="1" smtClean="0">
                <a:latin typeface="Adobe Arabic" pitchFamily="18" charset="-78"/>
                <a:cs typeface="Adobe Arabic" pitchFamily="18" charset="-78"/>
              </a:rPr>
              <a:t>ArrayList</a:t>
            </a:r>
            <a:r>
              <a:rPr lang="en-US" sz="3200" b="1" dirty="0" smtClean="0">
                <a:latin typeface="Adobe Arabic" pitchFamily="18" charset="-78"/>
                <a:cs typeface="Adobe Arabic" pitchFamily="18" charset="-78"/>
              </a:rPr>
              <a:t>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ในขณะนั้น</a:t>
            </a:r>
            <a:endParaRPr lang="en-US" sz="3200" b="1" dirty="0" smtClean="0">
              <a:latin typeface="TH SarabunPSK" pitchFamily="34" charset="-34"/>
              <a:cs typeface="TH SarabunPSK" pitchFamily="34" charset="-34"/>
            </a:endParaRPr>
          </a:p>
          <a:p>
            <a:pPr marL="0" indent="0">
              <a:buNone/>
            </a:pP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endParaRPr lang="th-TH" sz="29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 Rounded MT Bold" panose="020F0704030504030204" pitchFamily="34" charset="0"/>
              </a:rPr>
              <a:t>	</a:t>
            </a:r>
            <a:r>
              <a:rPr lang="th-TH" dirty="0" smtClean="0">
                <a:latin typeface="Arial Rounded MT Bold" panose="020F0704030504030204" pitchFamily="34" charset="0"/>
              </a:rPr>
              <a:t>	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การใช้ </a:t>
            </a:r>
            <a:r>
              <a:rPr lang="en-US" sz="2800" b="1" dirty="0" err="1" smtClean="0">
                <a:latin typeface="Arial Rounded MT Bold" panose="020F0704030504030204" pitchFamily="34" charset="0"/>
                <a:cs typeface="TH SarabunPSK" pitchFamily="34" charset="-34"/>
              </a:rPr>
              <a:t>struct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จะเก็บข้อมูลได้เพียงชุดเดียว ถ้าจะเก็บหลาย ๆ ชุด เราจะใช้โครงสร้างข้อมูลที่เรียกว่า </a:t>
            </a:r>
            <a:r>
              <a:rPr lang="en-US" sz="2800" b="1" dirty="0" err="1" smtClean="0">
                <a:latin typeface="Arial Rounded MT Bold" panose="020F0704030504030204" pitchFamily="34" charset="0"/>
                <a:cs typeface="TH SarabunPSK" pitchFamily="34" charset="-34"/>
              </a:rPr>
              <a:t>ArrayList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หรือ อาร์เรย์ของ </a:t>
            </a:r>
            <a:r>
              <a:rPr lang="en-US" sz="2800" b="1" dirty="0" err="1" smtClean="0">
                <a:latin typeface="Arial Rounded MT Bold" panose="020F0704030504030204" pitchFamily="34" charset="0"/>
                <a:cs typeface="TH SarabunPSK" pitchFamily="34" charset="-34"/>
              </a:rPr>
              <a:t>struct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นั่นเอง</a:t>
            </a:r>
            <a:endParaRPr lang="th-TH" b="1" dirty="0" smtClean="0">
              <a:latin typeface="Arial Rounded MT Bold" panose="020F0704030504030204" pitchFamily="34" charset="0"/>
              <a:cs typeface="TH SarabunPSK" pitchFamily="34" charset="-34"/>
            </a:endParaRPr>
          </a:p>
          <a:p>
            <a:pPr>
              <a:buNone/>
            </a:pPr>
            <a:endParaRPr lang="th-TH" dirty="0" smtClean="0">
              <a:latin typeface="Arial Rounded MT Bold" panose="020F0704030504030204" pitchFamily="34" charset="0"/>
            </a:endParaRPr>
          </a:p>
          <a:p>
            <a:pPr>
              <a:buNone/>
            </a:pPr>
            <a:endParaRPr lang="th-TH" dirty="0" smtClean="0">
              <a:latin typeface="Arial Rounded MT Bold" panose="020F0704030504030204" pitchFamily="34" charset="0"/>
            </a:endParaRPr>
          </a:p>
          <a:p>
            <a:pPr>
              <a:buNone/>
            </a:pPr>
            <a:endParaRPr lang="th-TH" dirty="0" smtClean="0">
              <a:latin typeface="Arial Rounded MT Bold" panose="020F0704030504030204" pitchFamily="34" charset="0"/>
            </a:endParaRPr>
          </a:p>
          <a:p>
            <a:pPr>
              <a:buNone/>
            </a:pPr>
            <a:endParaRPr lang="th-TH" dirty="0" smtClean="0">
              <a:latin typeface="Arial Rounded MT Bold" panose="020F0704030504030204" pitchFamily="34" charset="0"/>
            </a:endParaRPr>
          </a:p>
          <a:p>
            <a:pPr>
              <a:buNone/>
            </a:pPr>
            <a:endParaRPr lang="th-TH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277144"/>
              </p:ext>
            </p:extLst>
          </p:nvPr>
        </p:nvGraphicFramePr>
        <p:xfrm>
          <a:off x="1547664" y="3284984"/>
          <a:ext cx="60960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“001”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Suwit</a:t>
                      </a:r>
                      <a:r>
                        <a:rPr lang="en-US" dirty="0" smtClean="0"/>
                        <a:t>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“Bangkok”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“002”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Somchai</a:t>
                      </a:r>
                      <a:r>
                        <a:rPr lang="en-US" dirty="0" smtClean="0"/>
                        <a:t>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Chantaburi</a:t>
                      </a:r>
                      <a:r>
                        <a:rPr lang="en-US" dirty="0" smtClean="0"/>
                        <a:t>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“003”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Somsak</a:t>
                      </a:r>
                      <a:r>
                        <a:rPr lang="en-US" dirty="0" smtClean="0"/>
                        <a:t>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</a:t>
                      </a:r>
                      <a:r>
                        <a:rPr lang="en-US" dirty="0" err="1" smtClean="0"/>
                        <a:t>Rayong</a:t>
                      </a:r>
                      <a:r>
                        <a:rPr lang="en-US" dirty="0" smtClean="0"/>
                        <a:t>”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5616" y="3140968"/>
            <a:ext cx="308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0</a:t>
            </a:r>
            <a:endParaRPr lang="th-TH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15616" y="3501008"/>
            <a:ext cx="308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1</a:t>
            </a:r>
            <a:endParaRPr lang="th-TH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95550" y="3913892"/>
            <a:ext cx="308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2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5482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931224" cy="8640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Array</a:t>
            </a:r>
            <a:endParaRPr lang="th-TH" sz="4400" b="1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931224" cy="21602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        คือ การเก็บข้อมูลที่มีชนิดเดียวกันต่อกันไปหลายๆ ช่อง การเข้าถึงอาร์เรย์ จะต้องใช้ดัชนี (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index)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ในการเข้าถึง</a:t>
            </a:r>
          </a:p>
          <a:p>
            <a:pPr marL="0" lvl="1" indent="0">
              <a:buNone/>
            </a:pPr>
            <a:endParaRPr lang="en-US" sz="1800" b="1" i="1" dirty="0" smtClean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374132"/>
              </p:ext>
            </p:extLst>
          </p:nvPr>
        </p:nvGraphicFramePr>
        <p:xfrm>
          <a:off x="2508448" y="3736196"/>
          <a:ext cx="537592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5184"/>
                <a:gridCol w="1075184"/>
                <a:gridCol w="1075184"/>
                <a:gridCol w="1075184"/>
                <a:gridCol w="1075184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50</a:t>
                      </a:r>
                      <a:endParaRPr lang="th-TH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6280" y="3717032"/>
            <a:ext cx="14221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array1</a:t>
            </a:r>
            <a:endParaRPr lang="th-TH" b="1" dirty="0"/>
          </a:p>
        </p:txBody>
      </p:sp>
      <p:cxnSp>
        <p:nvCxnSpPr>
          <p:cNvPr id="7" name="ลูกศรเชื่อมต่อแบบตรง 6"/>
          <p:cNvCxnSpPr/>
          <p:nvPr/>
        </p:nvCxnSpPr>
        <p:spPr>
          <a:xfrm flipV="1">
            <a:off x="3084512" y="41682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ลูกศรเชื่อมต่อแบบตรง 7"/>
          <p:cNvCxnSpPr/>
          <p:nvPr/>
        </p:nvCxnSpPr>
        <p:spPr>
          <a:xfrm flipV="1">
            <a:off x="4164632" y="41682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8"/>
          <p:cNvCxnSpPr/>
          <p:nvPr/>
        </p:nvCxnSpPr>
        <p:spPr>
          <a:xfrm flipV="1">
            <a:off x="5172744" y="41682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 flipV="1">
            <a:off x="6252864" y="41682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ลูกศรเชื่อมต่อแบบตรง 10"/>
          <p:cNvCxnSpPr/>
          <p:nvPr/>
        </p:nvCxnSpPr>
        <p:spPr>
          <a:xfrm flipV="1">
            <a:off x="7332984" y="41682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09082" y="4672300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0</a:t>
            </a:r>
            <a:endParaRPr lang="th-TH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89202" y="4672300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th-TH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028728" y="4672300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endParaRPr lang="th-TH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08848" y="4653136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</a:t>
            </a:r>
            <a:endParaRPr lang="th-TH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157554" y="4653136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</a:t>
            </a:r>
            <a:endParaRPr lang="th-TH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15339" y="4650349"/>
            <a:ext cx="8835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index</a:t>
            </a:r>
            <a:endParaRPr lang="th-TH" sz="32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cxnSp>
        <p:nvCxnSpPr>
          <p:cNvPr id="22" name="ลูกศรเชื่อมต่อแบบตรง 21"/>
          <p:cNvCxnSpPr>
            <a:stCxn id="17" idx="3"/>
          </p:cNvCxnSpPr>
          <p:nvPr/>
        </p:nvCxnSpPr>
        <p:spPr>
          <a:xfrm flipV="1">
            <a:off x="1898914" y="4938381"/>
            <a:ext cx="916625" cy="43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7859216" cy="85496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มิติของ </a:t>
            </a:r>
            <a:r>
              <a:rPr lang="en-US" sz="3600" b="1" dirty="0" smtClean="0">
                <a:solidFill>
                  <a:schemeClr val="bg1"/>
                </a:solidFill>
              </a:rPr>
              <a:t>Array</a:t>
            </a:r>
            <a:endParaRPr lang="th-TH" sz="3600" b="1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496944" cy="532859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Array 1 </a:t>
            </a: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  <a:cs typeface="TH SarabunPSK" pitchFamily="34" charset="-34"/>
              </a:rPr>
              <a:t>มิติ    </a:t>
            </a:r>
          </a:p>
          <a:p>
            <a:pPr lvl="1">
              <a:buNone/>
            </a:pPr>
            <a:r>
              <a:rPr lang="th-TH" sz="2800" b="1" dirty="0" smtClean="0">
                <a:solidFill>
                  <a:schemeClr val="bg2">
                    <a:lumMod val="25000"/>
                  </a:schemeClr>
                </a:solidFill>
                <a:latin typeface="Arial Rounded MT Bold" panose="020F0704030504030204" pitchFamily="34" charset="0"/>
                <a:cs typeface="TH SarabunPSK" pitchFamily="34" charset="-34"/>
              </a:rPr>
              <a:t>การประกาศตัวแปร</a:t>
            </a:r>
            <a:endParaRPr lang="en-US" sz="2800" b="1" dirty="0" smtClean="0">
              <a:solidFill>
                <a:schemeClr val="bg2">
                  <a:lumMod val="25000"/>
                </a:schemeClr>
              </a:solidFill>
              <a:latin typeface="Arial Rounded MT Bold" panose="020F0704030504030204" pitchFamily="34" charset="0"/>
              <a:cs typeface="TH SarabunPSK" pitchFamily="34" charset="-34"/>
            </a:endParaRPr>
          </a:p>
          <a:p>
            <a:pPr lvl="1">
              <a:buNone/>
            </a:pP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 เช่น 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  	</a:t>
            </a: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int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[] </a:t>
            </a: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MyArray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;</a:t>
            </a:r>
          </a:p>
          <a:p>
            <a:pPr lvl="1">
              <a:buNone/>
            </a:pP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	     	string[] Name;</a:t>
            </a:r>
          </a:p>
          <a:p>
            <a:pPr lvl="1">
              <a:buNone/>
            </a:pPr>
            <a:r>
              <a:rPr lang="th-TH" sz="2800" b="1" dirty="0" smtClean="0">
                <a:solidFill>
                  <a:schemeClr val="bg2">
                    <a:lumMod val="25000"/>
                  </a:schemeClr>
                </a:solidFill>
                <a:latin typeface="Arial Rounded MT Bold" panose="020F0704030504030204" pitchFamily="34" charset="0"/>
                <a:cs typeface="TH SarabunPSK" pitchFamily="34" charset="-34"/>
              </a:rPr>
              <a:t>การใช้งาน    </a:t>
            </a:r>
            <a:endParaRPr lang="en-US" sz="2800" b="1" dirty="0" smtClean="0">
              <a:solidFill>
                <a:schemeClr val="bg2">
                  <a:lumMod val="25000"/>
                </a:schemeClr>
              </a:solidFill>
              <a:latin typeface="Arial Rounded MT Bold" panose="020F0704030504030204" pitchFamily="34" charset="0"/>
              <a:cs typeface="TH SarabunPSK" pitchFamily="34" charset="-34"/>
            </a:endParaRPr>
          </a:p>
          <a:p>
            <a:pPr lvl="1">
              <a:buNone/>
            </a:pP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MyArray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 = new </a:t>
            </a: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int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[10];  	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//</a:t>
            </a:r>
            <a:r>
              <a:rPr lang="th-TH" sz="24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สร้าง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object </a:t>
            </a:r>
            <a:r>
              <a:rPr lang="th-TH" sz="24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และกำหนดขนาด</a:t>
            </a:r>
            <a:endParaRPr lang="en-US" sz="3200" b="1" dirty="0" smtClean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Adobe Arabic" pitchFamily="18" charset="-78"/>
            </a:endParaRPr>
          </a:p>
          <a:p>
            <a:pPr lvl="1">
              <a:buNone/>
            </a:pP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Name = new string[3] {“</a:t>
            </a: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Suwit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”, ”</a:t>
            </a: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Somchai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”, “</a:t>
            </a: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Somporn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” }; </a:t>
            </a:r>
          </a:p>
          <a:p>
            <a:pPr lvl="1">
              <a:buNone/>
            </a:pP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			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     //</a:t>
            </a:r>
            <a:r>
              <a:rPr lang="th-TH" sz="24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สร้าง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object </a:t>
            </a:r>
            <a:r>
              <a:rPr lang="th-TH" sz="2400" b="1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Adobe Arabic" pitchFamily="18" charset="-78"/>
              </a:rPr>
              <a:t>,กำหนดขนาดและกำหนดค่า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7848872" cy="6336704"/>
          </a:xfrm>
        </p:spPr>
        <p:txBody>
          <a:bodyPr>
            <a:noAutofit/>
          </a:bodyPr>
          <a:lstStyle/>
          <a:p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การระบุ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new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นั้น เนื่องจากตัวแปรประเภท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array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เป็นตัวแปรแบบ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reference type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ซึ่งจำเป็นต้องมีการจองหน่วยความจำก่อน</a:t>
            </a:r>
          </a:p>
          <a:p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การใส่ค่าในแต่ละสมาชิกของ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array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[0] = 10;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[1] = 20;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[2] = 30;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[3] = 40;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[4] = 50;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[5] = 60;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[6] = 70;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[7] = 80;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[8] = 90;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[9] = 100;</a:t>
            </a:r>
          </a:p>
          <a:p>
            <a:pPr lvl="3">
              <a:buNone/>
            </a:pPr>
            <a:endParaRPr lang="en-US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lvl="3">
              <a:buNone/>
            </a:pPr>
            <a:endParaRPr lang="en-US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lvl="3">
              <a:buNone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lvl="2">
              <a:buNone/>
            </a:pP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5496" y="44624"/>
            <a:ext cx="9001000" cy="4752528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Array 2 </a:t>
            </a: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dobe Arabic" pitchFamily="18" charset="-78"/>
                <a:cs typeface="TH SarabunPSK" pitchFamily="34" charset="-34"/>
              </a:rPr>
              <a:t>มิติ    </a:t>
            </a:r>
          </a:p>
          <a:p>
            <a:pPr lvl="1">
              <a:buNone/>
            </a:pPr>
            <a:r>
              <a:rPr lang="th-TH" sz="28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การประกาศตัวแปร</a:t>
            </a:r>
          </a:p>
          <a:p>
            <a:pPr lvl="1">
              <a:buNone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800" b="1" dirty="0" smtClean="0">
                <a:latin typeface="Adobe Arabic" pitchFamily="18" charset="-78"/>
                <a:cs typeface="TH SarabunPSK" pitchFamily="34" charset="-34"/>
              </a:rPr>
              <a:t>เช่น  </a:t>
            </a:r>
            <a:r>
              <a:rPr lang="en-US" sz="2800" b="1" dirty="0" smtClean="0">
                <a:latin typeface="Adobe Arabic" pitchFamily="18" charset="-78"/>
                <a:cs typeface="Adobe Arabic" pitchFamily="18" charset="-78"/>
              </a:rPr>
              <a:t>double[,] Price;</a:t>
            </a:r>
          </a:p>
          <a:p>
            <a:pPr lvl="1">
              <a:buNone/>
            </a:pPr>
            <a:r>
              <a:rPr lang="en-US" sz="2800" b="1" dirty="0" smtClean="0">
                <a:latin typeface="Adobe Arabic" pitchFamily="18" charset="-78"/>
                <a:cs typeface="Adobe Arabic" pitchFamily="18" charset="-78"/>
              </a:rPr>
              <a:t>		     </a:t>
            </a:r>
            <a:r>
              <a:rPr lang="en-US" sz="2800" b="1" dirty="0" err="1" smtClean="0">
                <a:latin typeface="Adobe Arabic" pitchFamily="18" charset="-78"/>
                <a:cs typeface="Adobe Arabic" pitchFamily="18" charset="-78"/>
              </a:rPr>
              <a:t>int</a:t>
            </a:r>
            <a:r>
              <a:rPr lang="en-US" sz="2800" b="1" dirty="0" smtClean="0">
                <a:latin typeface="Adobe Arabic" pitchFamily="18" charset="-78"/>
                <a:cs typeface="Adobe Arabic" pitchFamily="18" charset="-78"/>
              </a:rPr>
              <a:t>[,] Num;</a:t>
            </a:r>
          </a:p>
          <a:p>
            <a:pPr lvl="1">
              <a:buNone/>
            </a:pPr>
            <a:r>
              <a:rPr lang="th-TH" sz="2800" b="1" dirty="0" smtClean="0">
                <a:solidFill>
                  <a:schemeClr val="bg2">
                    <a:lumMod val="25000"/>
                  </a:schemeClr>
                </a:solidFill>
                <a:latin typeface="TH SarabunPSK" pitchFamily="34" charset="-34"/>
                <a:cs typeface="TH SarabunPSK" pitchFamily="34" charset="-34"/>
              </a:rPr>
              <a:t>การใช้งาน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</a:p>
          <a:p>
            <a:pPr lvl="1">
              <a:buNone/>
            </a:pPr>
            <a:r>
              <a:rPr lang="en-US" sz="2800" b="1" dirty="0" smtClean="0">
                <a:latin typeface="Adobe Arabic" pitchFamily="18" charset="-78"/>
                <a:cs typeface="Adobe Arabic" pitchFamily="18" charset="-78"/>
              </a:rPr>
              <a:t>Price = new double[4,3];	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// 4 </a:t>
            </a:r>
            <a:r>
              <a:rPr lang="th-TH" sz="2800" b="1" dirty="0" smtClean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แถว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dirty="0" smtClean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3 คอลัมน์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lvl="1">
              <a:buNone/>
            </a:pPr>
            <a:r>
              <a:rPr lang="en-US" sz="2800" b="1" dirty="0" err="1" smtClean="0">
                <a:latin typeface="Adobe Arabic" pitchFamily="18" charset="-78"/>
                <a:cs typeface="Adobe Arabic" pitchFamily="18" charset="-78"/>
              </a:rPr>
              <a:t>Num</a:t>
            </a:r>
            <a:r>
              <a:rPr lang="en-US" sz="2800" b="1" dirty="0" smtClean="0">
                <a:latin typeface="Adobe Arabic" pitchFamily="18" charset="-78"/>
                <a:cs typeface="Adobe Arabic" pitchFamily="18" charset="-78"/>
              </a:rPr>
              <a:t> = new </a:t>
            </a:r>
            <a:r>
              <a:rPr lang="en-US" sz="2800" b="1" dirty="0" err="1" smtClean="0">
                <a:latin typeface="Adobe Arabic" pitchFamily="18" charset="-78"/>
                <a:cs typeface="Adobe Arabic" pitchFamily="18" charset="-78"/>
              </a:rPr>
              <a:t>int</a:t>
            </a:r>
            <a:r>
              <a:rPr lang="en-US" sz="2800" b="1" dirty="0" smtClean="0">
                <a:latin typeface="Adobe Arabic" pitchFamily="18" charset="-78"/>
                <a:cs typeface="Adobe Arabic" pitchFamily="18" charset="-78"/>
              </a:rPr>
              <a:t>[3,2] { {1,2}, {3,4}, {5,6} };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//</a:t>
            </a:r>
            <a:r>
              <a:rPr lang="th-TH" sz="2800" b="1" dirty="0" smtClean="0">
                <a:solidFill>
                  <a:schemeClr val="accent6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ระบุขนาดพร้อมกำหนดค่า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pPr lvl="1">
              <a:buNone/>
            </a:pPr>
            <a:endParaRPr lang="th-TH" sz="28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323682"/>
              </p:ext>
            </p:extLst>
          </p:nvPr>
        </p:nvGraphicFramePr>
        <p:xfrm>
          <a:off x="3707904" y="4941168"/>
          <a:ext cx="1944216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2108"/>
                <a:gridCol w="9721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1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2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3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4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5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6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08258" y="4869160"/>
            <a:ext cx="7072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แถว</a:t>
            </a:r>
            <a:endParaRPr lang="th-TH" sz="3200" b="1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4220791"/>
            <a:ext cx="1112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คอลัมน์</a:t>
            </a:r>
            <a:endParaRPr lang="th-TH" sz="3200" b="1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cxnSp>
        <p:nvCxnSpPr>
          <p:cNvPr id="7" name="ลูกศรเชื่อมต่อแบบตรง 6"/>
          <p:cNvCxnSpPr/>
          <p:nvPr/>
        </p:nvCxnSpPr>
        <p:spPr>
          <a:xfrm>
            <a:off x="3059832" y="5229200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8"/>
          <p:cNvCxnSpPr/>
          <p:nvPr/>
        </p:nvCxnSpPr>
        <p:spPr>
          <a:xfrm>
            <a:off x="4139952" y="4437112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363272" cy="5472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800" b="1" dirty="0" smtClean="0">
                <a:solidFill>
                  <a:schemeClr val="bg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dirty="0" smtClean="0">
                <a:latin typeface="Adobe Arabic" pitchFamily="18" charset="-78"/>
              </a:rPr>
              <a:t>		</a:t>
            </a:r>
            <a:r>
              <a:rPr lang="en-US" b="1" dirty="0" err="1" smtClean="0">
                <a:latin typeface="Adobe Arabic" pitchFamily="18" charset="-78"/>
                <a:cs typeface="Adobe Arabic" pitchFamily="18" charset="-78"/>
              </a:rPr>
              <a:t>foreach</a:t>
            </a: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 (&lt;</a:t>
            </a:r>
            <a:r>
              <a:rPr lang="en-US" b="1" i="1" dirty="0" err="1" smtClean="0">
                <a:latin typeface="Adobe Arabic" pitchFamily="18" charset="-78"/>
                <a:cs typeface="Adobe Arabic" pitchFamily="18" charset="-78"/>
              </a:rPr>
              <a:t>typeName</a:t>
            </a: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&gt; &lt;</a:t>
            </a:r>
            <a:r>
              <a:rPr lang="en-US" b="1" i="1" dirty="0" err="1" smtClean="0">
                <a:latin typeface="Adobe Arabic" pitchFamily="18" charset="-78"/>
                <a:cs typeface="Adobe Arabic" pitchFamily="18" charset="-78"/>
              </a:rPr>
              <a:t>varName</a:t>
            </a: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&gt;</a:t>
            </a:r>
            <a:r>
              <a:rPr lang="en-US" b="1" dirty="0" smtClean="0">
                <a:latin typeface="Adobe Arabic" pitchFamily="18" charset="-78"/>
                <a:cs typeface="Adobe Arabic" pitchFamily="18" charset="-78"/>
              </a:rPr>
              <a:t> in </a:t>
            </a: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&lt;</a:t>
            </a:r>
            <a:r>
              <a:rPr lang="en-US" b="1" i="1" dirty="0" err="1" smtClean="0">
                <a:latin typeface="Adobe Arabic" pitchFamily="18" charset="-78"/>
                <a:cs typeface="Adobe Arabic" pitchFamily="18" charset="-78"/>
              </a:rPr>
              <a:t>arrayName</a:t>
            </a: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&gt;)</a:t>
            </a:r>
          </a:p>
          <a:p>
            <a:pPr>
              <a:buNone/>
            </a:pP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		</a:t>
            </a:r>
            <a:r>
              <a:rPr lang="en-US" b="1" dirty="0" smtClean="0">
                <a:latin typeface="Adobe Arabic" pitchFamily="18" charset="-78"/>
                <a:cs typeface="Adobe Arabic" pitchFamily="18" charset="-78"/>
              </a:rPr>
              <a:t>{</a:t>
            </a:r>
          </a:p>
          <a:p>
            <a:pPr>
              <a:buNone/>
            </a:pP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			</a:t>
            </a:r>
            <a:r>
              <a:rPr lang="en-US" b="1" i="1" dirty="0" smtClean="0">
                <a:latin typeface="TH SarabunPSK" pitchFamily="34" charset="-34"/>
                <a:cs typeface="TH SarabunPSK" pitchFamily="34" charset="-34"/>
              </a:rPr>
              <a:t>&lt;</a:t>
            </a:r>
            <a:r>
              <a:rPr lang="th-TH" b="1" i="1" dirty="0" smtClean="0">
                <a:latin typeface="TH SarabunPSK" pitchFamily="34" charset="-34"/>
                <a:cs typeface="TH SarabunPSK" pitchFamily="34" charset="-34"/>
              </a:rPr>
              <a:t>คำสั่ง</a:t>
            </a:r>
            <a:r>
              <a:rPr lang="en-US" b="1" i="1" dirty="0" smtClean="0">
                <a:latin typeface="TH SarabunPSK" pitchFamily="34" charset="-34"/>
                <a:cs typeface="TH SarabunPSK" pitchFamily="34" charset="-34"/>
              </a:rPr>
              <a:t>&gt;</a:t>
            </a:r>
          </a:p>
          <a:p>
            <a:pPr>
              <a:buNone/>
            </a:pPr>
            <a:r>
              <a:rPr lang="en-US" b="1" i="1" dirty="0" smtClean="0">
                <a:latin typeface="Adobe Arabic" pitchFamily="18" charset="-78"/>
                <a:cs typeface="Adobe Arabic" pitchFamily="18" charset="-78"/>
              </a:rPr>
              <a:t>		</a:t>
            </a:r>
            <a:r>
              <a:rPr lang="en-US" b="1" dirty="0" smtClean="0">
                <a:latin typeface="Adobe Arabic" pitchFamily="18" charset="-78"/>
                <a:cs typeface="Adobe Arabic" pitchFamily="18" charset="-78"/>
              </a:rPr>
              <a:t>}</a:t>
            </a:r>
          </a:p>
          <a:p>
            <a:pPr>
              <a:buNone/>
            </a:pPr>
            <a:r>
              <a:rPr lang="th-TH" sz="2800" b="1" dirty="0" smtClean="0">
                <a:solidFill>
                  <a:schemeClr val="bg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โดยที่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typeName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คือ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ชนิดข้อมูล ต้องตรงกับชนิดข้อมูลของอาร์เรย์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varName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คือ ชื่อตัวแปรที่จะนำค่าจากอาร์เรย์มาเก็บ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dobe Arabic" pitchFamily="18" charset="-78"/>
                <a:cs typeface="Adobe Arabic" pitchFamily="18" charset="-78"/>
              </a:rPr>
              <a:t>arrayName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คือ ชื่อของอาร์เรย์</a:t>
            </a:r>
            <a:endParaRPr lang="th-TH" sz="2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251937"/>
            <a:ext cx="7704856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3600" b="1" dirty="0" smtClean="0"/>
              <a:t>คำสั่ง</a:t>
            </a:r>
            <a:r>
              <a:rPr lang="th-TH" sz="3200" b="1" dirty="0" smtClean="0"/>
              <a:t> </a:t>
            </a:r>
            <a:r>
              <a:rPr lang="en-US" sz="3200" b="1" dirty="0" err="1" smtClean="0"/>
              <a:t>foreach</a:t>
            </a:r>
            <a:r>
              <a:rPr lang="en-US" sz="3200" b="1" dirty="0" smtClean="0"/>
              <a:t> </a:t>
            </a:r>
            <a:r>
              <a:rPr lang="th-TH" sz="3600" b="1" dirty="0" smtClean="0"/>
              <a:t>เพื่อการอ้างอิงสมาชิกใน </a:t>
            </a:r>
            <a:r>
              <a:rPr lang="en-US" sz="3200" b="1" dirty="0" smtClean="0"/>
              <a:t>Array</a:t>
            </a:r>
            <a:endParaRPr lang="th-TH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003232" cy="77809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</a:rPr>
              <a:t>ข้อมูลชนิด </a:t>
            </a:r>
            <a:r>
              <a:rPr lang="en-US" sz="3600" b="1" dirty="0" smtClean="0">
                <a:solidFill>
                  <a:schemeClr val="bg1"/>
                </a:solidFill>
              </a:rPr>
              <a:t>Structure</a:t>
            </a:r>
            <a:endParaRPr lang="th-TH" sz="3600" b="1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1560" y="836712"/>
            <a:ext cx="8064896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sz="3200" b="1" dirty="0" smtClean="0">
                <a:latin typeface="Arial Rounded MT Bold" panose="020F0704030504030204" pitchFamily="34" charset="0"/>
                <a:cs typeface="TH SarabunPSK" pitchFamily="34" charset="-34"/>
              </a:rPr>
              <a:t>		</a:t>
            </a:r>
            <a:r>
              <a:rPr lang="en-US" sz="2800" b="1" dirty="0" err="1" smtClean="0">
                <a:latin typeface="Arial Rounded MT Bold" panose="020F0704030504030204" pitchFamily="34" charset="0"/>
                <a:cs typeface="Adobe Arabic" pitchFamily="18" charset="-78"/>
              </a:rPr>
              <a:t>struct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 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 </a:t>
            </a:r>
            <a:r>
              <a:rPr lang="en-US" sz="2800" b="1" i="1" dirty="0" err="1" smtClean="0">
                <a:latin typeface="Arial Rounded MT Bold" panose="020F0704030504030204" pitchFamily="34" charset="0"/>
                <a:cs typeface="Adobe Arabic" pitchFamily="18" charset="-78"/>
              </a:rPr>
              <a:t>structName</a:t>
            </a:r>
            <a:endParaRPr lang="en-US" sz="2800" b="1" i="1" dirty="0" smtClean="0">
              <a:latin typeface="Arial Rounded MT Bold" panose="020F0704030504030204" pitchFamily="34" charset="0"/>
              <a:cs typeface="Adobe Arabic" pitchFamily="18" charset="-78"/>
            </a:endParaRPr>
          </a:p>
          <a:p>
            <a:pPr>
              <a:buNone/>
            </a:pP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		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{</a:t>
            </a:r>
          </a:p>
          <a:p>
            <a:pPr>
              <a:buNone/>
            </a:pP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		     typeOfVar1 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 var_1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;</a:t>
            </a:r>
          </a:p>
          <a:p>
            <a:pPr>
              <a:buNone/>
            </a:pP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		     typeOfVar2 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 var_2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; 	</a:t>
            </a:r>
          </a:p>
          <a:p>
            <a:pPr>
              <a:buNone/>
            </a:pP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		     typeOfVar3 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 var_3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; </a:t>
            </a:r>
          </a:p>
          <a:p>
            <a:pPr>
              <a:buNone/>
            </a:pP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		     </a:t>
            </a:r>
            <a:r>
              <a:rPr lang="en-US" sz="2800" b="1" i="1" dirty="0" err="1" smtClean="0">
                <a:latin typeface="Arial Rounded MT Bold" panose="020F0704030504030204" pitchFamily="34" charset="0"/>
                <a:cs typeface="Adobe Arabic" pitchFamily="18" charset="-78"/>
              </a:rPr>
              <a:t>typeOfVarn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 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 </a:t>
            </a:r>
            <a:r>
              <a:rPr lang="en-US" sz="2800" b="1" i="1" dirty="0" err="1" smtClean="0">
                <a:latin typeface="Arial Rounded MT Bold" panose="020F0704030504030204" pitchFamily="34" charset="0"/>
                <a:cs typeface="Adobe Arabic" pitchFamily="18" charset="-78"/>
              </a:rPr>
              <a:t>var_n</a:t>
            </a: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; </a:t>
            </a:r>
          </a:p>
          <a:p>
            <a:pPr>
              <a:buNone/>
            </a:pPr>
            <a:r>
              <a:rPr lang="en-US" sz="2800" b="1" i="1" dirty="0" smtClean="0">
                <a:latin typeface="Arial Rounded MT Bold" panose="020F0704030504030204" pitchFamily="34" charset="0"/>
                <a:cs typeface="Adobe Arabic" pitchFamily="18" charset="-78"/>
              </a:rPr>
              <a:t>		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}</a:t>
            </a:r>
          </a:p>
          <a:p>
            <a:pPr>
              <a:buNone/>
            </a:pPr>
            <a:r>
              <a:rPr lang="th-TH" sz="28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TH SarabunPSK" pitchFamily="34" charset="-34"/>
              </a:rPr>
              <a:t>โดยที่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</a:t>
            </a:r>
            <a:r>
              <a:rPr lang="en-US" sz="2800" b="1" dirty="0" err="1" smtClean="0">
                <a:solidFill>
                  <a:srgbClr val="C00000"/>
                </a:solidFill>
                <a:latin typeface="Arial Rounded MT Bold" panose="020F0704030504030204" pitchFamily="34" charset="0"/>
                <a:cs typeface="Adobe Arabic" pitchFamily="18" charset="-78"/>
              </a:rPr>
              <a:t>structName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คือ 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ชื่อ </a:t>
            </a:r>
            <a:r>
              <a:rPr lang="en-US" sz="2800" b="1" dirty="0" smtClean="0">
                <a:latin typeface="Arial Rounded MT Bold" panose="020F0704030504030204" pitchFamily="34" charset="0"/>
                <a:cs typeface="Adobe Arabic" pitchFamily="18" charset="-78"/>
              </a:rPr>
              <a:t>Structure</a:t>
            </a:r>
          </a:p>
          <a:p>
            <a:pPr>
              <a:buNone/>
            </a:pP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	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anose="020F0704030504030204" pitchFamily="34" charset="0"/>
                <a:cs typeface="Adobe Arabic" pitchFamily="18" charset="-78"/>
              </a:rPr>
              <a:t>var_1 </a:t>
            </a:r>
            <a:r>
              <a:rPr lang="th-TH" sz="2800" b="1" dirty="0" smtClean="0">
                <a:solidFill>
                  <a:srgbClr val="C0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ถึง </a:t>
            </a:r>
            <a:r>
              <a:rPr lang="en-US" sz="2800" b="1" dirty="0" err="1" smtClean="0">
                <a:solidFill>
                  <a:srgbClr val="C00000"/>
                </a:solidFill>
                <a:latin typeface="Arial Rounded MT Bold" panose="020F0704030504030204" pitchFamily="34" charset="0"/>
                <a:cs typeface="Adobe Arabic" pitchFamily="18" charset="-78"/>
              </a:rPr>
              <a:t>var_n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คือ 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ชื่อ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ของตัวแปรที่ 1 ถึง 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n</a:t>
            </a:r>
          </a:p>
          <a:p>
            <a:pPr>
              <a:buNone/>
            </a:pP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	</a:t>
            </a:r>
            <a:r>
              <a:rPr lang="en-US" sz="2800" b="1" dirty="0" err="1" smtClean="0">
                <a:solidFill>
                  <a:srgbClr val="C00000"/>
                </a:solidFill>
                <a:latin typeface="Arial Rounded MT Bold" panose="020F0704030504030204" pitchFamily="34" charset="0"/>
                <a:cs typeface="Adobe Arabic" pitchFamily="18" charset="-78"/>
              </a:rPr>
              <a:t>typeOfVar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	</a:t>
            </a:r>
            <a:r>
              <a:rPr lang="th-TH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คือ ชนิดข้อมูล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	</a:t>
            </a:r>
          </a:p>
          <a:p>
            <a:pPr>
              <a:buNone/>
            </a:pPr>
            <a:endParaRPr lang="th-TH" sz="3200" b="1" dirty="0">
              <a:latin typeface="Arial Rounded MT Bold" panose="020F0704030504030204" pitchFamily="34" charset="0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7992888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C0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ตัวอย่าง</a:t>
            </a:r>
          </a:p>
          <a:p>
            <a:pPr lvl="1">
              <a:buNone/>
            </a:pPr>
            <a:r>
              <a:rPr lang="th-TH" sz="2000" dirty="0" smtClean="0">
                <a:latin typeface="Arial Rounded MT Bold" panose="020F0704030504030204" pitchFamily="34" charset="0"/>
              </a:rPr>
              <a:t>		</a:t>
            </a:r>
            <a:r>
              <a:rPr lang="en-US" sz="2200" b="1" dirty="0" err="1" smtClean="0">
                <a:latin typeface="Arial Rounded MT Bold" panose="020F0704030504030204" pitchFamily="34" charset="0"/>
              </a:rPr>
              <a:t>struct</a:t>
            </a:r>
            <a:r>
              <a:rPr lang="en-US" sz="2200" b="1" dirty="0" smtClean="0">
                <a:latin typeface="Arial Rounded MT Bold" panose="020F0704030504030204" pitchFamily="34" charset="0"/>
              </a:rPr>
              <a:t> Employee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{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	string	  Code;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	string	  Name;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	</a:t>
            </a:r>
            <a:r>
              <a:rPr lang="en-US" sz="2200" b="1" dirty="0" err="1" smtClean="0">
                <a:latin typeface="Arial Rounded MT Bold" panose="020F0704030504030204" pitchFamily="34" charset="0"/>
              </a:rPr>
              <a:t>int</a:t>
            </a:r>
            <a:r>
              <a:rPr lang="en-US" sz="2200" b="1" dirty="0" smtClean="0">
                <a:latin typeface="Arial Rounded MT Bold" panose="020F0704030504030204" pitchFamily="34" charset="0"/>
              </a:rPr>
              <a:t>	  Age;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	double  Salary;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}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Employee </a:t>
            </a:r>
            <a:r>
              <a:rPr lang="en-US" sz="2200" b="1" dirty="0" err="1" smtClean="0">
                <a:latin typeface="Arial Rounded MT Bold" panose="020F0704030504030204" pitchFamily="34" charset="0"/>
              </a:rPr>
              <a:t>Emp</a:t>
            </a:r>
            <a:r>
              <a:rPr lang="en-US" sz="2200" b="1" dirty="0" smtClean="0">
                <a:latin typeface="Arial Rounded MT Bold" panose="020F0704030504030204" pitchFamily="34" charset="0"/>
              </a:rPr>
              <a:t>;    </a:t>
            </a:r>
            <a:r>
              <a:rPr lang="en-US" sz="22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TH SarabunPSK" pitchFamily="34" charset="-34"/>
              </a:rPr>
              <a:t>// </a:t>
            </a:r>
            <a:r>
              <a:rPr lang="th-TH" sz="22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TH SarabunPSK" pitchFamily="34" charset="-34"/>
              </a:rPr>
              <a:t>ประกาศตัวแปร </a:t>
            </a:r>
            <a:r>
              <a:rPr lang="en-US" sz="2200" b="1" dirty="0" err="1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Emp</a:t>
            </a:r>
            <a:r>
              <a:rPr lang="en-US" sz="2200" b="1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 </a:t>
            </a:r>
            <a:r>
              <a:rPr lang="th-TH" sz="22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TH SarabunPSK" pitchFamily="34" charset="-34"/>
              </a:rPr>
              <a:t>ชนิด</a:t>
            </a:r>
            <a:r>
              <a:rPr lang="th-TH" sz="2200" b="1" dirty="0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  <a:latin typeface="Arial Rounded MT Bold" panose="020F0704030504030204" pitchFamily="34" charset="0"/>
              </a:rPr>
              <a:t>struct</a:t>
            </a:r>
            <a:endParaRPr lang="en-US" sz="2200" b="1" dirty="0" smtClean="0">
              <a:solidFill>
                <a:srgbClr val="00B050"/>
              </a:solidFill>
              <a:latin typeface="Arial Rounded MT Bold" panose="020F0704030504030204" pitchFamily="34" charset="0"/>
            </a:endParaRP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</a:t>
            </a:r>
            <a:r>
              <a:rPr lang="en-US" sz="2200" b="1" dirty="0" err="1" smtClean="0">
                <a:latin typeface="Arial Rounded MT Bold" panose="020F0704030504030204" pitchFamily="34" charset="0"/>
              </a:rPr>
              <a:t>Emp.Code</a:t>
            </a:r>
            <a:r>
              <a:rPr lang="en-US" sz="2200" b="1" dirty="0" smtClean="0">
                <a:latin typeface="Arial Rounded MT Bold" panose="020F0704030504030204" pitchFamily="34" charset="0"/>
              </a:rPr>
              <a:t> = “0001”;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</a:t>
            </a:r>
            <a:r>
              <a:rPr lang="en-US" sz="2200" b="1" dirty="0" err="1" smtClean="0">
                <a:latin typeface="Arial Rounded MT Bold" panose="020F0704030504030204" pitchFamily="34" charset="0"/>
              </a:rPr>
              <a:t>Emp.Name</a:t>
            </a:r>
            <a:r>
              <a:rPr lang="en-US" sz="2200" b="1" dirty="0" smtClean="0">
                <a:latin typeface="Arial Rounded MT Bold" panose="020F0704030504030204" pitchFamily="34" charset="0"/>
              </a:rPr>
              <a:t>= “</a:t>
            </a:r>
            <a:r>
              <a:rPr lang="th-TH" sz="2200" b="1" dirty="0" smtClean="0">
                <a:latin typeface="Arial Rounded MT Bold" panose="020F0704030504030204" pitchFamily="34" charset="0"/>
                <a:cs typeface="TH SarabunPSK" pitchFamily="34" charset="-34"/>
              </a:rPr>
              <a:t>สมศักดิ์</a:t>
            </a:r>
            <a:r>
              <a:rPr lang="en-US" sz="2200" b="1" dirty="0" smtClean="0">
                <a:latin typeface="Arial Rounded MT Bold" panose="020F0704030504030204" pitchFamily="34" charset="0"/>
              </a:rPr>
              <a:t>”;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</a:t>
            </a:r>
            <a:r>
              <a:rPr lang="en-US" sz="2200" b="1" dirty="0" err="1" smtClean="0">
                <a:latin typeface="Arial Rounded MT Bold" panose="020F0704030504030204" pitchFamily="34" charset="0"/>
              </a:rPr>
              <a:t>Emp.Age</a:t>
            </a:r>
            <a:r>
              <a:rPr lang="en-US" sz="2200" b="1" dirty="0" smtClean="0">
                <a:latin typeface="Arial Rounded MT Bold" panose="020F0704030504030204" pitchFamily="34" charset="0"/>
              </a:rPr>
              <a:t> = 20;</a:t>
            </a:r>
          </a:p>
          <a:p>
            <a:pPr lvl="1">
              <a:buNone/>
            </a:pPr>
            <a:r>
              <a:rPr lang="en-US" sz="2200" b="1" dirty="0" smtClean="0">
                <a:latin typeface="Arial Rounded MT Bold" panose="020F0704030504030204" pitchFamily="34" charset="0"/>
              </a:rPr>
              <a:t>		</a:t>
            </a:r>
            <a:r>
              <a:rPr lang="en-US" sz="2200" b="1" dirty="0" err="1" smtClean="0">
                <a:latin typeface="Arial Rounded MT Bold" panose="020F0704030504030204" pitchFamily="34" charset="0"/>
              </a:rPr>
              <a:t>Emp.Salary</a:t>
            </a:r>
            <a:r>
              <a:rPr lang="en-US" sz="2200" b="1" dirty="0" smtClean="0">
                <a:latin typeface="Arial Rounded MT Bold" panose="020F0704030504030204" pitchFamily="34" charset="0"/>
              </a:rPr>
              <a:t> = 15000.00;</a:t>
            </a:r>
            <a:endParaRPr lang="th-TH" sz="2200" b="1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4800" y="116632"/>
            <a:ext cx="7683624" cy="7920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</a:rPr>
              <a:t>การใช้ </a:t>
            </a:r>
            <a:r>
              <a:rPr lang="en-US" sz="3600" b="1" dirty="0" err="1" smtClean="0">
                <a:solidFill>
                  <a:schemeClr val="bg1"/>
                </a:solidFill>
              </a:rPr>
              <a:t>ArrayList</a:t>
            </a:r>
            <a:endParaRPr lang="th-TH" sz="3600" b="1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363272" cy="54212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>
                <a:latin typeface="Arial Rounded MT Bold" panose="020F0704030504030204" pitchFamily="34" charset="0"/>
              </a:rPr>
              <a:t>	</a:t>
            </a:r>
            <a:r>
              <a:rPr lang="th-TH" sz="1600" dirty="0" smtClean="0">
                <a:latin typeface="Arial Rounded MT Bold" panose="020F0704030504030204" pitchFamily="34" charset="0"/>
              </a:rPr>
              <a:t>	</a:t>
            </a:r>
            <a:r>
              <a:rPr lang="th-TH" b="1" dirty="0" smtClean="0">
                <a:latin typeface="Arial Rounded MT Bold" panose="020F0704030504030204" pitchFamily="34" charset="0"/>
                <a:cs typeface="TH SarabunPSK" pitchFamily="34" charset="-34"/>
              </a:rPr>
              <a:t>คือคลาส </a:t>
            </a:r>
            <a:r>
              <a:rPr lang="en-US" b="1" dirty="0" err="1" smtClean="0">
                <a:latin typeface="Arial Rounded MT Bold" panose="020F0704030504030204" pitchFamily="34" charset="0"/>
                <a:cs typeface="TH SarabunPSK" pitchFamily="34" charset="-34"/>
              </a:rPr>
              <a:t>ArrayList</a:t>
            </a:r>
            <a:r>
              <a:rPr lang="en-US" b="1" dirty="0" smtClean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th-TH" b="1" dirty="0" smtClean="0">
                <a:latin typeface="Arial Rounded MT Bold" panose="020F0704030504030204" pitchFamily="34" charset="0"/>
                <a:cs typeface="TH SarabunPSK" pitchFamily="34" charset="-34"/>
              </a:rPr>
              <a:t>ที่สร้างขึ้นมาเพื่อจัดการอาร์เรย์ การใช้งานจะยืดหยุ่น ไม่ต้องจองจำนวนช่องข้อมูลที่จะเก็บและมี </a:t>
            </a:r>
            <a:r>
              <a:rPr lang="en-US" b="1" dirty="0" smtClean="0">
                <a:latin typeface="Arial Rounded MT Bold" panose="020F0704030504030204" pitchFamily="34" charset="0"/>
                <a:cs typeface="TH SarabunPSK" pitchFamily="34" charset="-34"/>
              </a:rPr>
              <a:t>property </a:t>
            </a:r>
            <a:r>
              <a:rPr lang="th-TH" b="1" dirty="0" smtClean="0">
                <a:latin typeface="Arial Rounded MT Bold" panose="020F0704030504030204" pitchFamily="34" charset="0"/>
                <a:cs typeface="TH SarabunPSK" pitchFamily="34" charset="-34"/>
              </a:rPr>
              <a:t>และ </a:t>
            </a:r>
            <a:r>
              <a:rPr lang="en-US" b="1" dirty="0" smtClean="0">
                <a:latin typeface="Arial Rounded MT Bold" panose="020F0704030504030204" pitchFamily="34" charset="0"/>
                <a:cs typeface="TH SarabunPSK" pitchFamily="34" charset="-34"/>
              </a:rPr>
              <a:t>method </a:t>
            </a:r>
            <a:r>
              <a:rPr lang="th-TH" b="1" dirty="0" smtClean="0">
                <a:latin typeface="Arial Rounded MT Bold" panose="020F0704030504030204" pitchFamily="34" charset="0"/>
                <a:cs typeface="TH SarabunPSK" pitchFamily="34" charset="-34"/>
              </a:rPr>
              <a:t>ให้เรียกใช้</a:t>
            </a:r>
            <a:endParaRPr lang="th-TH" sz="2000" b="1" dirty="0" smtClean="0">
              <a:latin typeface="Arial Rounded MT Bold" panose="020F0704030504030204" pitchFamily="34" charset="0"/>
              <a:cs typeface="TH SarabunPSK" pitchFamily="34" charset="-34"/>
            </a:endParaRPr>
          </a:p>
          <a:p>
            <a:pPr>
              <a:buNone/>
            </a:pPr>
            <a:r>
              <a:rPr lang="th-TH" sz="2800" b="1" dirty="0" smtClean="0">
                <a:solidFill>
                  <a:srgbClr val="00B050"/>
                </a:solidFill>
                <a:latin typeface="Arial Rounded MT Bold" panose="020F0704030504030204" pitchFamily="34" charset="0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sz="1600" dirty="0" smtClean="0">
                <a:latin typeface="Arial Rounded MT Bold" panose="020F0704030504030204" pitchFamily="34" charset="0"/>
              </a:rPr>
              <a:t>		</a:t>
            </a:r>
            <a:r>
              <a:rPr lang="en-US" sz="2000" b="1" dirty="0" err="1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ArrayList</a:t>
            </a:r>
            <a:r>
              <a:rPr lang="en-US" sz="20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  </a:t>
            </a:r>
            <a:r>
              <a:rPr lang="en-US" sz="2000" b="1" dirty="0" err="1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ALName</a:t>
            </a:r>
            <a:r>
              <a:rPr lang="en-US" sz="20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;    </a:t>
            </a:r>
          </a:p>
          <a:p>
            <a:pPr>
              <a:buNone/>
            </a:pPr>
            <a:r>
              <a:rPr lang="en-US" sz="2000" b="1" dirty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	</a:t>
            </a:r>
            <a:r>
              <a:rPr lang="en-US" sz="20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	</a:t>
            </a:r>
            <a:r>
              <a:rPr lang="en-US" sz="2000" b="1" dirty="0" err="1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ALName</a:t>
            </a:r>
            <a:r>
              <a:rPr lang="en-US" sz="20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 = new </a:t>
            </a:r>
            <a:r>
              <a:rPr lang="en-US" sz="2000" b="1" dirty="0" err="1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ArrayList</a:t>
            </a:r>
            <a:r>
              <a:rPr lang="en-US" sz="20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();</a:t>
            </a:r>
            <a:endParaRPr lang="en-US" sz="1600" b="1" dirty="0" smtClean="0">
              <a:latin typeface="Arial Rounded MT Bold" panose="020F0704030504030204" pitchFamily="34" charset="0"/>
              <a:ea typeface="Adobe Heiti Std R" pitchFamily="34" charset="-128"/>
              <a:cs typeface="Adobe Arabic" pitchFamily="18" charset="-78"/>
            </a:endParaRPr>
          </a:p>
          <a:p>
            <a:pPr>
              <a:buNone/>
            </a:pPr>
            <a:r>
              <a:rPr lang="th-TH" sz="1800" b="1" dirty="0" smtClean="0">
                <a:latin typeface="Arial Rounded MT Bold" panose="020F0704030504030204" pitchFamily="34" charset="0"/>
                <a:cs typeface="TH SarabunPSK" pitchFamily="34" charset="-34"/>
              </a:rPr>
              <a:t>หรือ</a:t>
            </a:r>
          </a:p>
          <a:p>
            <a:pPr>
              <a:buNone/>
            </a:pPr>
            <a:r>
              <a:rPr lang="th-TH" sz="1600" dirty="0" smtClean="0">
                <a:latin typeface="Arial Rounded MT Bold" panose="020F0704030504030204" pitchFamily="34" charset="0"/>
              </a:rPr>
              <a:t>		</a:t>
            </a:r>
            <a:r>
              <a:rPr lang="en-US" sz="1800" b="1" dirty="0" err="1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ArrayList</a:t>
            </a:r>
            <a:r>
              <a:rPr lang="en-US" sz="18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 </a:t>
            </a:r>
            <a:r>
              <a:rPr lang="en-US" sz="1800" b="1" dirty="0" err="1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ALName</a:t>
            </a:r>
            <a:r>
              <a:rPr lang="en-US" sz="18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 = new </a:t>
            </a:r>
            <a:r>
              <a:rPr lang="en-US" sz="1800" b="1" dirty="0" err="1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ArrayList</a:t>
            </a:r>
            <a:r>
              <a:rPr lang="en-US" sz="1800" b="1" dirty="0" smtClean="0">
                <a:latin typeface="Arial Rounded MT Bold" panose="020F0704030504030204" pitchFamily="34" charset="0"/>
                <a:ea typeface="Adobe Heiti Std R" pitchFamily="34" charset="-128"/>
                <a:cs typeface="Adobe Arabic" pitchFamily="18" charset="-78"/>
              </a:rPr>
              <a:t>();</a:t>
            </a:r>
          </a:p>
          <a:p>
            <a:pPr>
              <a:buNone/>
            </a:pPr>
            <a:endParaRPr lang="th-TH" sz="1800" b="1" dirty="0" smtClean="0">
              <a:latin typeface="Arial Rounded MT Bold" panose="020F0704030504030204" pitchFamily="34" charset="0"/>
              <a:ea typeface="Adobe Heiti Std R" pitchFamily="34" charset="-128"/>
            </a:endParaRPr>
          </a:p>
          <a:p>
            <a:pPr marL="0" indent="0">
              <a:buNone/>
            </a:pPr>
            <a:r>
              <a:rPr lang="th-TH" b="1" dirty="0" smtClean="0">
                <a:latin typeface="Arial Rounded MT Bold" panose="020F0704030504030204" pitchFamily="34" charset="0"/>
                <a:cs typeface="TH SarabunPSK" pitchFamily="34" charset="-34"/>
              </a:rPr>
              <a:t>          ก่อน</a:t>
            </a:r>
            <a:r>
              <a:rPr lang="th-TH" b="1" dirty="0">
                <a:latin typeface="Arial Rounded MT Bold" panose="020F0704030504030204" pitchFamily="34" charset="0"/>
                <a:cs typeface="TH SarabunPSK" pitchFamily="34" charset="-34"/>
              </a:rPr>
              <a:t>ใช้งาน </a:t>
            </a:r>
            <a:r>
              <a:rPr lang="en-US" b="1" dirty="0" err="1">
                <a:latin typeface="Arial Rounded MT Bold" panose="020F0704030504030204" pitchFamily="34" charset="0"/>
                <a:cs typeface="TH SarabunPSK" pitchFamily="34" charset="-34"/>
              </a:rPr>
              <a:t>ArrayList</a:t>
            </a:r>
            <a:r>
              <a:rPr lang="en-US" b="1" dirty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th-TH" b="1" dirty="0">
                <a:latin typeface="Arial Rounded MT Bold" panose="020F0704030504030204" pitchFamily="34" charset="0"/>
                <a:cs typeface="TH SarabunPSK" pitchFamily="34" charset="-34"/>
              </a:rPr>
              <a:t>ต้องเรียกใช้ </a:t>
            </a:r>
            <a:r>
              <a:rPr lang="en-US" b="1" dirty="0" err="1">
                <a:latin typeface="Arial Rounded MT Bold" panose="020F0704030504030204" pitchFamily="34" charset="0"/>
                <a:cs typeface="TH SarabunPSK" pitchFamily="34" charset="-34"/>
              </a:rPr>
              <a:t>NameSpace</a:t>
            </a:r>
            <a:r>
              <a:rPr lang="en-US" b="1" dirty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en-US" b="1" dirty="0" err="1" smtClean="0">
                <a:latin typeface="Arial Rounded MT Bold" panose="020F0704030504030204" pitchFamily="34" charset="0"/>
                <a:cs typeface="TH SarabunPSK" pitchFamily="34" charset="-34"/>
              </a:rPr>
              <a:t>System.Collections</a:t>
            </a:r>
            <a:r>
              <a:rPr lang="en-US" b="1" dirty="0" smtClean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th-TH" b="1" dirty="0" err="1" smtClean="0">
                <a:latin typeface="Arial Rounded MT Bold" panose="020F0704030504030204" pitchFamily="34" charset="0"/>
                <a:cs typeface="TH SarabunPSK" pitchFamily="34" charset="-34"/>
              </a:rPr>
              <a:t>โดยใช</a:t>
            </a:r>
            <a:r>
              <a:rPr lang="th-TH" b="1" dirty="0" smtClean="0">
                <a:latin typeface="Arial Rounded MT Bold" panose="020F0704030504030204" pitchFamily="34" charset="0"/>
                <a:cs typeface="TH SarabunPSK" pitchFamily="34" charset="-34"/>
              </a:rPr>
              <a:t>คำสั่ง  </a:t>
            </a:r>
            <a:endParaRPr lang="en-US" b="1" dirty="0" smtClean="0">
              <a:latin typeface="Arial Rounded MT Bold" panose="020F0704030504030204" pitchFamily="34" charset="0"/>
              <a:cs typeface="TH SarabunPSK" pitchFamily="34" charset="-34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         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using 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System.Collections</a:t>
            </a:r>
            <a:r>
              <a:rPr lang="en-US" sz="2800" b="1" dirty="0" smtClean="0">
                <a:solidFill>
                  <a:srgbClr val="C00000"/>
                </a:solidFill>
                <a:latin typeface="Arial Rounded MT Bold" panose="020F0704030504030204" pitchFamily="34" charset="0"/>
                <a:cs typeface="TH SarabunPSK" pitchFamily="34" charset="-34"/>
              </a:rPr>
              <a:t>;</a:t>
            </a:r>
            <a:r>
              <a:rPr lang="en-US" sz="2800" b="1" dirty="0" smtClean="0">
                <a:latin typeface="Arial Rounded MT Bold" panose="020F0704030504030204" pitchFamily="34" charset="0"/>
                <a:cs typeface="TH SarabunPSK" pitchFamily="34" charset="-34"/>
              </a:rPr>
              <a:t> </a:t>
            </a:r>
            <a:r>
              <a:rPr lang="en-US" sz="2000" b="1" dirty="0" smtClean="0">
                <a:latin typeface="Arial Rounded MT Bold" panose="020F0704030504030204" pitchFamily="34" charset="0"/>
                <a:cs typeface="TH SarabunPSK" pitchFamily="34" charset="-34"/>
              </a:rPr>
              <a:t>  </a:t>
            </a:r>
            <a:endParaRPr lang="en-US" b="1" dirty="0">
              <a:latin typeface="Arial Rounded MT Bold" panose="020F0704030504030204" pitchFamily="34" charset="0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599</TotalTime>
  <Words>279</Words>
  <Application>Microsoft Office PowerPoint</Application>
  <PresentationFormat>นำเสนอทางหน้าจอ (4:3)</PresentationFormat>
  <Paragraphs>124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เฉลียง</vt:lpstr>
      <vt:lpstr>บทที่ 4</vt:lpstr>
      <vt:lpstr>Array</vt:lpstr>
      <vt:lpstr>มิติของ Array</vt:lpstr>
      <vt:lpstr>งานนำเสนอ PowerPoint</vt:lpstr>
      <vt:lpstr>งานนำเสนอ PowerPoint</vt:lpstr>
      <vt:lpstr>งานนำเสนอ PowerPoint</vt:lpstr>
      <vt:lpstr>ข้อมูลชนิด Structure</vt:lpstr>
      <vt:lpstr>งานนำเสนอ PowerPoint</vt:lpstr>
      <vt:lpstr>การใช้ ArrayList</vt:lpstr>
      <vt:lpstr>Property และ Method ของ ArrayList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4</dc:title>
  <dc:creator>bbb</dc:creator>
  <cp:lastModifiedBy>admin</cp:lastModifiedBy>
  <cp:revision>88</cp:revision>
  <dcterms:created xsi:type="dcterms:W3CDTF">2012-07-04T07:34:41Z</dcterms:created>
  <dcterms:modified xsi:type="dcterms:W3CDTF">2023-06-26T06:32:49Z</dcterms:modified>
</cp:coreProperties>
</file>