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13" name="ตัวยึด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8" name="ตัวยึดวันที่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10" name="ตัวยึดหมายเลขภาพนิ่ง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2" name="ตัวยึดท้ายกระดา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12" name="ตัวยึดหมายเลขภาพนิ่ง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  <p:sp>
        <p:nvSpPr>
          <p:cNvPr id="16" name="ตัวยึดข้อความ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5" name="ตัวยึดข้อความ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13" name="ตัวยึด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26568D-75CF-4894-9655-C4AF84785CCB}" type="datetimeFigureOut">
              <a:rPr lang="th-TH" smtClean="0"/>
              <a:pPr/>
              <a:t>19/06/66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280920" cy="1828800"/>
          </a:xfrm>
        </p:spPr>
        <p:txBody>
          <a:bodyPr>
            <a:noAutofit/>
          </a:bodyPr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</a:rPr>
              <a:t>บทที่ 3</a:t>
            </a:r>
            <a:br>
              <a:rPr lang="th-TH" sz="3200" b="1" dirty="0" smtClean="0">
                <a:solidFill>
                  <a:schemeClr val="tx1"/>
                </a:solidFill>
              </a:rPr>
            </a:br>
            <a:r>
              <a:rPr lang="th-TH" sz="3200" b="1" dirty="0" smtClean="0">
                <a:solidFill>
                  <a:schemeClr val="tx1"/>
                </a:solidFill>
              </a:rPr>
              <a:t>การควบคุมทิศทางการทำงานของโปรแกรม</a:t>
            </a:r>
            <a:endParaRPr lang="th-TH" sz="3200" b="1" dirty="0">
              <a:solidFill>
                <a:schemeClr val="tx1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 smtClean="0">
                <a:solidFill>
                  <a:srgbClr val="CC0066"/>
                </a:solidFill>
              </a:rPr>
              <a:t>คำสั่งในการกระโดด</a:t>
            </a:r>
            <a:endParaRPr lang="th-TH" b="1" dirty="0">
              <a:solidFill>
                <a:srgbClr val="CC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188840"/>
          </a:xfrm>
        </p:spPr>
        <p:txBody>
          <a:bodyPr>
            <a:noAutofit/>
          </a:bodyPr>
          <a:lstStyle/>
          <a:p>
            <a:r>
              <a:rPr lang="th-TH" sz="2800" b="1" dirty="0" smtClean="0">
                <a:solidFill>
                  <a:srgbClr val="0070C0"/>
                </a:solidFill>
                <a:cs typeface="TH SarabunPSK"/>
              </a:rPr>
              <a:t>คำสั่ง </a:t>
            </a:r>
            <a:r>
              <a:rPr lang="en-US" sz="2800" b="1" dirty="0" smtClean="0">
                <a:solidFill>
                  <a:srgbClr val="0070C0"/>
                </a:solidFill>
                <a:cs typeface="TH SarabunPSK"/>
              </a:rPr>
              <a:t>break</a:t>
            </a:r>
            <a:r>
              <a:rPr lang="en-US" sz="2800" b="1" dirty="0" smtClean="0">
                <a:cs typeface="TH SarabunPSK"/>
              </a:rPr>
              <a:t>	</a:t>
            </a:r>
            <a:r>
              <a:rPr lang="th-TH" sz="2400" b="1" dirty="0" smtClean="0">
                <a:latin typeface="TH SarabunPSK" pitchFamily="34" charset="-34"/>
                <a:cs typeface="TH SarabunPSK"/>
              </a:rPr>
              <a:t>เป็น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H SarabunPSK"/>
              </a:rPr>
              <a:t>คำสั่ง</a:t>
            </a:r>
            <a:r>
              <a:rPr lang="th-TH" sz="2400" b="1" dirty="0" smtClean="0">
                <a:latin typeface="TH SarabunPSK" pitchFamily="34" charset="-34"/>
                <a:cs typeface="TH SarabunPSK"/>
              </a:rPr>
              <a:t>กระโดดออกจากการทำงาน </a:t>
            </a:r>
            <a:r>
              <a:rPr lang="en-US" sz="2400" b="1" dirty="0" smtClean="0">
                <a:latin typeface="TH SarabunPSK" pitchFamily="34" charset="-34"/>
                <a:cs typeface="TH SarabunPSK"/>
              </a:rPr>
              <a:t>			</a:t>
            </a:r>
            <a:r>
              <a:rPr lang="th-TH" sz="2400" b="1" dirty="0" smtClean="0">
                <a:latin typeface="TH SarabunPSK" pitchFamily="34" charset="-34"/>
                <a:cs typeface="TH SarabunPSK"/>
              </a:rPr>
              <a:t>เช่น </a:t>
            </a:r>
            <a:r>
              <a:rPr lang="th-TH" sz="2400" b="1" dirty="0" smtClean="0">
                <a:latin typeface="TH SarabunPSK" pitchFamily="34" charset="-34"/>
                <a:cs typeface="TH SarabunPSK"/>
              </a:rPr>
              <a:t>ออก</a:t>
            </a:r>
            <a:r>
              <a:rPr lang="th-TH" sz="2400" b="1" dirty="0" smtClean="0">
                <a:latin typeface="TH SarabunPSK" pitchFamily="34" charset="-34"/>
                <a:cs typeface="TH SarabunPSK"/>
              </a:rPr>
              <a:t>จากการ</a:t>
            </a:r>
            <a:r>
              <a:rPr lang="th-TH" sz="2400" b="1" dirty="0" smtClean="0">
                <a:latin typeface="TH SarabunPSK" pitchFamily="34" charset="-34"/>
                <a:cs typeface="TH SarabunPSK"/>
              </a:rPr>
              <a:t>ทำงานในวงรอบ </a:t>
            </a:r>
            <a:r>
              <a:rPr lang="en-US" sz="2400" dirty="0" smtClean="0">
                <a:cs typeface="TH SarabunPSK"/>
              </a:rPr>
              <a:t>for, </a:t>
            </a:r>
            <a:r>
              <a:rPr lang="en-US" sz="2400" dirty="0" smtClean="0">
                <a:cs typeface="TH SarabunPSK"/>
              </a:rPr>
              <a:t>			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while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do-while</a:t>
            </a:r>
          </a:p>
          <a:p>
            <a:r>
              <a:rPr lang="th-TH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คำสั่ง </a:t>
            </a:r>
            <a:r>
              <a:rPr lang="en-US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continue</a:t>
            </a:r>
            <a:r>
              <a:rPr lang="en-US" sz="2400" dirty="0" smtClean="0">
                <a:cs typeface="TH SarabunPSK"/>
              </a:rPr>
              <a:t>	</a:t>
            </a:r>
            <a:r>
              <a:rPr lang="th-TH" sz="2400" b="1" dirty="0" smtClean="0">
                <a:latin typeface="TH SarabunPSK" pitchFamily="34" charset="-34"/>
                <a:cs typeface="TH SarabunPSK"/>
              </a:rPr>
              <a:t>วนซ้ำไปทำงานในรอบต่อไป เช่น </a:t>
            </a:r>
            <a:r>
              <a:rPr lang="th-TH" sz="2400" b="1" dirty="0" smtClean="0">
                <a:latin typeface="TH SarabunPSK" pitchFamily="34" charset="-34"/>
                <a:cs typeface="TH SarabunPSK"/>
              </a:rPr>
              <a:t>อยู่</a:t>
            </a:r>
            <a:r>
              <a:rPr lang="en-US" sz="2400" b="1" dirty="0" smtClean="0">
                <a:latin typeface="TH SarabunPSK" pitchFamily="34" charset="-34"/>
                <a:cs typeface="TH SarabunPSK"/>
              </a:rPr>
              <a:t>			</a:t>
            </a:r>
            <a:r>
              <a:rPr lang="th-TH" sz="2400" b="1" dirty="0" smtClean="0">
                <a:latin typeface="TH SarabunPSK" pitchFamily="34" charset="-34"/>
                <a:cs typeface="TH SarabunPSK"/>
              </a:rPr>
              <a:t>ภายในคำสั่ง</a:t>
            </a:r>
            <a:r>
              <a:rPr lang="th-TH" sz="1400" dirty="0" smtClean="0">
                <a:cs typeface="TH SarabunPSK"/>
              </a:rPr>
              <a:t>  </a:t>
            </a:r>
            <a:r>
              <a:rPr lang="en-US" sz="2000" b="1" dirty="0" smtClean="0">
                <a:latin typeface="TH SarabunPSK" pitchFamily="34" charset="-34"/>
                <a:cs typeface="TH SarabunPSK"/>
              </a:rPr>
              <a:t>while </a:t>
            </a:r>
            <a:r>
              <a:rPr lang="th-TH" sz="2000" b="1" dirty="0" smtClean="0">
                <a:latin typeface="TH SarabunPSK" pitchFamily="34" charset="-34"/>
                <a:cs typeface="TH SarabunPSK"/>
              </a:rPr>
              <a:t>จะโดดไปทำงานใต้ </a:t>
            </a:r>
            <a:r>
              <a:rPr lang="en-US" sz="2000" b="1" dirty="0" smtClean="0">
                <a:latin typeface="TH SarabunPSK" pitchFamily="34" charset="-34"/>
                <a:cs typeface="TH SarabunPSK"/>
              </a:rPr>
              <a:t>while </a:t>
            </a:r>
            <a:r>
              <a:rPr lang="th-TH" sz="2000" b="1" dirty="0" smtClean="0">
                <a:latin typeface="TH SarabunPSK" pitchFamily="34" charset="-34"/>
                <a:cs typeface="TH SarabunPSK"/>
              </a:rPr>
              <a:t>ทันที</a:t>
            </a:r>
            <a:endParaRPr lang="th-TH" sz="1400" b="1" dirty="0" smtClean="0">
              <a:latin typeface="TH SarabunPSK" pitchFamily="34" charset="-34"/>
              <a:cs typeface="TH SarabunPSK"/>
            </a:endParaRPr>
          </a:p>
        </p:txBody>
      </p:sp>
      <p:sp>
        <p:nvSpPr>
          <p:cNvPr id="4" name="ตัวยึดเนื้อหา 2"/>
          <p:cNvSpPr txBox="1">
            <a:spLocks/>
          </p:cNvSpPr>
          <p:nvPr/>
        </p:nvSpPr>
        <p:spPr>
          <a:xfrm>
            <a:off x="611560" y="3789040"/>
            <a:ext cx="8153400" cy="2188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th-TH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คำสั่ง </a:t>
            </a:r>
            <a:r>
              <a:rPr lang="en-US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return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kumimoji="0" lang="th-TH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H SarabunPSK"/>
              </a:rPr>
              <a:t>เป็น</a:t>
            </a:r>
            <a:r>
              <a:rPr kumimoji="0" lang="th-TH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H SarabunPSK"/>
              </a:rPr>
              <a:t>คำสั่งกระโดดออกจากการ</a:t>
            </a:r>
            <a:r>
              <a:rPr kumimoji="0" lang="th-TH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H SarabunPSK"/>
              </a:rPr>
              <a:t>ทำงาน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H SarabunPSK"/>
              </a:rPr>
              <a:t/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H SarabunPSK"/>
              </a:rPr>
            </a:b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H SarabunPSK"/>
              </a:rPr>
              <a:t>			</a:t>
            </a:r>
            <a:r>
              <a:rPr kumimoji="0" lang="th-TH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H SarabunPSK"/>
              </a:rPr>
              <a:t>ของโปรแกรมย่อย</a:t>
            </a:r>
            <a:r>
              <a:rPr kumimoji="0" lang="th-TH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H SarabunPSK"/>
              </a:rPr>
              <a:t>หรือเมธอดที่สร้างขึ้น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H SarabunPS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h-TH" sz="3600" b="1" dirty="0" smtClean="0">
                <a:solidFill>
                  <a:srgbClr val="CC0066"/>
                </a:solidFill>
              </a:rPr>
              <a:t>การควบคุมทิศทางการทำงานของโปรแกรม</a:t>
            </a:r>
            <a:endParaRPr lang="th-TH" sz="3600" b="1" dirty="0">
              <a:solidFill>
                <a:srgbClr val="CC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solidFill>
                  <a:srgbClr val="0070C0"/>
                </a:solidFill>
              </a:rPr>
              <a:t>การตัดสินใจ </a:t>
            </a:r>
            <a:r>
              <a:rPr lang="en-US" sz="3600" b="1" dirty="0" smtClean="0">
                <a:solidFill>
                  <a:srgbClr val="0070C0"/>
                </a:solidFill>
              </a:rPr>
              <a:t>(</a:t>
            </a:r>
            <a:r>
              <a:rPr lang="en-US" sz="3600" b="1" dirty="0" err="1" smtClean="0">
                <a:solidFill>
                  <a:srgbClr val="0070C0"/>
                </a:solidFill>
              </a:rPr>
              <a:t>Dicision</a:t>
            </a:r>
            <a:r>
              <a:rPr lang="en-US" sz="3600" b="1" dirty="0" smtClean="0">
                <a:solidFill>
                  <a:srgbClr val="0070C0"/>
                </a:solidFill>
              </a:rPr>
              <a:t>)</a:t>
            </a:r>
          </a:p>
          <a:p>
            <a:pPr lvl="1"/>
            <a:r>
              <a:rPr lang="th-TH" sz="3200" b="1" dirty="0" smtClean="0"/>
              <a:t>การตัดสินใจเลือกหนึ่งตัวเลือกจาก 2 ตัวเลือก</a:t>
            </a:r>
          </a:p>
          <a:p>
            <a:pPr lvl="1"/>
            <a:r>
              <a:rPr lang="th-TH" sz="3200" b="1" dirty="0" smtClean="0"/>
              <a:t>การตัดสินใจเลือกหนึ่งตัวเลือกจากหลายตัวเลือก</a:t>
            </a:r>
            <a:endParaRPr lang="en-US" sz="3200" b="1" dirty="0" smtClean="0"/>
          </a:p>
          <a:p>
            <a:r>
              <a:rPr lang="th-TH" sz="3600" b="1" dirty="0" smtClean="0">
                <a:solidFill>
                  <a:srgbClr val="0070C0"/>
                </a:solidFill>
              </a:rPr>
              <a:t>การทำงานแบบวนซ้ำ </a:t>
            </a:r>
            <a:r>
              <a:rPr lang="en-US" sz="3600" b="1" dirty="0" smtClean="0">
                <a:solidFill>
                  <a:srgbClr val="0070C0"/>
                </a:solidFill>
              </a:rPr>
              <a:t>(Iteration)</a:t>
            </a:r>
          </a:p>
          <a:p>
            <a:pPr lvl="1"/>
            <a:r>
              <a:rPr lang="th-TH" sz="3200" b="1" dirty="0" smtClean="0"/>
              <a:t>การวนซ้ำแบบมีจำนวนรอบที่แน่นอน</a:t>
            </a:r>
          </a:p>
          <a:p>
            <a:pPr lvl="1"/>
            <a:r>
              <a:rPr lang="th-TH" sz="3200" b="1" dirty="0" smtClean="0"/>
              <a:t>การทำงานวนซ้ำแบบมีจำนวนรอบไม่แน่นอน</a:t>
            </a: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3600" b="1" dirty="0" smtClean="0">
                <a:solidFill>
                  <a:srgbClr val="CC0066"/>
                </a:solidFill>
              </a:rPr>
              <a:t>คำสั่ง </a:t>
            </a:r>
            <a:r>
              <a:rPr lang="en-US" sz="3600" b="1" dirty="0" smtClean="0">
                <a:solidFill>
                  <a:srgbClr val="CC0066"/>
                </a:solidFill>
              </a:rPr>
              <a:t>if-else : </a:t>
            </a:r>
            <a:r>
              <a:rPr lang="th-TH" sz="3600" b="1" dirty="0" smtClean="0">
                <a:solidFill>
                  <a:srgbClr val="CC0066"/>
                </a:solidFill>
              </a:rPr>
              <a:t>คำสั่งตัดสินใจ 2 ทางเลือก</a:t>
            </a:r>
            <a:endParaRPr lang="th-TH" sz="3600" b="1" dirty="0">
              <a:solidFill>
                <a:srgbClr val="CC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00B050"/>
                </a:solidFill>
              </a:rPr>
              <a:t>รูปแบบ</a:t>
            </a:r>
          </a:p>
          <a:p>
            <a:pPr>
              <a:buNone/>
            </a:pPr>
            <a:r>
              <a:rPr lang="th-TH" b="1" dirty="0" smtClean="0"/>
              <a:t>	</a:t>
            </a:r>
            <a:r>
              <a:rPr lang="en-US" b="1" dirty="0" smtClean="0"/>
              <a:t>if (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เงื่อนไข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	{</a:t>
            </a:r>
          </a:p>
          <a:p>
            <a:pPr>
              <a:buNone/>
            </a:pPr>
            <a:r>
              <a:rPr lang="en-US" b="1" dirty="0" smtClean="0"/>
              <a:t>		&lt;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ชุดคำสั่งเมื่อเงื่อนไขเป็นจริง</a:t>
            </a:r>
            <a:r>
              <a:rPr lang="en-US" b="1" dirty="0" smtClean="0"/>
              <a:t>&gt;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  <a:p>
            <a:pPr>
              <a:buNone/>
            </a:pPr>
            <a:r>
              <a:rPr lang="en-US" b="1" dirty="0" smtClean="0"/>
              <a:t>	else</a:t>
            </a:r>
          </a:p>
          <a:p>
            <a:pPr>
              <a:buNone/>
            </a:pPr>
            <a:r>
              <a:rPr lang="en-US" b="1" dirty="0" smtClean="0"/>
              <a:t>	{</a:t>
            </a:r>
          </a:p>
          <a:p>
            <a:pPr>
              <a:buNone/>
            </a:pPr>
            <a:r>
              <a:rPr lang="en-US" b="1" dirty="0" smtClean="0"/>
              <a:t>		 &lt;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ชุดคำสั่งเมื่อเงื่อนไขเป็นเท็จ</a:t>
            </a:r>
            <a:r>
              <a:rPr lang="en-US" b="1" dirty="0" smtClean="0"/>
              <a:t>&gt;</a:t>
            </a:r>
          </a:p>
          <a:p>
            <a:pPr>
              <a:buNone/>
            </a:pPr>
            <a:r>
              <a:rPr lang="en-US" b="1" dirty="0" smtClean="0"/>
              <a:t>	}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 smtClean="0">
                <a:solidFill>
                  <a:srgbClr val="CC0066"/>
                </a:solidFill>
              </a:rPr>
              <a:t>คำสั่ง </a:t>
            </a:r>
            <a:r>
              <a:rPr lang="en-US" b="1" dirty="0" smtClean="0">
                <a:solidFill>
                  <a:srgbClr val="CC0066"/>
                </a:solidFill>
              </a:rPr>
              <a:t>if-else </a:t>
            </a:r>
            <a:r>
              <a:rPr lang="th-TH" b="1" dirty="0" smtClean="0">
                <a:solidFill>
                  <a:srgbClr val="CC0066"/>
                </a:solidFill>
              </a:rPr>
              <a:t>แบบซ้อนกัน</a:t>
            </a:r>
            <a:endParaRPr lang="th-TH" b="1" dirty="0">
              <a:solidFill>
                <a:srgbClr val="CC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1600" b="1" dirty="0" smtClean="0"/>
              <a:t>	</a:t>
            </a:r>
            <a:r>
              <a:rPr lang="en-US" sz="2000" b="1" dirty="0" smtClean="0"/>
              <a:t>if</a:t>
            </a:r>
            <a:r>
              <a:rPr lang="en-US" sz="1800" b="1" dirty="0" smtClean="0"/>
              <a:t> (</a:t>
            </a:r>
            <a:r>
              <a:rPr lang="th-TH" sz="1800" b="1" dirty="0" smtClean="0"/>
              <a:t>เงื่อนไข</a:t>
            </a:r>
            <a:r>
              <a:rPr lang="en-US" sz="1800" b="1" dirty="0" smtClean="0"/>
              <a:t>)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{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2000" b="1" dirty="0" smtClean="0"/>
              <a:t>if</a:t>
            </a:r>
            <a:r>
              <a:rPr lang="en-US" sz="1800" b="1" dirty="0" smtClean="0"/>
              <a:t> (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เงื่อนไข</a:t>
            </a:r>
            <a:r>
              <a:rPr lang="en-US" sz="1800" b="1" dirty="0" smtClean="0"/>
              <a:t>)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	{</a:t>
            </a:r>
          </a:p>
          <a:p>
            <a:pPr>
              <a:buNone/>
            </a:pPr>
            <a:r>
              <a:rPr lang="en-US" sz="1600" b="1" dirty="0" smtClean="0"/>
              <a:t>		     &lt;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ชุดคำสั่งเมื่อเงื่อนไขเป็นจริง</a:t>
            </a:r>
            <a:r>
              <a:rPr lang="en-US" sz="1600" b="1" dirty="0" smtClean="0"/>
              <a:t>&gt;</a:t>
            </a:r>
          </a:p>
          <a:p>
            <a:pPr>
              <a:buNone/>
            </a:pPr>
            <a:r>
              <a:rPr lang="en-US" sz="1600" b="1" dirty="0" smtClean="0"/>
              <a:t>		}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1800" b="1" dirty="0" smtClean="0"/>
              <a:t>else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	{</a:t>
            </a:r>
          </a:p>
          <a:p>
            <a:pPr>
              <a:buNone/>
            </a:pPr>
            <a:r>
              <a:rPr lang="en-US" sz="1600" b="1" dirty="0" smtClean="0"/>
              <a:t>		     &lt;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ชุดคำสั่งเมื่อเงื่อนไขเป็นเท็จ</a:t>
            </a:r>
            <a:r>
              <a:rPr lang="en-US" sz="1600" b="1" dirty="0" smtClean="0"/>
              <a:t>&gt;</a:t>
            </a:r>
          </a:p>
          <a:p>
            <a:pPr>
              <a:buNone/>
            </a:pPr>
            <a:r>
              <a:rPr lang="en-US" sz="1600" b="1" dirty="0" smtClean="0"/>
              <a:t>		}</a:t>
            </a:r>
          </a:p>
          <a:p>
            <a:pPr>
              <a:buNone/>
            </a:pPr>
            <a:r>
              <a:rPr lang="en-US" sz="1600" b="1" dirty="0" smtClean="0"/>
              <a:t>	}</a:t>
            </a:r>
          </a:p>
          <a:p>
            <a:pPr>
              <a:buNone/>
            </a:pPr>
            <a:r>
              <a:rPr lang="en-US" sz="1600" b="1" dirty="0" smtClean="0"/>
              <a:t>	</a:t>
            </a:r>
            <a:r>
              <a:rPr lang="en-US" sz="1800" b="1" dirty="0" smtClean="0"/>
              <a:t>else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{</a:t>
            </a:r>
          </a:p>
          <a:p>
            <a:pPr>
              <a:buNone/>
            </a:pPr>
            <a:r>
              <a:rPr lang="en-US" sz="1600" b="1" dirty="0" smtClean="0"/>
              <a:t>		 &lt;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ชุดคำสั่งเมื่อเงื่อนไขเป็นเท็จ</a:t>
            </a:r>
            <a:r>
              <a:rPr lang="en-US" sz="1600" b="1" dirty="0" smtClean="0"/>
              <a:t>&gt;</a:t>
            </a:r>
          </a:p>
          <a:p>
            <a:pPr>
              <a:buNone/>
            </a:pPr>
            <a:r>
              <a:rPr lang="en-US" sz="1600" b="1" dirty="0" smtClean="0"/>
              <a:t>	}</a:t>
            </a:r>
            <a:endParaRPr lang="th-TH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b="1" dirty="0" smtClean="0">
                <a:solidFill>
                  <a:srgbClr val="CC0066"/>
                </a:solidFill>
              </a:rPr>
              <a:t>คำสั่ง </a:t>
            </a:r>
            <a:r>
              <a:rPr lang="en-US" b="1" dirty="0" smtClean="0">
                <a:solidFill>
                  <a:srgbClr val="CC0066"/>
                </a:solidFill>
              </a:rPr>
              <a:t>if-else </a:t>
            </a:r>
            <a:r>
              <a:rPr lang="th-TH" b="1" dirty="0" smtClean="0">
                <a:solidFill>
                  <a:srgbClr val="CC0066"/>
                </a:solidFill>
              </a:rPr>
              <a:t>แบบมากกว่า 2 ทางเลือก</a:t>
            </a:r>
            <a:endParaRPr lang="th-TH" b="1" dirty="0">
              <a:solidFill>
                <a:srgbClr val="CC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484784"/>
            <a:ext cx="81534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400" b="1" dirty="0" smtClean="0">
                <a:solidFill>
                  <a:srgbClr val="00B050"/>
                </a:solidFill>
              </a:rPr>
              <a:t>รูปแบบ</a:t>
            </a:r>
            <a:r>
              <a:rPr lang="th-TH" sz="1600" b="1" dirty="0" smtClean="0"/>
              <a:t>	</a:t>
            </a:r>
            <a:endParaRPr lang="en-US" sz="1600" b="1" dirty="0" smtClean="0"/>
          </a:p>
          <a:p>
            <a:pPr>
              <a:buNone/>
            </a:pPr>
            <a:r>
              <a:rPr lang="en-US" sz="2000" b="1" dirty="0" smtClean="0">
                <a:cs typeface="+mj-cs"/>
              </a:rPr>
              <a:t>     if</a:t>
            </a:r>
            <a:r>
              <a:rPr lang="en-US" sz="1800" b="1" dirty="0" smtClean="0">
                <a:cs typeface="+mj-cs"/>
              </a:rPr>
              <a:t> </a:t>
            </a:r>
            <a:r>
              <a:rPr lang="en-US" sz="1800" b="1" dirty="0" smtClean="0"/>
              <a:t>(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เงื่อนไขที่ 1</a:t>
            </a:r>
            <a:r>
              <a:rPr lang="en-US" sz="1800" b="1" dirty="0" smtClean="0"/>
              <a:t>)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{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1400" b="1" dirty="0" smtClean="0"/>
              <a:t> &lt;</a:t>
            </a:r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ชุดคำสั่งเมื่อเงื่อนไขที่ 1 เป็นจริง</a:t>
            </a:r>
            <a:r>
              <a:rPr lang="en-US" sz="1400" b="1" dirty="0" smtClean="0"/>
              <a:t>&gt;</a:t>
            </a:r>
          </a:p>
          <a:p>
            <a:pPr>
              <a:buNone/>
            </a:pPr>
            <a:r>
              <a:rPr lang="en-US" sz="1400" b="1" dirty="0" smtClean="0"/>
              <a:t>	}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</a:t>
            </a:r>
            <a:r>
              <a:rPr lang="en-US" sz="1800" b="1" dirty="0" smtClean="0"/>
              <a:t>else </a:t>
            </a:r>
            <a:r>
              <a:rPr lang="en-US" sz="2400" b="1" dirty="0" smtClean="0"/>
              <a:t>if</a:t>
            </a:r>
            <a:r>
              <a:rPr lang="en-US" sz="2000" b="1" dirty="0" smtClean="0"/>
              <a:t> </a:t>
            </a:r>
            <a:r>
              <a:rPr lang="en-US" sz="1800" b="1" dirty="0" smtClean="0"/>
              <a:t>(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เงื่อนไขที่ 2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r>
              <a:rPr lang="en-US" sz="1800" b="1" dirty="0" smtClean="0"/>
              <a:t>	</a:t>
            </a:r>
            <a:r>
              <a:rPr lang="en-US" sz="1600" b="1" dirty="0" smtClean="0"/>
              <a:t>{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1400" b="1" dirty="0" smtClean="0"/>
              <a:t> &lt;</a:t>
            </a:r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ชุดคำสั่งเมื่อเงื่อนไขที่ 2 เป็นจริง</a:t>
            </a:r>
            <a:r>
              <a:rPr lang="en-US" sz="1400" b="1" dirty="0" smtClean="0"/>
              <a:t>&gt;</a:t>
            </a:r>
          </a:p>
          <a:p>
            <a:pPr>
              <a:buNone/>
            </a:pPr>
            <a:r>
              <a:rPr lang="en-US" sz="1400" b="1" dirty="0" smtClean="0"/>
              <a:t>	}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else </a:t>
            </a:r>
            <a:r>
              <a:rPr lang="en-US" sz="2000" b="1" dirty="0" smtClean="0"/>
              <a:t>if</a:t>
            </a:r>
            <a:r>
              <a:rPr lang="en-US" sz="1800" b="1" dirty="0" smtClean="0"/>
              <a:t> </a:t>
            </a:r>
            <a:r>
              <a:rPr lang="en-US" sz="18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เงื่อนไขที่ </a:t>
            </a:r>
            <a:r>
              <a:rPr lang="en-US" sz="1800" b="1" dirty="0" smtClean="0"/>
              <a:t>3)</a:t>
            </a:r>
          </a:p>
          <a:p>
            <a:pPr>
              <a:buNone/>
            </a:pPr>
            <a:r>
              <a:rPr lang="en-US" sz="1800" b="1" dirty="0" smtClean="0"/>
              <a:t>	</a:t>
            </a:r>
            <a:r>
              <a:rPr lang="en-US" sz="1600" b="1" dirty="0" smtClean="0"/>
              <a:t>{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1400" b="1" dirty="0" smtClean="0"/>
              <a:t> &lt;</a:t>
            </a:r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ชุดคำสั่งเมื่อเงื่อนไขที่ 3 เป็นจริง</a:t>
            </a:r>
            <a:r>
              <a:rPr lang="en-US" sz="1400" b="1" dirty="0" smtClean="0"/>
              <a:t>&gt;</a:t>
            </a:r>
          </a:p>
          <a:p>
            <a:pPr>
              <a:buNone/>
            </a:pPr>
            <a:r>
              <a:rPr lang="en-US" sz="1400" b="1" dirty="0" smtClean="0"/>
              <a:t>	}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</a:t>
            </a:r>
            <a:r>
              <a:rPr lang="en-US" sz="1800" b="1" dirty="0" smtClean="0"/>
              <a:t>else  </a:t>
            </a:r>
            <a:r>
              <a:rPr lang="en-US" sz="1600" b="1" dirty="0" smtClean="0"/>
              <a:t>	{</a:t>
            </a:r>
          </a:p>
          <a:p>
            <a:pPr>
              <a:buNone/>
            </a:pPr>
            <a:r>
              <a:rPr lang="en-US" sz="1600" b="1" dirty="0" smtClean="0"/>
              <a:t>		 &lt;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ชุดคำสั่งเมื่อเงื่อนไขเป็นเท็จ</a:t>
            </a:r>
            <a:r>
              <a:rPr lang="en-US" sz="1600" b="1" dirty="0" smtClean="0"/>
              <a:t>&gt;   }</a:t>
            </a:r>
          </a:p>
          <a:p>
            <a:pPr>
              <a:buNone/>
            </a:pPr>
            <a:r>
              <a:rPr lang="en-US" sz="1600" b="1" dirty="0" smtClean="0"/>
              <a:t>	</a:t>
            </a:r>
            <a:endParaRPr lang="th-TH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h-TH" sz="3200" b="1" dirty="0" smtClean="0">
                <a:solidFill>
                  <a:srgbClr val="CC0066"/>
                </a:solidFill>
              </a:rPr>
              <a:t>คำสั่ง</a:t>
            </a:r>
            <a:r>
              <a:rPr lang="th-TH" sz="3600" b="1" dirty="0" smtClean="0">
                <a:solidFill>
                  <a:srgbClr val="CC0066"/>
                </a:solidFill>
              </a:rPr>
              <a:t> </a:t>
            </a:r>
            <a:r>
              <a:rPr lang="en-US" sz="3600" b="1" dirty="0" smtClean="0">
                <a:solidFill>
                  <a:srgbClr val="CC0066"/>
                </a:solidFill>
              </a:rPr>
              <a:t>switch-case</a:t>
            </a:r>
            <a:r>
              <a:rPr lang="th-TH" sz="3600" b="1" dirty="0" smtClean="0">
                <a:solidFill>
                  <a:srgbClr val="CC0066"/>
                </a:solidFill>
              </a:rPr>
              <a:t> </a:t>
            </a:r>
            <a:r>
              <a:rPr lang="en-US" sz="3600" b="1" dirty="0" smtClean="0">
                <a:solidFill>
                  <a:srgbClr val="CC0066"/>
                </a:solidFill>
              </a:rPr>
              <a:t>: </a:t>
            </a:r>
            <a:r>
              <a:rPr lang="th-TH" sz="3200" b="1" dirty="0" smtClean="0">
                <a:solidFill>
                  <a:srgbClr val="CC0066"/>
                </a:solidFill>
              </a:rPr>
              <a:t>ตัดสินใจมากกว่า 2 ทางเลือก</a:t>
            </a:r>
            <a:endParaRPr lang="th-TH" sz="3600" b="1" dirty="0">
              <a:solidFill>
                <a:srgbClr val="CC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400" b="1" dirty="0" smtClean="0">
                <a:solidFill>
                  <a:srgbClr val="00B050"/>
                </a:solidFill>
              </a:rPr>
              <a:t>รูปแบบ</a:t>
            </a:r>
            <a:r>
              <a:rPr lang="th-TH" sz="1600" b="1" dirty="0" smtClean="0"/>
              <a:t>	</a:t>
            </a:r>
            <a:endParaRPr lang="en-US" sz="1600" b="1" dirty="0" smtClean="0"/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  </a:t>
            </a:r>
            <a:r>
              <a:rPr lang="en-US" sz="2000" b="1" dirty="0" smtClean="0">
                <a:cs typeface="+mj-cs"/>
              </a:rPr>
              <a:t>switch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ทดสอบเงื่อนไข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18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sz="1800" b="1" dirty="0" smtClean="0"/>
              <a:t>	{</a:t>
            </a:r>
          </a:p>
          <a:p>
            <a:pPr>
              <a:buNone/>
            </a:pPr>
            <a:r>
              <a:rPr lang="en-US" sz="2000" b="1" dirty="0" smtClean="0"/>
              <a:t>		case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เงื่อนไขที่ 1</a:t>
            </a:r>
            <a:r>
              <a:rPr lang="th-TH" sz="2000" b="1" dirty="0" smtClean="0"/>
              <a:t> </a:t>
            </a:r>
            <a:r>
              <a:rPr lang="en-US" sz="2000" b="1" dirty="0" smtClean="0"/>
              <a:t>:</a:t>
            </a:r>
          </a:p>
          <a:p>
            <a:pPr>
              <a:buNone/>
            </a:pPr>
            <a:r>
              <a:rPr lang="en-US" sz="2000" b="1" dirty="0" smtClean="0"/>
              <a:t>		        &lt;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ทำงานตามเงื่อนไข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smtClean="0"/>
              <a:t>		         break;</a:t>
            </a:r>
          </a:p>
          <a:p>
            <a:pPr>
              <a:buNone/>
            </a:pPr>
            <a:r>
              <a:rPr lang="en-US" sz="2000" b="1" dirty="0" smtClean="0"/>
              <a:t>		case </a:t>
            </a:r>
            <a:r>
              <a:rPr lang="th-TH" sz="2000" b="1" dirty="0" smtClean="0"/>
              <a:t>เงื่อนไขที่ 2 </a:t>
            </a:r>
            <a:r>
              <a:rPr lang="en-US" sz="2000" b="1" dirty="0" smtClean="0"/>
              <a:t>:</a:t>
            </a:r>
          </a:p>
          <a:p>
            <a:pPr>
              <a:buNone/>
            </a:pPr>
            <a:r>
              <a:rPr lang="en-US" sz="2000" b="1" dirty="0" smtClean="0"/>
              <a:t>		        &lt;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ทำงานตามเงื่อนไข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smtClean="0"/>
              <a:t>		         break;</a:t>
            </a:r>
          </a:p>
          <a:p>
            <a:pPr>
              <a:buNone/>
            </a:pPr>
            <a:r>
              <a:rPr lang="en-US" sz="2000" b="1" dirty="0" smtClean="0"/>
              <a:t>		default :</a:t>
            </a:r>
          </a:p>
          <a:p>
            <a:pPr>
              <a:buNone/>
            </a:pPr>
            <a:r>
              <a:rPr lang="en-US" sz="2000" b="1" dirty="0" smtClean="0"/>
              <a:t>		         &lt;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ทำงานเมื่อไม่ตรงเงื่อนไขใด ๆ เลย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smtClean="0"/>
              <a:t>		          break;</a:t>
            </a:r>
          </a:p>
          <a:p>
            <a:pPr>
              <a:buNone/>
            </a:pPr>
            <a:r>
              <a:rPr lang="en-US" sz="2000" b="1" dirty="0" smtClean="0"/>
              <a:t>	}</a:t>
            </a:r>
            <a:endParaRPr lang="th-TH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CC0066"/>
                </a:solidFill>
              </a:rPr>
              <a:t>คำสั่ง</a:t>
            </a:r>
            <a:r>
              <a:rPr lang="th-TH" b="1" dirty="0" smtClean="0">
                <a:solidFill>
                  <a:srgbClr val="CC0066"/>
                </a:solidFill>
              </a:rPr>
              <a:t> </a:t>
            </a:r>
            <a:r>
              <a:rPr lang="en-US" b="1" dirty="0" smtClean="0">
                <a:solidFill>
                  <a:srgbClr val="CC0066"/>
                </a:solidFill>
              </a:rPr>
              <a:t>for</a:t>
            </a:r>
            <a:r>
              <a:rPr lang="th-TH" b="1" dirty="0" smtClean="0">
                <a:solidFill>
                  <a:srgbClr val="CC0066"/>
                </a:solidFill>
              </a:rPr>
              <a:t> </a:t>
            </a:r>
            <a:r>
              <a:rPr lang="en-US" b="1" dirty="0" smtClean="0">
                <a:solidFill>
                  <a:srgbClr val="CC0066"/>
                </a:solidFill>
              </a:rPr>
              <a:t>: </a:t>
            </a:r>
            <a:r>
              <a:rPr lang="th-TH" sz="4000" b="1" dirty="0" smtClean="0">
                <a:solidFill>
                  <a:srgbClr val="CC0066"/>
                </a:solidFill>
              </a:rPr>
              <a:t>การวนซ้ำด้วยจำนวนรอบที่แน่นอน</a:t>
            </a:r>
            <a:endParaRPr lang="th-TH" b="1" dirty="0">
              <a:solidFill>
                <a:srgbClr val="CC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800" b="1" dirty="0" smtClean="0">
                <a:solidFill>
                  <a:srgbClr val="00B050"/>
                </a:solidFill>
              </a:rPr>
              <a:t>รูปแบบ</a:t>
            </a:r>
            <a:r>
              <a:rPr lang="th-TH" sz="1800" b="1" dirty="0" smtClean="0"/>
              <a:t>	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	</a:t>
            </a:r>
            <a:r>
              <a:rPr lang="en-US" sz="2800" b="1" dirty="0" smtClean="0"/>
              <a:t>for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ตัวแปรที่ใช้นับจำนวนรอบ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จำนวนรอบเริ่มต้น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;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เงื่อนไขการหยุดวนซ้ำ</a:t>
            </a:r>
            <a:br>
              <a:rPr lang="th-TH" sz="24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                                               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                  ; </a:t>
            </a:r>
            <a:r>
              <a:rPr lang="th-TH" sz="2400" b="1" dirty="0" err="1" smtClean="0">
                <a:latin typeface="TH SarabunPSK" pitchFamily="34" charset="-34"/>
                <a:cs typeface="TH SarabunPSK" pitchFamily="34" charset="-34"/>
              </a:rPr>
              <a:t>สเต็ป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ขั้นของการนับ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{</a:t>
            </a:r>
          </a:p>
          <a:p>
            <a:pPr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&lt;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ทำงานตามคำสั่ง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&gt;</a:t>
            </a:r>
          </a:p>
          <a:p>
            <a:pPr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}</a:t>
            </a:r>
          </a:p>
          <a:p>
            <a:pPr>
              <a:buNone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เช่น </a:t>
            </a:r>
          </a:p>
          <a:p>
            <a:pPr>
              <a:buNone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for (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=0; 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&lt;= 10; 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++)</a:t>
            </a:r>
            <a:endParaRPr lang="th-TH" sz="2800" b="1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b="1" dirty="0" smtClean="0">
                <a:solidFill>
                  <a:srgbClr val="CC0066"/>
                </a:solidFill>
              </a:rPr>
              <a:t>คำสั่ง </a:t>
            </a:r>
            <a:r>
              <a:rPr lang="en-US" b="1" dirty="0" smtClean="0">
                <a:solidFill>
                  <a:srgbClr val="CC0066"/>
                </a:solidFill>
              </a:rPr>
              <a:t>while : </a:t>
            </a:r>
            <a:r>
              <a:rPr lang="th-TH" b="1" dirty="0" smtClean="0">
                <a:solidFill>
                  <a:srgbClr val="CC0066"/>
                </a:solidFill>
              </a:rPr>
              <a:t>การวนซ้ำด้วยจำนวนรอบไม่แน่นอน</a:t>
            </a:r>
            <a:endParaRPr lang="th-TH" b="1" dirty="0">
              <a:solidFill>
                <a:srgbClr val="CC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b="1" dirty="0" smtClean="0">
                <a:solidFill>
                  <a:srgbClr val="00B050"/>
                </a:solidFill>
              </a:rPr>
              <a:t>รูปแบบ</a:t>
            </a:r>
          </a:p>
          <a:p>
            <a:pPr>
              <a:buNone/>
            </a:pPr>
            <a:r>
              <a:rPr lang="th-TH" b="1" dirty="0" smtClean="0"/>
              <a:t>		</a:t>
            </a:r>
            <a:r>
              <a:rPr lang="en-US" b="1" dirty="0" smtClean="0"/>
              <a:t>while (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เงื่อนไข</a:t>
            </a:r>
            <a:r>
              <a:rPr lang="th-TH" b="1" dirty="0" smtClean="0"/>
              <a:t> 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		{</a:t>
            </a:r>
          </a:p>
          <a:p>
            <a:pPr>
              <a:buNone/>
            </a:pPr>
            <a:r>
              <a:rPr lang="th-TH" b="1" dirty="0" smtClean="0"/>
              <a:t>			</a:t>
            </a:r>
            <a:r>
              <a:rPr lang="en-US" b="1" dirty="0" smtClean="0"/>
              <a:t>&lt;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ทำงานตามคำสั่งถ้าเงื่อนไขเป็นจริง</a:t>
            </a:r>
            <a:r>
              <a:rPr lang="en-US" b="1" dirty="0" smtClean="0"/>
              <a:t>&gt;</a:t>
            </a:r>
          </a:p>
          <a:p>
            <a:pPr>
              <a:buNone/>
            </a:pPr>
            <a:r>
              <a:rPr lang="en-US" b="1" dirty="0" smtClean="0"/>
              <a:t>		}</a:t>
            </a: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</a:rPr>
              <a:t>เช่น</a:t>
            </a:r>
          </a:p>
          <a:p>
            <a:pPr>
              <a:buNone/>
            </a:pPr>
            <a:r>
              <a:rPr lang="th-TH" b="1" dirty="0" smtClean="0"/>
              <a:t>		</a:t>
            </a:r>
            <a:r>
              <a:rPr lang="en-US" b="1" dirty="0" smtClean="0"/>
              <a:t>while ( </a:t>
            </a:r>
            <a:r>
              <a:rPr lang="en-US" b="1" dirty="0" err="1" smtClean="0"/>
              <a:t>i</a:t>
            </a:r>
            <a:r>
              <a:rPr lang="en-US" b="1" dirty="0" smtClean="0"/>
              <a:t> &lt;= 10)</a:t>
            </a:r>
          </a:p>
          <a:p>
            <a:pPr>
              <a:buNone/>
            </a:pPr>
            <a:r>
              <a:rPr lang="en-US" b="1" dirty="0" smtClean="0"/>
              <a:t>		{</a:t>
            </a:r>
          </a:p>
          <a:p>
            <a:pPr>
              <a:buNone/>
            </a:pPr>
            <a:r>
              <a:rPr lang="en-US" b="1" dirty="0" smtClean="0"/>
              <a:t>			sum =  sum + </a:t>
            </a:r>
            <a:r>
              <a:rPr lang="en-US" b="1" dirty="0" err="1" smtClean="0"/>
              <a:t>i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i</a:t>
            </a:r>
            <a:r>
              <a:rPr lang="en-US" b="1" dirty="0" smtClean="0"/>
              <a:t>++;</a:t>
            </a:r>
          </a:p>
          <a:p>
            <a:pPr>
              <a:buNone/>
            </a:pPr>
            <a:r>
              <a:rPr lang="en-US" b="1" dirty="0" smtClean="0"/>
              <a:t>		}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4000" b="1" dirty="0" smtClean="0">
                <a:solidFill>
                  <a:srgbClr val="CC0066"/>
                </a:solidFill>
              </a:rPr>
              <a:t>คำสั่ง</a:t>
            </a:r>
            <a:r>
              <a:rPr lang="th-TH" b="1" dirty="0" smtClean="0">
                <a:solidFill>
                  <a:srgbClr val="CC0066"/>
                </a:solidFill>
              </a:rPr>
              <a:t> </a:t>
            </a:r>
            <a:r>
              <a:rPr lang="en-US" b="1" dirty="0" smtClean="0">
                <a:solidFill>
                  <a:srgbClr val="CC0066"/>
                </a:solidFill>
              </a:rPr>
              <a:t>do-while : </a:t>
            </a:r>
            <a:r>
              <a:rPr lang="th-TH" sz="4000" b="1" dirty="0" smtClean="0">
                <a:solidFill>
                  <a:srgbClr val="CC0066"/>
                </a:solidFill>
              </a:rPr>
              <a:t>การวนซ้ำด้วยจำนวนรอบไม่แน่นอน</a:t>
            </a:r>
            <a:endParaRPr lang="th-TH" b="1" dirty="0">
              <a:solidFill>
                <a:srgbClr val="CC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b="1" dirty="0" smtClean="0">
                <a:solidFill>
                  <a:srgbClr val="00B050"/>
                </a:solidFill>
              </a:rPr>
              <a:t>รูปแบบ</a:t>
            </a:r>
          </a:p>
          <a:p>
            <a:pPr>
              <a:buNone/>
            </a:pPr>
            <a:r>
              <a:rPr lang="th-TH" b="1" dirty="0" smtClean="0"/>
              <a:t>		</a:t>
            </a:r>
            <a:r>
              <a:rPr lang="en-US" b="1" dirty="0" smtClean="0"/>
              <a:t>do </a:t>
            </a:r>
          </a:p>
          <a:p>
            <a:pPr>
              <a:buNone/>
            </a:pPr>
            <a:r>
              <a:rPr lang="en-US" b="1" dirty="0" smtClean="0"/>
              <a:t>		{</a:t>
            </a:r>
          </a:p>
          <a:p>
            <a:pPr>
              <a:buNone/>
            </a:pPr>
            <a:r>
              <a:rPr lang="th-TH" b="1" dirty="0" smtClean="0"/>
              <a:t>			</a:t>
            </a:r>
            <a:r>
              <a:rPr lang="en-US" b="1" dirty="0" smtClean="0"/>
              <a:t>&lt;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ทำงานตามคำสั่ง</a:t>
            </a:r>
            <a:r>
              <a:rPr lang="en-US" b="1" dirty="0" smtClean="0"/>
              <a:t>&gt;</a:t>
            </a:r>
          </a:p>
          <a:p>
            <a:pPr>
              <a:buNone/>
            </a:pPr>
            <a:r>
              <a:rPr lang="en-US" b="1" dirty="0" smtClean="0"/>
              <a:t>		} while &lt;</a:t>
            </a:r>
            <a:r>
              <a:rPr lang="th-TH" b="1" dirty="0" smtClean="0"/>
              <a:t>ทดสอบเงื่อนไข ถ้าจริงกลับไปทำงานอีกรอบ</a:t>
            </a:r>
            <a:r>
              <a:rPr lang="en-US" b="1" dirty="0" smtClean="0"/>
              <a:t>&gt;;</a:t>
            </a: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</a:rPr>
              <a:t>เช่น</a:t>
            </a:r>
          </a:p>
          <a:p>
            <a:pPr>
              <a:buNone/>
            </a:pPr>
            <a:r>
              <a:rPr lang="th-TH" b="1" dirty="0" smtClean="0"/>
              <a:t>		</a:t>
            </a:r>
            <a:r>
              <a:rPr lang="en-US" b="1" dirty="0" smtClean="0"/>
              <a:t>do </a:t>
            </a:r>
          </a:p>
          <a:p>
            <a:pPr>
              <a:buNone/>
            </a:pPr>
            <a:r>
              <a:rPr lang="en-US" b="1" dirty="0" smtClean="0"/>
              <a:t>		{</a:t>
            </a:r>
          </a:p>
          <a:p>
            <a:pPr>
              <a:buNone/>
            </a:pPr>
            <a:r>
              <a:rPr lang="en-US" b="1" dirty="0" smtClean="0"/>
              <a:t>			sum =  sum + </a:t>
            </a:r>
            <a:r>
              <a:rPr lang="en-US" b="1" dirty="0" err="1" smtClean="0"/>
              <a:t>i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i</a:t>
            </a:r>
            <a:r>
              <a:rPr lang="en-US" b="1" dirty="0" smtClean="0"/>
              <a:t>++;</a:t>
            </a:r>
          </a:p>
          <a:p>
            <a:pPr>
              <a:buNone/>
            </a:pPr>
            <a:r>
              <a:rPr lang="en-US" b="1" dirty="0" smtClean="0"/>
              <a:t>		} while ( </a:t>
            </a:r>
            <a:r>
              <a:rPr lang="en-US" b="1" dirty="0" err="1" smtClean="0"/>
              <a:t>i</a:t>
            </a:r>
            <a:r>
              <a:rPr lang="en-US" b="1" dirty="0" smtClean="0"/>
              <a:t> != 10 );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ตรงกลาง">
  <a:themeElements>
    <a:clrScheme name="ในเมือง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ตรงกลาง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ตรงกลาง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166</TotalTime>
  <Words>130</Words>
  <Application>Microsoft Office PowerPoint</Application>
  <PresentationFormat>นำเสนอทางหน้าจอ (4:3)</PresentationFormat>
  <Paragraphs>101</Paragraphs>
  <Slides>10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10</vt:i4>
      </vt:variant>
    </vt:vector>
  </HeadingPairs>
  <TitlesOfParts>
    <vt:vector size="11" baseType="lpstr">
      <vt:lpstr>ตรงกลาง</vt:lpstr>
      <vt:lpstr>บทที่ 3 การควบคุมทิศทางการทำงานของโปรแกรม</vt:lpstr>
      <vt:lpstr>การควบคุมทิศทางการทำงานของโปรแกรม</vt:lpstr>
      <vt:lpstr>คำสั่ง if-else : คำสั่งตัดสินใจ 2 ทางเลือก</vt:lpstr>
      <vt:lpstr>คำสั่ง if-else แบบซ้อนกัน</vt:lpstr>
      <vt:lpstr>คำสั่ง if-else แบบมากกว่า 2 ทางเลือก</vt:lpstr>
      <vt:lpstr>คำสั่ง switch-case : ตัดสินใจมากกว่า 2 ทางเลือก</vt:lpstr>
      <vt:lpstr>คำสั่ง for : การวนซ้ำด้วยจำนวนรอบที่แน่นอน</vt:lpstr>
      <vt:lpstr>คำสั่ง while : การวนซ้ำด้วยจำนวนรอบไม่แน่นอน</vt:lpstr>
      <vt:lpstr>คำสั่ง do-while : การวนซ้ำด้วยจำนวนรอบไม่แน่นอน</vt:lpstr>
      <vt:lpstr>คำสั่งในการกระโดด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 การควบคุมทิศทางการทำงานของโปรแกรม</dc:title>
  <dc:creator>bbb</dc:creator>
  <cp:lastModifiedBy>admin</cp:lastModifiedBy>
  <cp:revision>30</cp:revision>
  <dcterms:created xsi:type="dcterms:W3CDTF">2012-06-20T08:42:26Z</dcterms:created>
  <dcterms:modified xsi:type="dcterms:W3CDTF">2023-06-19T06:18:11Z</dcterms:modified>
</cp:coreProperties>
</file>