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8"/>
  </p:notes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6" r:id="rId11"/>
    <p:sldId id="264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3" r:id="rId27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2D36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ลักษณะ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ลักษณะ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ลักษณะ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ลักษณะ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ลักษณะสีปานกลาง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6D9F66E-5EB9-4882-86FB-DCBF35E3C3E4}" styleName="ลักษณะสีปานกลาง 4 - เน้น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ลักษณะสีปานกลาง 4 - เน้น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ลักษณะสีปานกลาง 4 - เน้น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ลักษณะสีปานกลาง 4 - เน้น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A488322-F2BA-4B5B-9748-0D474271808F}" styleName="ลักษณะสีปานกลาง 3 - เน้น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404" autoAdjust="0"/>
  </p:normalViewPr>
  <p:slideViewPr>
    <p:cSldViewPr>
      <p:cViewPr varScale="1">
        <p:scale>
          <a:sx n="98" d="100"/>
          <a:sy n="98" d="100"/>
        </p:scale>
        <p:origin x="-19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2379AA-CD30-4669-B836-071F0E981939}" type="datetimeFigureOut">
              <a:rPr lang="th-TH" smtClean="0"/>
              <a:pPr/>
              <a:t>12/06/66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CE92AE-8A55-41E5-A33D-CC5648BA96BA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87189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E92AE-8A55-41E5-A33D-CC5648BA96BA}" type="slidenum">
              <a:rPr lang="th-TH" smtClean="0"/>
              <a:pPr/>
              <a:t>6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71866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12/06/66</a:t>
            </a:fld>
            <a:endParaRPr lang="th-TH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32" name="สี่เหลี่ยมผืนผ้า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สี่เหลี่ยมผืนผ้า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สี่เหลี่ยมผืนผ้า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สี่เหลี่ยมผืนผ้า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สี่เหลี่ยมผืนผ้า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56" name="สี่เหลี่ยมผืนผ้า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สี่เหลี่ยมผืนผ้า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สี่เหลี่ยมผืนผ้า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สี่เหลี่ยมผืนผ้า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12/06/66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12/06/66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12/06/66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รูปแบบอิสระ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รูปแบบอิสระ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รูปแบบอิสระ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รูปแบบอิสระ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รูปแบบอิสระ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รูปแบบอิสระ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รูปแบบอิสระ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รูปแบบอิสระ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รูปแบบอิสระ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รูปแบบอิสระ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รูปแบบอิสระ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รูปแบบอิสระ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รูปแบบอิสระ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รูปแบบอิสระ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รูปแบบอิสระ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12/06/66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สี่เหลี่ยมผืนผ้า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สี่เหลี่ยมผืนผ้า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12/06/66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สี่เหลี่ยมผืนผ้า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12/06/66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สี่เหลี่ยมผืนผ้า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สี่เหลี่ยมผืนผ้า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สี่เหลี่ยมผืนผ้า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สี่เหลี่ยมผืนผ้า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สี่เหลี่ยมผืนผ้า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12/06/66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12/06/66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12/06/66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ตัวเชื่อมต่อตรง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กลุ่ม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ตัวเชื่อมต่อตรง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grpSp>
        <p:nvGrpSpPr>
          <p:cNvPr id="14" name="กลุ่ม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ตัวเชื่อมต่อตรง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กลุ่ม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ตัวเชื่อมต่อตรง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ตัวเชื่อมต่อตรง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ตัวเชื่อมต่อตรง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12/06/66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BE54E92-A71D-4AFD-AF13-A77C4273EAC2}" type="datetimeFigureOut">
              <a:rPr lang="th-TH" smtClean="0"/>
              <a:pPr/>
              <a:t>12/06/66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899592" y="1556792"/>
            <a:ext cx="7772400" cy="1296144"/>
          </a:xfrm>
        </p:spPr>
        <p:txBody>
          <a:bodyPr/>
          <a:lstStyle/>
          <a:p>
            <a:pPr algn="ctr"/>
            <a:r>
              <a:rPr lang="th-TH" sz="7200" dirty="0" smtClean="0">
                <a:solidFill>
                  <a:schemeClr val="tx1"/>
                </a:solidFill>
              </a:rPr>
              <a:t>บทที่ 2</a:t>
            </a:r>
            <a:endParaRPr lang="th-TH" sz="7200" dirty="0">
              <a:solidFill>
                <a:schemeClr val="tx1"/>
              </a:solidFill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914400" y="2640320"/>
            <a:ext cx="7772400" cy="1508760"/>
          </a:xfrm>
        </p:spPr>
        <p:txBody>
          <a:bodyPr>
            <a:noAutofit/>
          </a:bodyPr>
          <a:lstStyle/>
          <a:p>
            <a:r>
              <a:rPr lang="th-TH" sz="4400" b="1" dirty="0" smtClean="0">
                <a:solidFill>
                  <a:srgbClr val="CC0099"/>
                </a:solidFill>
                <a:latin typeface="TH SarabunPSK" pitchFamily="34" charset="-34"/>
                <a:cs typeface="TH SarabunPSK" pitchFamily="34" charset="-34"/>
              </a:rPr>
              <a:t>หลักการ</a:t>
            </a:r>
            <a:r>
              <a:rPr lang="th-TH" sz="4000" b="1" dirty="0" smtClean="0">
                <a:solidFill>
                  <a:srgbClr val="CC0099"/>
                </a:solidFill>
                <a:latin typeface="TH SarabunPSK" pitchFamily="34" charset="-34"/>
                <a:cs typeface="TH SarabunPSK" pitchFamily="34" charset="-34"/>
              </a:rPr>
              <a:t>เขียน</a:t>
            </a:r>
            <a:r>
              <a:rPr lang="th-TH" sz="4400" b="1" dirty="0" smtClean="0">
                <a:solidFill>
                  <a:srgbClr val="CC0099"/>
                </a:solidFill>
                <a:latin typeface="TH SarabunPSK" pitchFamily="34" charset="-34"/>
                <a:cs typeface="TH SarabunPSK" pitchFamily="34" charset="-34"/>
              </a:rPr>
              <a:t>โปรแกรมภาษา </a:t>
            </a:r>
            <a:r>
              <a:rPr lang="en-US" sz="4400" b="1" dirty="0" smtClean="0">
                <a:solidFill>
                  <a:srgbClr val="CC0099"/>
                </a:solidFill>
                <a:latin typeface="TH SarabunPSK" pitchFamily="34" charset="-34"/>
                <a:cs typeface="TH SarabunPSK" pitchFamily="34" charset="-34"/>
              </a:rPr>
              <a:t>C#</a:t>
            </a:r>
            <a:endParaRPr lang="th-TH" sz="4400" b="1" dirty="0" smtClean="0">
              <a:solidFill>
                <a:srgbClr val="CC0099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772400" cy="914400"/>
          </a:xfrm>
        </p:spPr>
        <p:txBody>
          <a:bodyPr/>
          <a:lstStyle/>
          <a:p>
            <a:pPr algn="ctr"/>
            <a:r>
              <a:rPr lang="th-TH" sz="4800" b="1" dirty="0" smtClean="0">
                <a:solidFill>
                  <a:srgbClr val="0070C0"/>
                </a:solidFill>
              </a:rPr>
              <a:t>คำสงวนใน </a:t>
            </a:r>
            <a:r>
              <a:rPr lang="en-US" sz="4800" b="1" dirty="0" smtClean="0">
                <a:solidFill>
                  <a:srgbClr val="0070C0"/>
                </a:solidFill>
              </a:rPr>
              <a:t>C# </a:t>
            </a:r>
            <a:endParaRPr lang="th-TH" sz="4800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3085789"/>
              </p:ext>
            </p:extLst>
          </p:nvPr>
        </p:nvGraphicFramePr>
        <p:xfrm>
          <a:off x="848274" y="1124744"/>
          <a:ext cx="7468142" cy="54006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368152"/>
                <a:gridCol w="1400493"/>
                <a:gridCol w="1747169"/>
                <a:gridCol w="1399435"/>
                <a:gridCol w="1552893"/>
              </a:tblGrid>
              <a:tr h="5400600">
                <a:tc>
                  <a:txBody>
                    <a:bodyPr/>
                    <a:lstStyle/>
                    <a:p>
                      <a:r>
                        <a:rPr kumimoji="0" lang="en-US" sz="2400" kern="1200" dirty="0" smtClean="0"/>
                        <a:t>abstract</a:t>
                      </a:r>
                      <a:br>
                        <a:rPr kumimoji="0" lang="en-US" sz="2400" kern="1200" dirty="0" smtClean="0"/>
                      </a:br>
                      <a:r>
                        <a:rPr kumimoji="0" lang="en-US" sz="2400" kern="1200" dirty="0" smtClean="0"/>
                        <a:t>as</a:t>
                      </a:r>
                      <a:br>
                        <a:rPr kumimoji="0" lang="en-US" sz="2400" kern="1200" dirty="0" smtClean="0"/>
                      </a:br>
                      <a:r>
                        <a:rPr kumimoji="0" lang="en-US" sz="2400" kern="1200" dirty="0" smtClean="0"/>
                        <a:t>base</a:t>
                      </a:r>
                      <a:br>
                        <a:rPr kumimoji="0" lang="en-US" sz="2400" kern="1200" dirty="0" smtClean="0"/>
                      </a:br>
                      <a:r>
                        <a:rPr kumimoji="0" lang="en-US" sz="2400" kern="1200" dirty="0" smtClean="0"/>
                        <a:t>bool</a:t>
                      </a:r>
                      <a:br>
                        <a:rPr kumimoji="0" lang="en-US" sz="2400" kern="1200" dirty="0" smtClean="0"/>
                      </a:br>
                      <a:r>
                        <a:rPr kumimoji="0" lang="en-US" sz="2400" kern="1200" dirty="0" smtClean="0"/>
                        <a:t>break</a:t>
                      </a:r>
                      <a:br>
                        <a:rPr kumimoji="0" lang="en-US" sz="2400" kern="1200" dirty="0" smtClean="0"/>
                      </a:br>
                      <a:r>
                        <a:rPr kumimoji="0" lang="en-US" sz="2400" kern="1200" dirty="0" smtClean="0"/>
                        <a:t>byte</a:t>
                      </a:r>
                      <a:br>
                        <a:rPr kumimoji="0" lang="en-US" sz="2400" kern="1200" dirty="0" smtClean="0"/>
                      </a:br>
                      <a:r>
                        <a:rPr kumimoji="0" lang="en-US" sz="2400" kern="1200" dirty="0" smtClean="0"/>
                        <a:t>catch</a:t>
                      </a:r>
                      <a:br>
                        <a:rPr kumimoji="0" lang="en-US" sz="2400" kern="1200" dirty="0" smtClean="0"/>
                      </a:br>
                      <a:r>
                        <a:rPr kumimoji="0" lang="en-US" sz="2400" kern="1200" dirty="0" smtClean="0"/>
                        <a:t>case</a:t>
                      </a:r>
                      <a:br>
                        <a:rPr kumimoji="0" lang="en-US" sz="2400" kern="1200" dirty="0" smtClean="0"/>
                      </a:br>
                      <a:r>
                        <a:rPr kumimoji="0" lang="en-US" sz="2400" kern="1200" dirty="0" smtClean="0"/>
                        <a:t>char</a:t>
                      </a:r>
                      <a:br>
                        <a:rPr kumimoji="0" lang="en-US" sz="2400" kern="1200" dirty="0" smtClean="0"/>
                      </a:br>
                      <a:r>
                        <a:rPr kumimoji="0" lang="en-US" sz="2400" kern="1200" dirty="0" smtClean="0"/>
                        <a:t>checked</a:t>
                      </a:r>
                      <a:br>
                        <a:rPr kumimoji="0" lang="en-US" sz="2400" kern="1200" dirty="0" smtClean="0"/>
                      </a:br>
                      <a:r>
                        <a:rPr kumimoji="0" lang="en-US" sz="2400" kern="1200" dirty="0" smtClean="0"/>
                        <a:t>class</a:t>
                      </a:r>
                      <a:br>
                        <a:rPr kumimoji="0" lang="en-US" sz="2400" kern="1200" dirty="0" smtClean="0"/>
                      </a:br>
                      <a:r>
                        <a:rPr kumimoji="0" lang="en-US" sz="2400" kern="1200" dirty="0" smtClean="0"/>
                        <a:t>const</a:t>
                      </a:r>
                      <a:br>
                        <a:rPr kumimoji="0" lang="en-US" sz="2400" kern="1200" dirty="0" smtClean="0"/>
                      </a:br>
                      <a:r>
                        <a:rPr kumimoji="0" lang="en-US" sz="2400" kern="1200" dirty="0" smtClean="0"/>
                        <a:t>continue</a:t>
                      </a: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decimal</a:t>
                      </a:r>
                      <a:endParaRPr lang="th-TH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default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delegate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double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else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enum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false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finally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float</a:t>
                      </a: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foreach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goto</a:t>
                      </a:r>
                      <a:endParaRPr kumimoji="0" lang="en-US" sz="2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interface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internal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long</a:t>
                      </a: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namespace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new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null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object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operator</a:t>
                      </a: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out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override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params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private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protected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public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readonly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ref</a:t>
                      </a: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return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sbyte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sealed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short</a:t>
                      </a:r>
                    </a:p>
                    <a:p>
                      <a:r>
                        <a:rPr kumimoji="0"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sizeof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static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struct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string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switch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this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throw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true</a:t>
                      </a: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try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typeof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uint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ulong</a:t>
                      </a:r>
                      <a:endParaRPr kumimoji="0" lang="en-US" sz="2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ushort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using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virtual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void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while</a:t>
                      </a:r>
                    </a:p>
                    <a:p>
                      <a:endParaRPr kumimoji="0" lang="en-US" sz="2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476672"/>
            <a:ext cx="7772400" cy="914400"/>
          </a:xfrm>
        </p:spPr>
        <p:txBody>
          <a:bodyPr/>
          <a:lstStyle/>
          <a:p>
            <a:pPr algn="ctr"/>
            <a:r>
              <a:rPr lang="th-TH" sz="4800" b="1" dirty="0" smtClean="0">
                <a:solidFill>
                  <a:srgbClr val="0070C0"/>
                </a:solidFill>
              </a:rPr>
              <a:t>การใช้ค่าคงที่</a:t>
            </a:r>
            <a:endParaRPr lang="th-TH" sz="4800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340768"/>
            <a:ext cx="8050088" cy="52565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3600" b="1" dirty="0" smtClean="0">
                <a:solidFill>
                  <a:schemeClr val="accent2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รูปแบบ</a:t>
            </a:r>
          </a:p>
          <a:p>
            <a:pPr>
              <a:buNone/>
            </a:pPr>
            <a:r>
              <a:rPr lang="th-TH" dirty="0" smtClean="0"/>
              <a:t>	</a:t>
            </a:r>
            <a:r>
              <a:rPr lang="en-US" sz="2800" b="1" dirty="0" err="1" smtClean="0"/>
              <a:t>const</a:t>
            </a:r>
            <a:r>
              <a:rPr lang="en-US" sz="2800" dirty="0" smtClean="0"/>
              <a:t> </a:t>
            </a:r>
            <a:r>
              <a:rPr lang="en-US" sz="2800" b="1" i="1" dirty="0" err="1" smtClean="0"/>
              <a:t>TypeOfConst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NameOfConst</a:t>
            </a:r>
            <a:r>
              <a:rPr lang="en-US" sz="2800" b="1" i="1" dirty="0" smtClean="0"/>
              <a:t> = </a:t>
            </a:r>
            <a:r>
              <a:rPr lang="en-US" sz="2800" b="1" i="1" dirty="0" err="1" smtClean="0"/>
              <a:t>Const_Value</a:t>
            </a:r>
            <a:r>
              <a:rPr lang="en-US" sz="2800" b="1" i="1" dirty="0" smtClean="0"/>
              <a:t> 			[,</a:t>
            </a:r>
            <a:r>
              <a:rPr lang="en-US" sz="2800" b="1" i="1" dirty="0" err="1" smtClean="0"/>
              <a:t>NameOfConst</a:t>
            </a:r>
            <a:r>
              <a:rPr lang="en-US" sz="2800" b="1" i="1" dirty="0" smtClean="0"/>
              <a:t>=</a:t>
            </a:r>
            <a:r>
              <a:rPr lang="en-US" sz="2800" b="1" i="1" dirty="0" err="1" smtClean="0"/>
              <a:t>Const_Value</a:t>
            </a:r>
            <a:r>
              <a:rPr lang="en-US" sz="2800" b="1" i="1" dirty="0" smtClean="0"/>
              <a:t>,…]</a:t>
            </a:r>
            <a:r>
              <a:rPr lang="en-US" sz="2800" dirty="0" smtClean="0"/>
              <a:t>;</a:t>
            </a:r>
            <a:endParaRPr lang="en-US" dirty="0" smtClean="0"/>
          </a:p>
          <a:p>
            <a:pPr>
              <a:buNone/>
            </a:pPr>
            <a:r>
              <a:rPr lang="th-TH" sz="3200" b="1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โดยที่</a:t>
            </a:r>
          </a:p>
          <a:p>
            <a:r>
              <a:rPr lang="en-US" b="1" dirty="0" err="1">
                <a:solidFill>
                  <a:srgbClr val="CC0099"/>
                </a:solidFill>
                <a:cs typeface="TH SarabunPSK" pitchFamily="34" charset="-34"/>
              </a:rPr>
              <a:t>c</a:t>
            </a:r>
            <a:r>
              <a:rPr lang="en-US" b="1" dirty="0" err="1" smtClean="0">
                <a:solidFill>
                  <a:srgbClr val="CC0099"/>
                </a:solidFill>
                <a:cs typeface="TH SarabunPSK" pitchFamily="34" charset="-34"/>
              </a:rPr>
              <a:t>onst</a:t>
            </a:r>
            <a:r>
              <a:rPr lang="en-US" b="1" dirty="0" smtClean="0">
                <a:cs typeface="TH SarabunPSK" pitchFamily="34" charset="-34"/>
              </a:rPr>
              <a:t>	</a:t>
            </a:r>
            <a:r>
              <a:rPr lang="th-TH" b="1" dirty="0" smtClean="0">
                <a:cs typeface="TH SarabunPSK" pitchFamily="34" charset="-34"/>
              </a:rPr>
              <a:t>	</a:t>
            </a:r>
            <a:r>
              <a:rPr lang="th-TH" b="1" dirty="0" smtClean="0">
                <a:cs typeface="TH SarabunPSK" pitchFamily="34" charset="-34"/>
              </a:rPr>
              <a:t> คือ </a:t>
            </a:r>
            <a:r>
              <a:rPr lang="th-TH" b="1" dirty="0" smtClean="0">
                <a:cs typeface="TH SarabunPSK" pitchFamily="34" charset="-34"/>
              </a:rPr>
              <a:t>คำสงวนที่ใช้ประกาศค่าคงที่</a:t>
            </a:r>
          </a:p>
          <a:p>
            <a:r>
              <a:rPr lang="en-US" b="1" dirty="0" err="1" smtClean="0">
                <a:solidFill>
                  <a:srgbClr val="CC0099"/>
                </a:solidFill>
                <a:cs typeface="TH SarabunPSK" pitchFamily="34" charset="-34"/>
              </a:rPr>
              <a:t>TypeOfConst</a:t>
            </a:r>
            <a:r>
              <a:rPr lang="en-US" b="1" dirty="0" smtClean="0">
                <a:cs typeface="TH SarabunPSK" pitchFamily="34" charset="-34"/>
              </a:rPr>
              <a:t>	</a:t>
            </a:r>
            <a:r>
              <a:rPr lang="th-TH" b="1" dirty="0" smtClean="0">
                <a:cs typeface="TH SarabunPSK" pitchFamily="34" charset="-34"/>
              </a:rPr>
              <a:t> คือ </a:t>
            </a:r>
            <a:r>
              <a:rPr lang="th-TH" b="1" dirty="0" smtClean="0">
                <a:cs typeface="TH SarabunPSK" pitchFamily="34" charset="-34"/>
              </a:rPr>
              <a:t>ชนิดข้อมูลของค่าคงที่</a:t>
            </a:r>
          </a:p>
          <a:p>
            <a:r>
              <a:rPr lang="en-US" b="1" dirty="0" err="1" smtClean="0">
                <a:solidFill>
                  <a:srgbClr val="CC0099"/>
                </a:solidFill>
                <a:cs typeface="TH SarabunPSK" pitchFamily="34" charset="-34"/>
              </a:rPr>
              <a:t>NameOfConst</a:t>
            </a:r>
            <a:r>
              <a:rPr lang="th-TH" b="1" dirty="0" smtClean="0">
                <a:cs typeface="TH SarabunPSK" pitchFamily="34" charset="-34"/>
              </a:rPr>
              <a:t> คือ </a:t>
            </a:r>
            <a:r>
              <a:rPr lang="th-TH" b="1" dirty="0" smtClean="0">
                <a:cs typeface="TH SarabunPSK" pitchFamily="34" charset="-34"/>
              </a:rPr>
              <a:t>ชื่อของค่าคงที่</a:t>
            </a:r>
          </a:p>
          <a:p>
            <a:r>
              <a:rPr lang="en-US" b="1" dirty="0" err="1" smtClean="0">
                <a:solidFill>
                  <a:srgbClr val="CC0099"/>
                </a:solidFill>
                <a:cs typeface="TH SarabunPSK" pitchFamily="34" charset="-34"/>
              </a:rPr>
              <a:t>Const_Value</a:t>
            </a:r>
            <a:r>
              <a:rPr lang="en-US" b="1" dirty="0" smtClean="0">
                <a:cs typeface="TH SarabunPSK" pitchFamily="34" charset="-34"/>
              </a:rPr>
              <a:t>	</a:t>
            </a:r>
            <a:r>
              <a:rPr lang="th-TH" b="1" dirty="0" smtClean="0">
                <a:cs typeface="TH SarabunPSK" pitchFamily="34" charset="-34"/>
              </a:rPr>
              <a:t> คือ </a:t>
            </a:r>
            <a:r>
              <a:rPr lang="th-TH" b="1" dirty="0" smtClean="0">
                <a:cs typeface="TH SarabunPSK" pitchFamily="34" charset="-34"/>
              </a:rPr>
              <a:t>ค่าที่ระบุให้กับค่าคงที่</a:t>
            </a:r>
          </a:p>
          <a:p>
            <a:pPr>
              <a:buNone/>
            </a:pPr>
            <a:r>
              <a:rPr lang="en-US" sz="2600" dirty="0" smtClean="0"/>
              <a:t>	</a:t>
            </a:r>
            <a:r>
              <a:rPr lang="th-TH" b="1" dirty="0" smtClean="0">
                <a:cs typeface="TH SarabunPSK" pitchFamily="34" charset="-34"/>
              </a:rPr>
              <a:t>เช่น 	</a:t>
            </a:r>
            <a:r>
              <a:rPr lang="en-US" b="1" dirty="0" err="1">
                <a:cs typeface="TH SarabunPSK" pitchFamily="34" charset="-34"/>
              </a:rPr>
              <a:t>c</a:t>
            </a:r>
            <a:r>
              <a:rPr lang="en-US" b="1" dirty="0" err="1" smtClean="0">
                <a:cs typeface="TH SarabunPSK" pitchFamily="34" charset="-34"/>
              </a:rPr>
              <a:t>onst</a:t>
            </a:r>
            <a:r>
              <a:rPr lang="en-US" b="1" dirty="0" smtClean="0">
                <a:cs typeface="TH SarabunPSK" pitchFamily="34" charset="-34"/>
              </a:rPr>
              <a:t> double PI = 3.14159;</a:t>
            </a:r>
            <a:endParaRPr lang="th-TH" sz="2600" b="1" dirty="0" smtClean="0">
              <a:cs typeface="TH SarabunPSK" pitchFamily="34" charset="-34"/>
            </a:endParaRPr>
          </a:p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404664"/>
            <a:ext cx="7772400" cy="914400"/>
          </a:xfrm>
        </p:spPr>
        <p:txBody>
          <a:bodyPr/>
          <a:lstStyle/>
          <a:p>
            <a:pPr algn="ctr"/>
            <a:r>
              <a:rPr lang="th-TH" sz="4800" b="1" dirty="0" smtClean="0">
                <a:solidFill>
                  <a:srgbClr val="0070C0"/>
                </a:solidFill>
              </a:rPr>
              <a:t>การใช้ตัวดำเนินการ</a:t>
            </a:r>
            <a:endParaRPr lang="th-TH" sz="4800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899592" y="1268760"/>
            <a:ext cx="7992888" cy="5184576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Arithmetic Operator </a:t>
            </a:r>
            <a:r>
              <a:rPr lang="th-TH" sz="24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เป็น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ตัวดำเนินการเพื่อ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คำนวณ</a:t>
            </a:r>
            <a:br>
              <a:rPr lang="th-TH" sz="2400" b="1" dirty="0" smtClean="0">
                <a:latin typeface="TH SarabunPSK" pitchFamily="34" charset="-34"/>
                <a:cs typeface="TH SarabunPSK" pitchFamily="34" charset="-34"/>
              </a:rPr>
            </a:b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				ทาง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คณิตศาสตร์</a:t>
            </a:r>
          </a:p>
          <a:p>
            <a:r>
              <a:rPr lang="en-US" sz="24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Comparison Operator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เป็น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ตัวดำเนินการเปรียบเทียบ</a:t>
            </a:r>
          </a:p>
          <a:p>
            <a:r>
              <a:rPr lang="en-US" sz="24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Logical Operator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เป็น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ตัวดำเนินการ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ทาง</a:t>
            </a:r>
            <a:br>
              <a:rPr lang="th-TH" sz="2400" b="1" dirty="0" smtClean="0">
                <a:latin typeface="TH SarabunPSK" pitchFamily="34" charset="-34"/>
                <a:cs typeface="TH SarabunPSK" pitchFamily="34" charset="-34"/>
              </a:rPr>
            </a:b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				ตรรกศาสตร์</a:t>
            </a:r>
            <a:endParaRPr lang="th-TH" sz="24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4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Assignment Operator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เป็นตัวดำเนินการกำหนดค่า</a:t>
            </a:r>
          </a:p>
          <a:p>
            <a:r>
              <a:rPr lang="en-US" sz="24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Bitwise Operator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เป็นตัวดำเนินการเพื่อ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จัดการ</a:t>
            </a:r>
            <a:br>
              <a:rPr lang="th-TH" sz="2400" b="1" dirty="0" smtClean="0">
                <a:latin typeface="TH SarabunPSK" pitchFamily="34" charset="-34"/>
                <a:cs typeface="TH SarabunPSK" pitchFamily="34" charset="-34"/>
              </a:rPr>
            </a:b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				ข้อมูล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ในระดับบิต</a:t>
            </a:r>
          </a:p>
          <a:p>
            <a:r>
              <a:rPr lang="en-US" sz="24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String Concatenation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เป็นตัวดำเนินการเพื่อเชื่อม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/>
            </a:r>
            <a:br>
              <a:rPr lang="th-TH" sz="2400" b="1" dirty="0" smtClean="0">
                <a:latin typeface="TH SarabunPSK" pitchFamily="34" charset="-34"/>
                <a:cs typeface="TH SarabunPSK" pitchFamily="34" charset="-34"/>
              </a:rPr>
            </a:b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				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string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2 ตัวเข้าด้วยกัน</a:t>
            </a:r>
          </a:p>
          <a:p>
            <a:r>
              <a:rPr lang="en-US" sz="24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Increment and Decrement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เป็นตัวดำเนินการเพื่อ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เพิ่ม</a:t>
            </a:r>
            <a:br>
              <a:rPr lang="th-TH" sz="2400" b="1" dirty="0" smtClean="0">
                <a:latin typeface="TH SarabunPSK" pitchFamily="34" charset="-34"/>
                <a:cs typeface="TH SarabunPSK" pitchFamily="34" charset="-34"/>
              </a:rPr>
            </a:b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				ค่า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หรือลดค่า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solidFill>
                  <a:srgbClr val="0070C0"/>
                </a:solidFill>
              </a:rPr>
              <a:t>Arithmatic</a:t>
            </a:r>
            <a:r>
              <a:rPr lang="en-US" b="1" dirty="0" smtClean="0">
                <a:solidFill>
                  <a:srgbClr val="0070C0"/>
                </a:solidFill>
              </a:rPr>
              <a:t> Operator</a:t>
            </a:r>
            <a:endParaRPr lang="th-TH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4928273"/>
              </p:ext>
            </p:extLst>
          </p:nvPr>
        </p:nvGraphicFramePr>
        <p:xfrm>
          <a:off x="827584" y="1556792"/>
          <a:ext cx="7772400" cy="33528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44216"/>
                <a:gridCol w="2448272"/>
                <a:gridCol w="33799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ตัวดำเนินการ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คำอธิบาย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ตัวอย่าง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Arial Black" pitchFamily="34" charset="0"/>
                        </a:rPr>
                        <a:t>+</a:t>
                      </a:r>
                      <a:endParaRPr lang="th-TH" sz="2800" b="1" dirty="0">
                        <a:latin typeface="Arial Black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บวก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 + b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Arial" pitchFamily="34" charset="0"/>
                        </a:rPr>
                        <a:t>-</a:t>
                      </a:r>
                      <a:endParaRPr lang="th-TH" sz="2800" b="1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ลบ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– b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Arial" pitchFamily="34" charset="0"/>
                        </a:rPr>
                        <a:t>*</a:t>
                      </a:r>
                      <a:endParaRPr lang="th-TH" sz="2800" b="1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คูณ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* b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h-TH" sz="28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+mn-cs"/>
                        </a:rPr>
                        <a:t>/</a:t>
                      </a:r>
                      <a:endParaRPr kumimoji="0" lang="th-TH" sz="28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หาร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/ b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+mn-cs"/>
                        </a:rPr>
                        <a:t>%</a:t>
                      </a:r>
                      <a:endParaRPr kumimoji="0" lang="th-TH" sz="18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หาเศษจากการหาร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% b 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เช่น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5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% 3 = 2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332656"/>
            <a:ext cx="7772400" cy="9144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Comparison Operator</a:t>
            </a:r>
            <a:endParaRPr lang="th-TH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2401662"/>
              </p:ext>
            </p:extLst>
          </p:nvPr>
        </p:nvGraphicFramePr>
        <p:xfrm>
          <a:off x="827584" y="1268760"/>
          <a:ext cx="7772400" cy="53949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44216"/>
                <a:gridCol w="2304256"/>
                <a:gridCol w="35239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ตัวดำเนินการ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คำอธิบาย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ตัวอย่าง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</a:rPr>
                        <a:t>==</a:t>
                      </a:r>
                      <a:endParaRPr lang="th-TH" sz="24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เท่ากับ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 == b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เท่ากับ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b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</a:rPr>
                        <a:t>!=</a:t>
                      </a:r>
                      <a:endParaRPr lang="th-TH" sz="24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ไม่เท่ากับ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!= b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ไม่เท่ากับ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b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</a:rPr>
                        <a:t>&lt;</a:t>
                      </a:r>
                      <a:endParaRPr lang="th-TH" sz="24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น้อยกว่า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&lt; b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น้อยกว่า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b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&lt;=</a:t>
                      </a:r>
                      <a:endParaRPr kumimoji="0" lang="th-TH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น้อยกว่าหรือเท่ากับ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&lt;= b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น้อยกว่าหรือเท่ากับ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b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endParaRPr kumimoji="0" lang="th-TH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มากกว่า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&gt; b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มากกว่า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b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&gt;=</a:t>
                      </a:r>
                      <a:endParaRPr kumimoji="0" lang="th-TH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มากกว่าหรือเท่ากับ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&gt;= b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มากกว่าหรือเท่ากับ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b</a:t>
                      </a:r>
                      <a:endParaRPr lang="th-TH" sz="2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Logical Operator</a:t>
            </a:r>
            <a:endParaRPr lang="th-TH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5654691"/>
              </p:ext>
            </p:extLst>
          </p:nvPr>
        </p:nvGraphicFramePr>
        <p:xfrm>
          <a:off x="827584" y="1556792"/>
          <a:ext cx="7772400" cy="41148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44216"/>
                <a:gridCol w="2304256"/>
                <a:gridCol w="35239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ตัวดำเนินการ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คำอธิบาย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ตัวอย่าง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</a:rPr>
                        <a:t>!</a:t>
                      </a:r>
                      <a:endParaRPr lang="th-TH" sz="24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นิเสธ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(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Negation)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!a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ให้ผลลัพธ์มีค่าตรงข้ามกับ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</a:rPr>
                        <a:t>&amp;&amp;</a:t>
                      </a:r>
                      <a:endParaRPr lang="th-TH" sz="24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และ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(And)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&amp;&amp; b 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ผลลัพธ์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เมื่อ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และ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b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ต่างก็เป็นจริง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</a:rPr>
                        <a:t>||</a:t>
                      </a:r>
                      <a:endParaRPr lang="th-TH" sz="24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หรือ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(Or)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|| b 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ผลลัพธ์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/>
                      </a:r>
                      <a:b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</a:b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หรือ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b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^</a:t>
                      </a:r>
                      <a:endParaRPr kumimoji="0" lang="th-TH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ExclusiveOr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^ b 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ผลลัพธ์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/>
                      </a:r>
                      <a:b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</a:b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กับ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b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มีค่าความจริงต่างกัน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Bitwise Operator</a:t>
            </a:r>
            <a:endParaRPr lang="th-TH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8060398"/>
              </p:ext>
            </p:extLst>
          </p:nvPr>
        </p:nvGraphicFramePr>
        <p:xfrm>
          <a:off x="827584" y="1556792"/>
          <a:ext cx="7772400" cy="42062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44216"/>
                <a:gridCol w="2304256"/>
                <a:gridCol w="35239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ตัวดำเนินการ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คำอธิบาย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ตัวอย่าง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</a:rPr>
                        <a:t>&lt;&lt;</a:t>
                      </a:r>
                      <a:endParaRPr lang="th-TH" sz="24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เลื่อนบิตมาทางซ้าย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11001110 </a:t>
                      </a:r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&lt;&lt;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1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ผลลัพธ์คือ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10011100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</a:rPr>
                        <a:t>&gt;&gt;</a:t>
                      </a:r>
                      <a:endParaRPr lang="th-TH" sz="24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เลื่อนบิตมาทางขวา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11001110 </a:t>
                      </a:r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&gt;&gt;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1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ผลลัพธ์คือ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01100111</a:t>
                      </a:r>
                      <a:endParaRPr lang="th-TH" sz="2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</a:rPr>
                        <a:t>&amp;</a:t>
                      </a:r>
                      <a:endParaRPr lang="th-TH" sz="24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bitwise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AND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เป็นการ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AND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กันบิตต่อบิต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|</a:t>
                      </a:r>
                      <a:endParaRPr kumimoji="0" lang="th-TH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bitwise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Or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เป็นการ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OR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กันบิตต่อบิต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Tunga"/>
                          <a:ea typeface="+mn-ea"/>
                          <a:cs typeface="Tunga"/>
                        </a:rPr>
                        <a:t>~</a:t>
                      </a:r>
                      <a:endParaRPr kumimoji="0" lang="th-TH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bitwise complement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เป็นการกลับบิตทั้งหมดเป็นค่าตรงกันข้าม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Assignment Operator</a:t>
            </a:r>
            <a:endParaRPr lang="th-TH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4137562"/>
              </p:ext>
            </p:extLst>
          </p:nvPr>
        </p:nvGraphicFramePr>
        <p:xfrm>
          <a:off x="827584" y="1484784"/>
          <a:ext cx="7393777" cy="46939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65593"/>
                <a:gridCol w="2304256"/>
                <a:gridCol w="35239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ตัวดำเนินการ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คำอธิบาย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ตัวอย่าง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+mn-lt"/>
                        </a:rPr>
                        <a:t>=</a:t>
                      </a:r>
                      <a:endParaRPr lang="th-TH" sz="20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กำหนดค่า</a:t>
                      </a:r>
                      <a:endParaRPr lang="th-TH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 = 2;</a:t>
                      </a:r>
                      <a:endParaRPr lang="th-TH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+mn-lt"/>
                        </a:rPr>
                        <a:t>+=</a:t>
                      </a:r>
                      <a:endParaRPr lang="th-TH" sz="20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เพิ่มค่าแล้วกำหนดค่า</a:t>
                      </a:r>
                      <a:endParaRPr lang="th-TH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+= b; </a:t>
                      </a:r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เทียบเท่า </a:t>
                      </a:r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r>
                        <a:rPr lang="en-US" sz="20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= a + b;</a:t>
                      </a:r>
                      <a:endParaRPr lang="th-TH" sz="20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+mn-lt"/>
                        </a:rPr>
                        <a:t>-=</a:t>
                      </a:r>
                      <a:endParaRPr lang="th-TH" sz="20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ลดค่าแล้วกำหนดค่า</a:t>
                      </a:r>
                      <a:endParaRPr lang="th-TH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-= b; </a:t>
                      </a:r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เทียบเท่า </a:t>
                      </a:r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r>
                        <a:rPr lang="en-US" sz="20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= a – b;</a:t>
                      </a:r>
                      <a:endParaRPr lang="th-TH" sz="20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*=</a:t>
                      </a:r>
                      <a:endParaRPr kumimoji="0" lang="th-TH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คูณแล้วกำหนดค่า</a:t>
                      </a:r>
                      <a:endParaRPr lang="th-TH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*= b; </a:t>
                      </a:r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เทียบเท่า </a:t>
                      </a:r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r>
                        <a:rPr lang="en-US" sz="20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= a * b;</a:t>
                      </a:r>
                      <a:endParaRPr lang="th-TH" sz="20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/=</a:t>
                      </a:r>
                      <a:endParaRPr kumimoji="0" lang="th-TH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หารแล้วกำหนดค่า</a:t>
                      </a:r>
                      <a:endParaRPr lang="th-TH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/= b; </a:t>
                      </a:r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เทียบเท่า </a:t>
                      </a:r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r>
                        <a:rPr lang="en-US" sz="20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= a / b;</a:t>
                      </a:r>
                      <a:endParaRPr lang="th-TH" sz="20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%=</a:t>
                      </a:r>
                      <a:endParaRPr kumimoji="0" lang="th-TH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หาเศษจากการหารแล้วกำหนดค่า</a:t>
                      </a:r>
                      <a:endParaRPr lang="th-TH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%= b; </a:t>
                      </a:r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เทียบเท่า </a:t>
                      </a:r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r>
                        <a:rPr lang="en-US" sz="20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= a % b;</a:t>
                      </a:r>
                      <a:endParaRPr lang="th-TH" sz="20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algn="l"/>
                      <a:endParaRPr lang="th-TH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&amp;=</a:t>
                      </a:r>
                      <a:endParaRPr kumimoji="0" lang="th-TH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Bitwise AND </a:t>
                      </a:r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แล้วกำหนดค่า</a:t>
                      </a:r>
                      <a:endParaRPr lang="th-TH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&amp;= b; </a:t>
                      </a:r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เทียบเท่า </a:t>
                      </a:r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r>
                        <a:rPr lang="en-US" sz="20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= a &amp; b;</a:t>
                      </a:r>
                      <a:endParaRPr lang="th-TH" sz="20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algn="l"/>
                      <a:endParaRPr lang="th-TH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Assignment Operator</a:t>
            </a:r>
            <a:endParaRPr lang="th-TH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3295493"/>
              </p:ext>
            </p:extLst>
          </p:nvPr>
        </p:nvGraphicFramePr>
        <p:xfrm>
          <a:off x="994647" y="1556792"/>
          <a:ext cx="7393777" cy="3505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65593"/>
                <a:gridCol w="2304256"/>
                <a:gridCol w="35239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ตัวดำเนินการ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คำอธิบาย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ตัวอย่าง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+mn-lt"/>
                        </a:rPr>
                        <a:t>|=</a:t>
                      </a:r>
                      <a:endParaRPr lang="th-TH" sz="20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Bitwise OR </a:t>
                      </a:r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แล้วกำหนดค่า</a:t>
                      </a:r>
                      <a:endParaRPr lang="th-TH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|= b; </a:t>
                      </a:r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เทียบเท่า </a:t>
                      </a:r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r>
                        <a:rPr lang="en-US" sz="20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= a | b;</a:t>
                      </a:r>
                      <a:endParaRPr lang="th-TH" sz="20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algn="l"/>
                      <a:endParaRPr lang="th-TH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+mn-lt"/>
                        </a:rPr>
                        <a:t>^=</a:t>
                      </a:r>
                      <a:endParaRPr lang="th-TH" sz="20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ExclusiveOr</a:t>
                      </a:r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แล้วกำหนดค่า</a:t>
                      </a:r>
                      <a:endParaRPr lang="th-TH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^= b; </a:t>
                      </a:r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เทียบเท่า </a:t>
                      </a:r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r>
                        <a:rPr lang="en-US" sz="20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= a ^ b;</a:t>
                      </a:r>
                      <a:endParaRPr lang="th-TH" sz="20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+mn-lt"/>
                        </a:rPr>
                        <a:t>&lt;&lt;=</a:t>
                      </a:r>
                      <a:endParaRPr lang="th-TH" sz="20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เลื่อนบิตมาทางซ้ายแล้วกำหนดค่า</a:t>
                      </a:r>
                      <a:endParaRPr lang="th-TH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&lt;&lt;= b; </a:t>
                      </a:r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เทียบเท่า </a:t>
                      </a:r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r>
                        <a:rPr lang="en-US" sz="20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= a &lt;&lt; b;</a:t>
                      </a:r>
                      <a:endParaRPr lang="th-TH" sz="20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&gt;&gt;=</a:t>
                      </a:r>
                      <a:endParaRPr kumimoji="0" lang="th-TH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เลื่อนบิตมาทางขวาแล้วกำหนดค่า</a:t>
                      </a:r>
                      <a:endParaRPr lang="th-TH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&gt;&gt;= b; </a:t>
                      </a:r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เทียบเท่า</a:t>
                      </a:r>
                    </a:p>
                    <a:p>
                      <a:pPr algn="l"/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r>
                        <a:rPr lang="en-US" sz="20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= a &gt;&gt; b;</a:t>
                      </a:r>
                      <a:endParaRPr lang="th-TH" sz="20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5400" b="1" dirty="0" smtClean="0">
                <a:solidFill>
                  <a:srgbClr val="0070C0"/>
                </a:solidFill>
              </a:rPr>
              <a:t>ตัวดำเนินการ </a:t>
            </a:r>
            <a:r>
              <a:rPr lang="en-US" sz="4400" b="1" dirty="0" smtClean="0">
                <a:solidFill>
                  <a:srgbClr val="0070C0"/>
                </a:solidFill>
              </a:rPr>
              <a:t>Ternary</a:t>
            </a:r>
            <a:endParaRPr lang="th-TH" sz="4400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83568" y="1412776"/>
            <a:ext cx="8352928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2400" b="1" dirty="0" smtClean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รูปแบบ</a:t>
            </a:r>
          </a:p>
          <a:p>
            <a:pPr>
              <a:buNone/>
            </a:pP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Condition ? </a:t>
            </a:r>
            <a:r>
              <a:rPr lang="th-TH" sz="2400" b="1" dirty="0" smtClean="0">
                <a:solidFill>
                  <a:schemeClr val="accent2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ค่าเมื่อเงื่อนไขเป็นจริง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: </a:t>
            </a:r>
            <a:r>
              <a:rPr lang="th-TH" sz="2400" b="1" dirty="0" smtClean="0">
                <a:solidFill>
                  <a:schemeClr val="accent2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ค่าเมื่อเงื่อนไขเป็นเท็จ</a:t>
            </a:r>
          </a:p>
          <a:p>
            <a:pPr>
              <a:buNone/>
            </a:pP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		เมื่อเงื่อนไข(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Condition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) เป็นจริงจะแสดงค่าหน้า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:</a:t>
            </a:r>
          </a:p>
          <a:p>
            <a:pPr>
              <a:buNone/>
            </a:pP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		เมื่อเงื่อนไข(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Condition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) เป็นเท็จจะแสดงค่าหลัง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:</a:t>
            </a:r>
          </a:p>
          <a:p>
            <a:pPr>
              <a:buNone/>
            </a:pPr>
            <a:r>
              <a:rPr lang="th-TH" sz="2400" b="1" dirty="0" smtClean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ตัวอย่าง</a:t>
            </a:r>
          </a:p>
          <a:p>
            <a:pPr>
              <a:buNone/>
            </a:pP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		(5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&gt; 10 ? “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จริง”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: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“เท็จ”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)</a:t>
            </a:r>
            <a:endParaRPr lang="th-TH" sz="24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4800" b="1" dirty="0" smtClean="0">
                <a:solidFill>
                  <a:srgbClr val="0070C0"/>
                </a:solidFill>
              </a:rPr>
              <a:t>รูปแบบการเขียนโปรแกรม</a:t>
            </a:r>
            <a:endParaRPr lang="th-TH" sz="4800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		{</a:t>
            </a:r>
          </a:p>
          <a:p>
            <a:pPr>
              <a:buNone/>
            </a:pP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		คำสั่ง</a:t>
            </a: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 ;</a:t>
            </a:r>
          </a:p>
          <a:p>
            <a:pPr>
              <a:buNone/>
            </a:pP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		คำสั่ง </a:t>
            </a: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;</a:t>
            </a:r>
          </a:p>
          <a:p>
            <a:pPr>
              <a:buNone/>
            </a:pP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		}</a:t>
            </a:r>
            <a:endParaRPr lang="th-TH" sz="36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332656"/>
            <a:ext cx="7772400" cy="914400"/>
          </a:xfrm>
        </p:spPr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</a:rPr>
              <a:t>ตัวดำเนินการอื่น ๆ</a:t>
            </a:r>
            <a:endParaRPr lang="th-TH" sz="4400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11560" y="1196752"/>
            <a:ext cx="8532440" cy="5328592"/>
          </a:xfrm>
        </p:spPr>
        <p:txBody>
          <a:bodyPr>
            <a:normAutofit/>
          </a:bodyPr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+ 	สำหรับต่อ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string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2 ตัวเข้าด้วยกัน</a:t>
            </a:r>
          </a:p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++	เป็นตัวดำเนินการเพิ่มค่า เช่น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x++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เทียบเท่ากับ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x = x + 1</a:t>
            </a:r>
          </a:p>
          <a:p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--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เป็นตัวดำเนินการลดค่า  เช่น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x-- 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เทียบเท่ากับ 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x = x – 1</a:t>
            </a:r>
          </a:p>
          <a:p>
            <a:pPr>
              <a:buNone/>
            </a:pP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ถ้าเราเอา ++ หรือ – ไว้</a:t>
            </a:r>
            <a:r>
              <a:rPr lang="th-TH" sz="24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หน้า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Operand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มันจะเพิ่มค่าหรือลดค่าก่อนแล้วประมวลผลใน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Expression </a:t>
            </a:r>
            <a:endParaRPr lang="th-TH" sz="2400" b="1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		 ถ้าเราเอา ++ หรือ – ไว้</a:t>
            </a:r>
            <a:r>
              <a:rPr lang="th-TH" sz="24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หลัง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Operand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มันจะประมวลผลใน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Expression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ก่อนแล้วค่อยเพิ่มค่าหรือลดค่า</a:t>
            </a:r>
          </a:p>
          <a:p>
            <a:pPr>
              <a:buNone/>
            </a:pP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เช่น    </a:t>
            </a:r>
            <a:endParaRPr lang="en-US" sz="2400" b="1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200" b="1" dirty="0" smtClean="0">
                <a:latin typeface="TH SarabunPSK" pitchFamily="34" charset="-34"/>
                <a:cs typeface="TH SarabunPSK" pitchFamily="34" charset="-34"/>
              </a:rPr>
              <a:t>if (++x == 3) // x </a:t>
            </a:r>
            <a:r>
              <a:rPr lang="th-TH" sz="2200" b="1" dirty="0" smtClean="0">
                <a:latin typeface="TH SarabunPSK" pitchFamily="34" charset="-34"/>
                <a:cs typeface="TH SarabunPSK" pitchFamily="34" charset="-34"/>
              </a:rPr>
              <a:t>จะถูกเพิ่มค่าก่อนแล้วค่อยมาเปรียบเทียบกับ 3</a:t>
            </a:r>
            <a:br>
              <a:rPr lang="th-TH" sz="2200" b="1" dirty="0" smtClean="0">
                <a:latin typeface="TH SarabunPSK" pitchFamily="34" charset="-34"/>
                <a:cs typeface="TH SarabunPSK" pitchFamily="34" charset="-34"/>
              </a:rPr>
            </a:br>
            <a:r>
              <a:rPr lang="en-US" sz="2200" b="1" dirty="0" smtClean="0">
                <a:latin typeface="TH SarabunPSK" pitchFamily="34" charset="-34"/>
                <a:cs typeface="TH SarabunPSK" pitchFamily="34" charset="-34"/>
              </a:rPr>
              <a:t>if (x++ == 3) // x </a:t>
            </a:r>
            <a:r>
              <a:rPr lang="th-TH" sz="2200" b="1" dirty="0" smtClean="0">
                <a:latin typeface="TH SarabunPSK" pitchFamily="34" charset="-34"/>
                <a:cs typeface="TH SarabunPSK" pitchFamily="34" charset="-34"/>
              </a:rPr>
              <a:t>จะถูกเปรียบเทียบกับ 3 ก่อนแล้วค่อยเพิ่มค่า</a:t>
            </a:r>
            <a:endParaRPr lang="th-TH" sz="22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3568" y="44624"/>
            <a:ext cx="7772400" cy="648072"/>
          </a:xfrm>
        </p:spPr>
        <p:txBody>
          <a:bodyPr/>
          <a:lstStyle/>
          <a:p>
            <a:pPr algn="ctr"/>
            <a:r>
              <a:rPr lang="th-TH" b="1" dirty="0" smtClean="0">
                <a:solidFill>
                  <a:srgbClr val="0070C0"/>
                </a:solidFill>
              </a:rPr>
              <a:t>ลำดับความสำคัญของตัวดำเนินการ</a:t>
            </a:r>
            <a:endParaRPr lang="th-TH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2111638"/>
              </p:ext>
            </p:extLst>
          </p:nvPr>
        </p:nvGraphicFramePr>
        <p:xfrm>
          <a:off x="755576" y="692696"/>
          <a:ext cx="7488832" cy="58775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889762"/>
                <a:gridCol w="2136635"/>
                <a:gridCol w="446243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/>
                        <a:t>ลำดับ</a:t>
                      </a:r>
                      <a:endParaRPr lang="th-TH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/>
                        <a:t>ประเภท</a:t>
                      </a:r>
                      <a:endParaRPr lang="th-TH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/>
                        <a:t>ตัวดำเนินการ</a:t>
                      </a:r>
                      <a:endParaRPr lang="th-TH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Unary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++  --  +  - </a:t>
                      </a:r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!</a:t>
                      </a:r>
                      <a:r>
                        <a:rPr lang="en-US" sz="1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lang="en-US" sz="1800" b="1" baseline="0" dirty="0" smtClean="0">
                          <a:latin typeface="Tunga"/>
                          <a:cs typeface="Tunga"/>
                        </a:rPr>
                        <a:t>~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Binary : </a:t>
                      </a:r>
                      <a:r>
                        <a:rPr lang="th-TH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คูณหาร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*  </a:t>
                      </a:r>
                      <a:r>
                        <a:rPr lang="th-TH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กับ</a:t>
                      </a:r>
                      <a:r>
                        <a:rPr lang="th-TH" sz="1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 /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Binary :</a:t>
                      </a:r>
                      <a:r>
                        <a:rPr lang="en-US" sz="1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บวกลบ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+  กับ  -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Bitwise : shift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&lt;&lt;</a:t>
                      </a:r>
                      <a:r>
                        <a:rPr lang="en-US" sz="1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กับ </a:t>
                      </a:r>
                      <a:r>
                        <a:rPr lang="en-US" sz="1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&gt;&gt;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Comparison : relation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&lt;</a:t>
                      </a:r>
                      <a:r>
                        <a:rPr lang="en-US" sz="1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lang="th-TH" sz="1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กับ  </a:t>
                      </a:r>
                      <a:r>
                        <a:rPr lang="en-US" sz="1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&gt; </a:t>
                      </a:r>
                      <a:r>
                        <a:rPr lang="th-TH" sz="1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กับ  </a:t>
                      </a:r>
                      <a:r>
                        <a:rPr lang="en-US" sz="1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&lt;=  </a:t>
                      </a:r>
                      <a:r>
                        <a:rPr lang="th-TH" sz="1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กับ  </a:t>
                      </a:r>
                      <a:r>
                        <a:rPr lang="en-US" sz="1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&gt;=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Comparison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==  </a:t>
                      </a:r>
                      <a:r>
                        <a:rPr lang="th-TH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กับ  </a:t>
                      </a:r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!=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7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Bitwise AND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&amp;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8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Bitwise XOR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^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9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Bitwise OR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|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10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Logical AND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&amp;&amp;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11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Logical OR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||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12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Ternary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? : 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13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Assignment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=  +=  -=  *=  /=  %=  &amp;=  |=  ^=  &lt;&lt;= &gt;&gt;=</a:t>
                      </a:r>
                      <a:endParaRPr lang="th-TH" sz="1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</a:rPr>
              <a:t>การแปลงชนิดข้อมูล</a:t>
            </a:r>
            <a:endParaRPr lang="th-TH" sz="4400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899592" y="1340768"/>
            <a:ext cx="7772400" cy="5256584"/>
          </a:xfrm>
        </p:spPr>
        <p:txBody>
          <a:bodyPr>
            <a:normAutofit/>
          </a:bodyPr>
          <a:lstStyle/>
          <a:p>
            <a:pPr marL="582930" indent="-514350">
              <a:buNone/>
            </a:pPr>
            <a:r>
              <a:rPr lang="th-TH" sz="2400" b="1" dirty="0" smtClean="0">
                <a:solidFill>
                  <a:schemeClr val="accent2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วิธีที่ 1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Implicit conversion</a:t>
            </a:r>
          </a:p>
          <a:p>
            <a:pPr marL="582930" indent="-514350">
              <a:buNone/>
            </a:pP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เป็นการแปลงข้อมูลประเภทเดียวกัน จากใช้พื้นที่หน่วยความจำน้อยไปหามาก  เช่น</a:t>
            </a:r>
          </a:p>
          <a:p>
            <a:pPr marL="582930" indent="-514350">
              <a:buNone/>
            </a:pP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 smtClean="0">
                <a:solidFill>
                  <a:srgbClr val="2D36E3"/>
                </a:solidFill>
                <a:latin typeface="TH SarabunPSK" pitchFamily="34" charset="-34"/>
                <a:cs typeface="TH SarabunPSK" pitchFamily="34" charset="-34"/>
              </a:rPr>
              <a:t>short  val1 = 25;</a:t>
            </a:r>
          </a:p>
          <a:p>
            <a:pPr marL="582930" indent="-514350">
              <a:buNone/>
            </a:pPr>
            <a:r>
              <a:rPr lang="en-US" sz="2400" b="1" dirty="0" smtClean="0">
                <a:solidFill>
                  <a:srgbClr val="2D36E3"/>
                </a:solidFill>
                <a:latin typeface="TH SarabunPSK" pitchFamily="34" charset="-34"/>
                <a:cs typeface="TH SarabunPSK" pitchFamily="34" charset="-34"/>
              </a:rPr>
              <a:t>	short  val2 = 30;</a:t>
            </a:r>
          </a:p>
          <a:p>
            <a:pPr marL="582930" indent="-514350">
              <a:buNone/>
            </a:pPr>
            <a:r>
              <a:rPr lang="en-US" sz="2400" b="1" dirty="0" smtClean="0">
                <a:solidFill>
                  <a:srgbClr val="2D36E3"/>
                </a:solidFill>
                <a:latin typeface="TH SarabunPSK" pitchFamily="34" charset="-34"/>
                <a:cs typeface="TH SarabunPSK" pitchFamily="34" charset="-34"/>
              </a:rPr>
              <a:t>	long  </a:t>
            </a:r>
            <a:r>
              <a:rPr lang="en-US" sz="2400" b="1" dirty="0" err="1" smtClean="0">
                <a:solidFill>
                  <a:srgbClr val="2D36E3"/>
                </a:solidFill>
                <a:latin typeface="TH SarabunPSK" pitchFamily="34" charset="-34"/>
                <a:cs typeface="TH SarabunPSK" pitchFamily="34" charset="-34"/>
              </a:rPr>
              <a:t>Ltotal</a:t>
            </a:r>
            <a:r>
              <a:rPr lang="en-US" sz="2400" b="1" dirty="0" smtClean="0">
                <a:solidFill>
                  <a:srgbClr val="2D36E3"/>
                </a:solidFill>
                <a:latin typeface="TH SarabunPSK" pitchFamily="34" charset="-34"/>
                <a:cs typeface="TH SarabunPSK" pitchFamily="34" charset="-34"/>
              </a:rPr>
              <a:t> = val1 + val2;    // </a:t>
            </a:r>
            <a:r>
              <a:rPr lang="th-TH" sz="2400" b="1" dirty="0" smtClean="0">
                <a:solidFill>
                  <a:srgbClr val="2D36E3"/>
                </a:solidFill>
                <a:latin typeface="TH SarabunPSK" pitchFamily="34" charset="-34"/>
                <a:cs typeface="TH SarabunPSK" pitchFamily="34" charset="-34"/>
              </a:rPr>
              <a:t>ถูกต้อง</a:t>
            </a:r>
          </a:p>
          <a:p>
            <a:pPr marL="582930" indent="-514350">
              <a:buNone/>
            </a:pP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byte  val3 = 19;</a:t>
            </a:r>
          </a:p>
          <a:p>
            <a:pPr marL="582930" indent="-514350">
              <a:buNone/>
            </a:pPr>
            <a:r>
              <a:rPr lang="en-US" sz="2400" b="1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	byte  val4 = 55;</a:t>
            </a:r>
          </a:p>
          <a:p>
            <a:pPr marL="582930" indent="-514350">
              <a:buNone/>
            </a:pPr>
            <a:r>
              <a:rPr lang="en-US" sz="2400" b="1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	byte </a:t>
            </a:r>
            <a:r>
              <a:rPr lang="en-US" sz="2400" b="1" dirty="0" err="1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Btotal</a:t>
            </a:r>
            <a:r>
              <a:rPr lang="en-US" sz="2400" b="1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 = val3 + val4;    </a:t>
            </a:r>
            <a:r>
              <a:rPr lang="en-US" sz="24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// </a:t>
            </a:r>
            <a:r>
              <a:rPr lang="th-TH" sz="24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ผิดพลาด</a:t>
            </a:r>
          </a:p>
          <a:p>
            <a:pPr marL="582930" indent="-514350">
              <a:buNone/>
            </a:pPr>
            <a:endParaRPr lang="th-TH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899592" y="908720"/>
            <a:ext cx="7772400" cy="5256584"/>
          </a:xfrm>
        </p:spPr>
        <p:txBody>
          <a:bodyPr>
            <a:normAutofit/>
          </a:bodyPr>
          <a:lstStyle/>
          <a:p>
            <a:pPr marL="582930" indent="-514350">
              <a:buNone/>
            </a:pPr>
            <a:r>
              <a:rPr lang="th-TH" sz="2400" b="1" dirty="0" smtClean="0">
                <a:solidFill>
                  <a:schemeClr val="accent2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วิธีที่ 2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Explicit conversion</a:t>
            </a:r>
          </a:p>
          <a:p>
            <a:pPr marL="582930" indent="-514350">
              <a:buNone/>
            </a:pP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เป็นการแปลงโดยระบุชนิดข้อมูลไว้หน้าตัวแปร</a:t>
            </a:r>
          </a:p>
          <a:p>
            <a:pPr marL="582930" indent="-514350">
              <a:buNone/>
            </a:pP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เช่น</a:t>
            </a:r>
          </a:p>
          <a:p>
            <a:pPr marL="582930" indent="-514350">
              <a:buNone/>
            </a:pP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byte bVal1 = 20;</a:t>
            </a:r>
          </a:p>
          <a:p>
            <a:pPr marL="582930" indent="-514350">
              <a:buNone/>
            </a:pP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	byte bVal2 = 55;</a:t>
            </a:r>
          </a:p>
          <a:p>
            <a:pPr marL="582930" indent="-514350">
              <a:buNone/>
            </a:pP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	byte </a:t>
            </a:r>
            <a:r>
              <a:rPr lang="en-US" sz="2400" b="1" dirty="0" err="1" smtClean="0">
                <a:latin typeface="TH SarabunPSK" pitchFamily="34" charset="-34"/>
                <a:cs typeface="TH SarabunPSK" pitchFamily="34" charset="-34"/>
              </a:rPr>
              <a:t>bTotal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 = (byte)(bVal1 + bVal2);</a:t>
            </a:r>
          </a:p>
          <a:p>
            <a:pPr marL="582930" indent="-514350">
              <a:buNone/>
            </a:pPr>
            <a:endParaRPr lang="th-TH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899592" y="908720"/>
            <a:ext cx="7772400" cy="5256584"/>
          </a:xfrm>
        </p:spPr>
        <p:txBody>
          <a:bodyPr>
            <a:normAutofit/>
          </a:bodyPr>
          <a:lstStyle/>
          <a:p>
            <a:pPr marL="582930" indent="-514350">
              <a:buNone/>
            </a:pPr>
            <a:r>
              <a:rPr lang="th-TH" sz="2400" b="1" dirty="0" smtClean="0">
                <a:solidFill>
                  <a:schemeClr val="accent2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วิธีที่ 3 การใช้เมธอด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P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arse</a:t>
            </a:r>
          </a:p>
          <a:p>
            <a:pPr marL="582930" indent="-514350">
              <a:buNone/>
            </a:pP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เมธอด 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P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arse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จะช่วยแปลงข้อมูล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string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ไปเป็นตัวเลข จะทำงานตรงข้ามกับเมธอด </a:t>
            </a:r>
            <a:r>
              <a:rPr lang="en-US" sz="2400" b="1" dirty="0" err="1" smtClean="0">
                <a:latin typeface="TH SarabunPSK" pitchFamily="34" charset="-34"/>
                <a:cs typeface="TH SarabunPSK" pitchFamily="34" charset="-34"/>
              </a:rPr>
              <a:t>ToString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()</a:t>
            </a:r>
            <a:endParaRPr lang="th-TH" sz="2400" b="1" dirty="0" smtClean="0">
              <a:latin typeface="TH SarabunPSK" pitchFamily="34" charset="-34"/>
              <a:cs typeface="TH SarabunPSK" pitchFamily="34" charset="-34"/>
            </a:endParaRPr>
          </a:p>
          <a:p>
            <a:pPr marL="582930" indent="-514350">
              <a:buNone/>
            </a:pP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เช่น</a:t>
            </a:r>
          </a:p>
          <a:p>
            <a:pPr marL="582930" indent="-514350">
              <a:buNone/>
            </a:pP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string sVal1 = “15”;</a:t>
            </a:r>
          </a:p>
          <a:p>
            <a:pPr marL="582930" indent="-514350">
              <a:buNone/>
            </a:pP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 err="1" smtClean="0">
                <a:latin typeface="TH SarabunPSK" pitchFamily="34" charset="-34"/>
                <a:cs typeface="TH SarabunPSK" pitchFamily="34" charset="-34"/>
              </a:rPr>
              <a:t>int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2400" b="1" dirty="0" err="1" smtClean="0">
                <a:latin typeface="TH SarabunPSK" pitchFamily="34" charset="-34"/>
                <a:cs typeface="TH SarabunPSK" pitchFamily="34" charset="-34"/>
              </a:rPr>
              <a:t>i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 = </a:t>
            </a:r>
            <a:r>
              <a:rPr lang="en-US" sz="2400" b="1" dirty="0" err="1" smtClean="0">
                <a:latin typeface="TH SarabunPSK" pitchFamily="34" charset="-34"/>
                <a:cs typeface="TH SarabunPSK" pitchFamily="34" charset="-34"/>
              </a:rPr>
              <a:t>int.Parse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(sVal1);</a:t>
            </a:r>
          </a:p>
          <a:p>
            <a:pPr marL="582930" indent="-514350">
              <a:buNone/>
            </a:pP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	string sVal2 = “15.25”;</a:t>
            </a:r>
          </a:p>
          <a:p>
            <a:pPr marL="582930" indent="-514350">
              <a:buNone/>
            </a:pP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	float </a:t>
            </a:r>
            <a:r>
              <a:rPr lang="en-US" sz="2400" b="1" dirty="0" err="1" smtClean="0">
                <a:latin typeface="TH SarabunPSK" pitchFamily="34" charset="-34"/>
                <a:cs typeface="TH SarabunPSK" pitchFamily="34" charset="-34"/>
              </a:rPr>
              <a:t>fVal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 = </a:t>
            </a:r>
            <a:r>
              <a:rPr lang="en-US" sz="2400" b="1" dirty="0" err="1" smtClean="0">
                <a:latin typeface="TH SarabunPSK" pitchFamily="34" charset="-34"/>
                <a:cs typeface="TH SarabunPSK" pitchFamily="34" charset="-34"/>
              </a:rPr>
              <a:t>float.Parse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(sVal2);</a:t>
            </a:r>
          </a:p>
          <a:p>
            <a:pPr marL="582930" indent="-514350">
              <a:buNone/>
            </a:pPr>
            <a:endParaRPr lang="th-TH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899592" y="908720"/>
            <a:ext cx="7772400" cy="5256584"/>
          </a:xfrm>
        </p:spPr>
        <p:txBody>
          <a:bodyPr>
            <a:noAutofit/>
          </a:bodyPr>
          <a:lstStyle/>
          <a:p>
            <a:pPr marL="582930" indent="-514350">
              <a:buNone/>
            </a:pPr>
            <a:r>
              <a:rPr lang="th-TH" sz="2400" b="1" dirty="0" smtClean="0">
                <a:solidFill>
                  <a:schemeClr val="accent2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วิธีที่ 4 การใช้ออบเจ็กต์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Convert</a:t>
            </a:r>
          </a:p>
          <a:p>
            <a:pPr marL="582930" indent="-514350">
              <a:buNone/>
            </a:pP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		ออบเจ็กต์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Convert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จะช่วยแปลงข้อมูลจากชนิดหนึ่งไปสู่ข้อมูลอีกชนิดหนึ่งตามที่ต้องการ</a:t>
            </a:r>
          </a:p>
          <a:p>
            <a:pPr marL="582930" indent="-514350">
              <a:buNone/>
            </a:pP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เช่น</a:t>
            </a:r>
          </a:p>
          <a:p>
            <a:pPr marL="582930" indent="-514350">
              <a:buNone/>
            </a:pP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 err="1" smtClean="0">
                <a:latin typeface="TH SarabunPSK" pitchFamily="34" charset="-34"/>
                <a:cs typeface="TH SarabunPSK" pitchFamily="34" charset="-34"/>
              </a:rPr>
              <a:t>int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 iVal1 = 14;</a:t>
            </a:r>
          </a:p>
          <a:p>
            <a:pPr marL="582930" indent="-514350">
              <a:buNone/>
            </a:pP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	float fVal1 = </a:t>
            </a:r>
            <a:r>
              <a:rPr lang="en-US" sz="2400" b="1" dirty="0" err="1" smtClean="0">
                <a:latin typeface="TH SarabunPSK" pitchFamily="34" charset="-34"/>
                <a:cs typeface="TH SarabunPSK" pitchFamily="34" charset="-34"/>
              </a:rPr>
              <a:t>Convert.ToSingle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(iVal1);</a:t>
            </a:r>
          </a:p>
          <a:p>
            <a:pPr marL="582930" indent="-514350">
              <a:buNone/>
            </a:pP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	double dVal1 = 24.567;</a:t>
            </a:r>
          </a:p>
          <a:p>
            <a:pPr marL="582930" indent="-514350">
              <a:buNone/>
            </a:pP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	long Lval1 = Convert.ToInt64(dVal1);</a:t>
            </a:r>
          </a:p>
          <a:p>
            <a:pPr marL="582930" indent="-514350">
              <a:buNone/>
            </a:pPr>
            <a:endParaRPr lang="th-TH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332656"/>
            <a:ext cx="7772400" cy="914400"/>
          </a:xfrm>
        </p:spPr>
        <p:txBody>
          <a:bodyPr/>
          <a:lstStyle/>
          <a:p>
            <a:pPr algn="ctr"/>
            <a:r>
              <a:rPr lang="th-TH" sz="5400" b="1" dirty="0" smtClean="0">
                <a:solidFill>
                  <a:srgbClr val="2D36E3"/>
                </a:solidFill>
              </a:rPr>
              <a:t>แบบฝึกหัด</a:t>
            </a:r>
            <a:endParaRPr lang="th-TH" sz="5400" b="1" dirty="0">
              <a:solidFill>
                <a:srgbClr val="2D36E3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340768"/>
            <a:ext cx="3240360" cy="2800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15616" y="4365104"/>
            <a:ext cx="39212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 smtClean="0"/>
              <a:t>จงเขียนโปรแกรมคำนวณสูตรต่อไปนี้</a:t>
            </a:r>
            <a:endParaRPr lang="th-TH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763688" y="5013176"/>
            <a:ext cx="48804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Result =   ( A x 2 ) + ( B + 5 )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62565" y="5714092"/>
            <a:ext cx="1483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( C – 3 )</a:t>
            </a:r>
            <a:endParaRPr lang="th-TH" b="1" dirty="0">
              <a:latin typeface="Arial" panose="020B0604020202020204" pitchFamily="34" charset="0"/>
            </a:endParaRPr>
          </a:p>
        </p:txBody>
      </p:sp>
      <p:cxnSp>
        <p:nvCxnSpPr>
          <p:cNvPr id="8" name="ตัวเชื่อมต่อตรง 7"/>
          <p:cNvCxnSpPr/>
          <p:nvPr/>
        </p:nvCxnSpPr>
        <p:spPr>
          <a:xfrm>
            <a:off x="3779912" y="5589240"/>
            <a:ext cx="259228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370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4800" b="1" dirty="0" smtClean="0">
                <a:solidFill>
                  <a:srgbClr val="0070C0"/>
                </a:solidFill>
              </a:rPr>
              <a:t>การเขียนคำอธิบายโปรแกรม</a:t>
            </a:r>
            <a:endParaRPr lang="th-TH" sz="4800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340768"/>
            <a:ext cx="7772400" cy="501479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h-TH" b="1" dirty="0" smtClean="0">
                <a:solidFill>
                  <a:schemeClr val="bg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แบบที่ 1</a:t>
            </a:r>
          </a:p>
          <a:p>
            <a:pPr>
              <a:buNone/>
            </a:pP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{</a:t>
            </a:r>
          </a:p>
          <a:p>
            <a:pPr>
              <a:buNone/>
            </a:pP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คำสั่ง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;      </a:t>
            </a:r>
            <a:r>
              <a:rPr lang="en-US" b="1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// </a:t>
            </a:r>
            <a:r>
              <a:rPr lang="th-TH" b="1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คำอธิบายโปรแกรมแบบที่ 1</a:t>
            </a:r>
            <a:endParaRPr lang="en-US" b="1" dirty="0" smtClean="0">
              <a:solidFill>
                <a:srgbClr val="00B050"/>
              </a:solidFill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	}</a:t>
            </a:r>
          </a:p>
          <a:p>
            <a:pPr>
              <a:buNone/>
            </a:pPr>
            <a:r>
              <a:rPr lang="th-TH" b="1" dirty="0" smtClean="0">
                <a:solidFill>
                  <a:schemeClr val="bg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แบบที่ 2</a:t>
            </a:r>
          </a:p>
          <a:p>
            <a:pPr>
              <a:buNone/>
            </a:pP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{</a:t>
            </a:r>
          </a:p>
          <a:p>
            <a:pPr>
              <a:buNone/>
            </a:pP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b="1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/*</a:t>
            </a:r>
            <a:r>
              <a:rPr lang="th-TH" b="1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	คำอธิบายโปรแกรมแบบที่ 2</a:t>
            </a:r>
          </a:p>
          <a:p>
            <a:pPr>
              <a:buNone/>
            </a:pPr>
            <a:r>
              <a:rPr lang="th-TH" b="1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			.......................................</a:t>
            </a:r>
          </a:p>
          <a:p>
            <a:pPr>
              <a:buNone/>
            </a:pPr>
            <a:r>
              <a:rPr lang="th-TH" b="1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b="1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*/</a:t>
            </a:r>
          </a:p>
          <a:p>
            <a:pPr>
              <a:buNone/>
            </a:pP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คำสั่ง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;      </a:t>
            </a:r>
          </a:p>
          <a:p>
            <a:pPr>
              <a:buNone/>
            </a:pP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	}</a:t>
            </a:r>
          </a:p>
          <a:p>
            <a:pPr>
              <a:buNone/>
            </a:pP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772400" cy="914400"/>
          </a:xfrm>
        </p:spPr>
        <p:txBody>
          <a:bodyPr/>
          <a:lstStyle/>
          <a:p>
            <a:pPr algn="ctr"/>
            <a:r>
              <a:rPr lang="th-TH" sz="4800" b="1" dirty="0" smtClean="0">
                <a:solidFill>
                  <a:srgbClr val="0070C0"/>
                </a:solidFill>
              </a:rPr>
              <a:t>ชนิดของข้อมูล</a:t>
            </a:r>
            <a:endParaRPr lang="th-TH" sz="4800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11560" y="692696"/>
            <a:ext cx="7772400" cy="70933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h-TH" sz="3200" b="1" dirty="0" smtClean="0">
                <a:solidFill>
                  <a:srgbClr val="2D36E3"/>
                </a:solidFill>
                <a:latin typeface="TH SarabunPSK" pitchFamily="34" charset="-34"/>
                <a:cs typeface="TH SarabunPSK" pitchFamily="34" charset="-34"/>
              </a:rPr>
              <a:t>ข้อมูลชนิดตัวเลขจำนวนเต็ม</a:t>
            </a:r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2957517"/>
              </p:ext>
            </p:extLst>
          </p:nvPr>
        </p:nvGraphicFramePr>
        <p:xfrm>
          <a:off x="683568" y="1340768"/>
          <a:ext cx="8064896" cy="499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1152128"/>
                <a:gridCol w="56166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ชนิดข้อมูล</a:t>
                      </a:r>
                      <a:endParaRPr lang="th-TH" sz="24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ขนาดไบต์</a:t>
                      </a:r>
                      <a:endParaRPr lang="th-TH" sz="24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ขอบเขตของข้อมูล</a:t>
                      </a:r>
                      <a:endParaRPr lang="th-TH" sz="24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sbyte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-128 </a:t>
                      </a:r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ถึง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127 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short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-32,768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ถึง </a:t>
                      </a:r>
                      <a:r>
                        <a:rPr lang="en-US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32,767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int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-2,147,483,648 </a:t>
                      </a:r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ถึง </a:t>
                      </a:r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2,147,483,647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long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-9,223,372,036,854,775,808 </a:t>
                      </a:r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ถึง</a:t>
                      </a:r>
                    </a:p>
                    <a:p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9,223,372,036,854,775,807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byte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 </a:t>
                      </a:r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ถึง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ushort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  </a:t>
                      </a:r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ถึง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65,535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uint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 ถึง </a:t>
                      </a:r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4,294,967,295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ulong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 </a:t>
                      </a:r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ถึง 18,446,744,073,709,551</a:t>
                      </a:r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615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decimal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-79228162514264337593543950335 ถึง</a:t>
                      </a:r>
                    </a:p>
                    <a:p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7922816251426433759354395033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404664"/>
            <a:ext cx="7772400" cy="70933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h-TH" sz="3600" b="1" dirty="0" smtClean="0">
                <a:solidFill>
                  <a:srgbClr val="2D36E3"/>
                </a:solidFill>
                <a:latin typeface="TH SarabunPSK" pitchFamily="34" charset="-34"/>
                <a:cs typeface="TH SarabunPSK" pitchFamily="34" charset="-34"/>
              </a:rPr>
              <a:t>ข้อมูลชนิดตัวเลขทศนิยม</a:t>
            </a:r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981834"/>
              </p:ext>
            </p:extLst>
          </p:nvPr>
        </p:nvGraphicFramePr>
        <p:xfrm>
          <a:off x="755576" y="1340768"/>
          <a:ext cx="8064896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2520280"/>
                <a:gridCol w="424847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ชนิดข้อมูล</a:t>
                      </a:r>
                      <a:endParaRPr lang="th-TH" sz="24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คำอธิบาย</a:t>
                      </a:r>
                      <a:endParaRPr lang="th-TH" sz="24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ขอบเขตของข้อมูล</a:t>
                      </a:r>
                      <a:endParaRPr lang="th-TH" sz="24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</a:t>
                      </a:r>
                      <a:r>
                        <a:rPr lang="en-US" sz="2000" b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loat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32-bit</a:t>
                      </a:r>
                      <a:r>
                        <a:rPr lang="en-US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single-precision floating  point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เป็นเลขทศนิยมระหว่าง</a:t>
                      </a:r>
                    </a:p>
                    <a:p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-3.402823</a:t>
                      </a:r>
                      <a:r>
                        <a:rPr lang="en-US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x 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  <a:r>
                        <a:rPr lang="th-TH" sz="2000" b="1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ถึง -1.401298 </a:t>
                      </a:r>
                      <a:r>
                        <a:rPr lang="en-US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 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  <a:r>
                        <a:rPr lang="th-TH" sz="2000" b="1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-45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สำหรับค่าลบ</a:t>
                      </a:r>
                    </a:p>
                    <a:p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และ 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1.401298 </a:t>
                      </a:r>
                      <a:r>
                        <a:rPr lang="en-US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 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  <a:r>
                        <a:rPr lang="th-TH" sz="2000" b="1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-45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ถึง </a:t>
                      </a:r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3.402823</a:t>
                      </a:r>
                      <a:r>
                        <a:rPr lang="en-US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x 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  <a:r>
                        <a:rPr lang="th-TH" sz="2000" b="1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สำหรับค่าบวก มี </a:t>
                      </a:r>
                      <a:r>
                        <a:rPr lang="en-US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Significant Figure 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เป็น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double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64-bit</a:t>
                      </a:r>
                      <a:r>
                        <a:rPr lang="en-US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double-precision floating  point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เป็นเลขทศนิยมระหว่าง</a:t>
                      </a:r>
                    </a:p>
                    <a:p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-1.79769313486232</a:t>
                      </a:r>
                      <a:r>
                        <a:rPr lang="en-US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x 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  <a:r>
                        <a:rPr lang="th-TH" sz="2000" b="1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308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ถึง </a:t>
                      </a:r>
                      <a:b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-4.94065645841247 </a:t>
                      </a:r>
                      <a:r>
                        <a:rPr lang="en-US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 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  <a:r>
                        <a:rPr lang="th-TH" sz="2000" b="1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-324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สำหรับค่าลบ</a:t>
                      </a:r>
                    </a:p>
                    <a:p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และ 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4.94065645841247 </a:t>
                      </a:r>
                      <a:r>
                        <a:rPr lang="en-US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 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  <a:r>
                        <a:rPr lang="th-TH" sz="2000" b="1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-324 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ถึง</a:t>
                      </a:r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1.79769313486232</a:t>
                      </a:r>
                      <a:r>
                        <a:rPr lang="en-US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x 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  <a:r>
                        <a:rPr lang="th-TH" sz="2000" b="1" baseline="30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308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สำหรับค่าบวก</a:t>
                      </a:r>
                    </a:p>
                    <a:p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มี </a:t>
                      </a:r>
                      <a:r>
                        <a:rPr lang="en-US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Significant Figure 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เป็น 15</a:t>
                      </a:r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755576" y="487416"/>
            <a:ext cx="7772400" cy="70933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h-TH" sz="3200" b="1" dirty="0" smtClean="0">
                <a:solidFill>
                  <a:srgbClr val="2D36E3"/>
                </a:solidFill>
                <a:latin typeface="TH SarabunPSK" pitchFamily="34" charset="-34"/>
                <a:cs typeface="TH SarabunPSK" pitchFamily="34" charset="-34"/>
              </a:rPr>
              <a:t>ข้อมูลชนิดตรรกะ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5576" y="1124744"/>
            <a:ext cx="74888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	ข้อมูลชนิดตรรกะหรือ </a:t>
            </a:r>
            <a:r>
              <a:rPr lang="en-US" b="1" dirty="0" err="1" smtClean="0">
                <a:latin typeface="TH SarabunPSK" pitchFamily="34" charset="-34"/>
                <a:cs typeface="TH SarabunPSK" pitchFamily="34" charset="-34"/>
              </a:rPr>
              <a:t>bool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ใช้เก็บข้อมูลด้านตรรกศาสตร์ คือ ค่าจริง(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true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) และค่าเท็จ(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false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)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ตัวยึดเนื้อหา 2"/>
          <p:cNvSpPr txBox="1">
            <a:spLocks/>
          </p:cNvSpPr>
          <p:nvPr/>
        </p:nvSpPr>
        <p:spPr>
          <a:xfrm>
            <a:off x="914400" y="2132856"/>
            <a:ext cx="7772400" cy="7093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1148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th-TH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D36E3"/>
                </a:solidFill>
                <a:effectLst/>
                <a:uLnTx/>
                <a:uFillTx/>
                <a:latin typeface="TH SarabunPSK" pitchFamily="34" charset="-34"/>
                <a:ea typeface="+mn-ea"/>
                <a:cs typeface="TH SarabunPSK" pitchFamily="34" charset="-34"/>
              </a:rPr>
              <a:t>ข้อมูลชนิดตัวอักษร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5576" y="2723436"/>
            <a:ext cx="74888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	ข้อมูลชนิดตัวอักษรจะเก็บข้อมูลเพียงตัวเดียว ใช้พื้นที่เก็บ 16 บิต เรียกว่าข้อมูลชนิด 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char 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จะใช้เครื่องหมาย 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‘ ’ 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ครอบตัวอักษรไว้ เช่น 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‘A’</a:t>
            </a:r>
          </a:p>
        </p:txBody>
      </p:sp>
      <p:sp>
        <p:nvSpPr>
          <p:cNvPr id="9" name="ตัวยึดเนื้อหา 2"/>
          <p:cNvSpPr txBox="1">
            <a:spLocks/>
          </p:cNvSpPr>
          <p:nvPr/>
        </p:nvSpPr>
        <p:spPr>
          <a:xfrm>
            <a:off x="899592" y="4149080"/>
            <a:ext cx="7772400" cy="7093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1148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th-TH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D36E3"/>
                </a:solidFill>
                <a:effectLst/>
                <a:uLnTx/>
                <a:uFillTx/>
                <a:latin typeface="TH SarabunPSK" pitchFamily="34" charset="-34"/>
                <a:ea typeface="+mn-ea"/>
                <a:cs typeface="TH SarabunPSK" pitchFamily="34" charset="-34"/>
              </a:rPr>
              <a:t>ข้อมูลชนิดสตริง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07976" y="4595644"/>
            <a:ext cx="74888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	เก็บข้อมูลที่เป็นข้อความ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จะใช้เครื่องหมาย 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“ ” 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ครอบข้อความไว้ เช่น 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“Welcome to C#”</a:t>
            </a:r>
          </a:p>
          <a:p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string 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ใน 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C# 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เป็นออบเจ็กต์ จึง</a:t>
            </a:r>
            <a:r>
              <a:rPr lang="th-TH" b="1" dirty="0" err="1" smtClean="0">
                <a:latin typeface="TH SarabunPSK" pitchFamily="34" charset="-34"/>
                <a:cs typeface="TH SarabunPSK" pitchFamily="34" charset="-34"/>
              </a:rPr>
              <a:t>มีพร็อพเพอร์ตี้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และ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มีเมธ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อดให้ใช้จัดการ</a:t>
            </a:r>
            <a:endParaRPr lang="en-US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9552" y="426368"/>
            <a:ext cx="7772400" cy="914400"/>
          </a:xfrm>
        </p:spPr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</a:rPr>
              <a:t>ตัวอักษรพิเศษ </a:t>
            </a:r>
            <a:r>
              <a:rPr lang="en-US" sz="2800" b="1" dirty="0" smtClean="0">
                <a:solidFill>
                  <a:srgbClr val="0070C0"/>
                </a:solidFill>
              </a:rPr>
              <a:t>Escape Character</a:t>
            </a:r>
            <a:endParaRPr lang="th-TH" sz="3600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3598292"/>
              </p:ext>
            </p:extLst>
          </p:nvPr>
        </p:nvGraphicFramePr>
        <p:xfrm>
          <a:off x="1907704" y="1340832"/>
          <a:ext cx="5169768" cy="522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320"/>
                <a:gridCol w="40324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2D36E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การใช้งาน</a:t>
                      </a:r>
                      <a:endParaRPr lang="th-TH" sz="2000" dirty="0">
                        <a:solidFill>
                          <a:srgbClr val="2D36E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2D36E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ตรงกับ </a:t>
                      </a:r>
                      <a:r>
                        <a:rPr lang="en-US" sz="2000" dirty="0" smtClean="0">
                          <a:solidFill>
                            <a:srgbClr val="2D36E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Character</a:t>
                      </a:r>
                      <a:endParaRPr lang="th-TH" sz="2000" dirty="0">
                        <a:solidFill>
                          <a:srgbClr val="2D36E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\’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เครื่องหมาย</a:t>
                      </a:r>
                      <a:r>
                        <a:rPr lang="th-TH" sz="18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8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‘ </a:t>
                      </a:r>
                      <a:r>
                        <a:rPr lang="th-TH" sz="18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หรือ </a:t>
                      </a:r>
                      <a:r>
                        <a:rPr lang="en-US" sz="18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Single Quote</a:t>
                      </a:r>
                      <a:endParaRPr lang="th-TH" sz="18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\”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เครื่องหมาย</a:t>
                      </a:r>
                      <a:r>
                        <a:rPr lang="th-TH" sz="18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8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“ </a:t>
                      </a:r>
                      <a:r>
                        <a:rPr lang="th-TH" sz="18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หรือฟันหนู หรือ </a:t>
                      </a:r>
                      <a:r>
                        <a:rPr lang="en-US" sz="18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Double  Quote</a:t>
                      </a:r>
                      <a:endParaRPr lang="th-TH" sz="1800" b="1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\\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BackSlash</a:t>
                      </a:r>
                      <a:endParaRPr lang="th-TH" sz="18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\0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Null</a:t>
                      </a:r>
                      <a:endParaRPr lang="th-TH" sz="18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\a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Alert</a:t>
                      </a:r>
                      <a:endParaRPr lang="th-TH" sz="18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\b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Back Space</a:t>
                      </a:r>
                      <a:endParaRPr lang="th-TH" sz="18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\f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Form </a:t>
                      </a:r>
                      <a:r>
                        <a:rPr lang="en-US" sz="18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Feed</a:t>
                      </a:r>
                      <a:endParaRPr lang="th-TH" sz="18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\n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Newline </a:t>
                      </a:r>
                      <a:r>
                        <a:rPr lang="th-TH" sz="18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หรือขึ้นบรรทัดใหม่</a:t>
                      </a:r>
                      <a:endParaRPr lang="th-TH" sz="18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\r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Carriage</a:t>
                      </a:r>
                      <a:r>
                        <a:rPr lang="en-US" sz="18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Return</a:t>
                      </a:r>
                      <a:endParaRPr lang="th-TH" sz="18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\t</a:t>
                      </a:r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Tab</a:t>
                      </a:r>
                      <a:endParaRPr lang="th-TH" sz="2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\v</a:t>
                      </a:r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Vertical  Tab</a:t>
                      </a:r>
                      <a:endParaRPr lang="th-TH" sz="2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3568" y="426368"/>
            <a:ext cx="7772400" cy="914400"/>
          </a:xfrm>
        </p:spPr>
        <p:txBody>
          <a:bodyPr/>
          <a:lstStyle/>
          <a:p>
            <a:pPr algn="ctr"/>
            <a:r>
              <a:rPr lang="th-TH" sz="4800" b="1" dirty="0" smtClean="0">
                <a:solidFill>
                  <a:srgbClr val="0070C0"/>
                </a:solidFill>
              </a:rPr>
              <a:t>การประกาศตัวแปร</a:t>
            </a:r>
            <a:endParaRPr lang="th-TH" sz="4800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11560" y="1196752"/>
            <a:ext cx="8352928" cy="54452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28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รูปแบบ</a:t>
            </a:r>
          </a:p>
          <a:p>
            <a:pPr>
              <a:buNone/>
            </a:pPr>
            <a:r>
              <a:rPr lang="en-US" sz="2800" b="1" dirty="0" err="1" smtClean="0"/>
              <a:t>TypeofVariable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Variable_Name</a:t>
            </a:r>
            <a:r>
              <a:rPr lang="en-US" sz="2800" b="1" dirty="0" smtClean="0"/>
              <a:t> [= </a:t>
            </a:r>
            <a:r>
              <a:rPr lang="en-US" sz="2800" b="1" i="1" dirty="0" err="1" smtClean="0"/>
              <a:t>initialize_value</a:t>
            </a:r>
            <a:r>
              <a:rPr lang="en-US" sz="2800" b="1" dirty="0" smtClean="0"/>
              <a:t>];</a:t>
            </a:r>
            <a:endParaRPr lang="th-TH" sz="3200" b="1" dirty="0" smtClean="0"/>
          </a:p>
          <a:p>
            <a:r>
              <a:rPr lang="en-US" sz="2400" b="1" dirty="0" err="1" smtClean="0">
                <a:solidFill>
                  <a:srgbClr val="CC0099"/>
                </a:solidFill>
                <a:cs typeface="TH SarabunPSK" pitchFamily="34" charset="-34"/>
              </a:rPr>
              <a:t>TypeofVariable</a:t>
            </a:r>
            <a:r>
              <a:rPr lang="en-US" sz="2800" b="1" dirty="0" smtClean="0">
                <a:cs typeface="TH SarabunPSK" pitchFamily="34" charset="-34"/>
              </a:rPr>
              <a:t> </a:t>
            </a:r>
            <a:r>
              <a:rPr lang="th-TH" sz="2800" b="1" dirty="0" smtClean="0">
                <a:cs typeface="TH SarabunPSK" pitchFamily="34" charset="-34"/>
              </a:rPr>
              <a:t> </a:t>
            </a:r>
            <a:r>
              <a:rPr lang="th-TH" sz="2400" b="1" dirty="0" smtClean="0">
                <a:cs typeface="TH SarabunPSK" pitchFamily="34" charset="-34"/>
              </a:rPr>
              <a:t>เป็นการระบุชนิดของตัวแปร</a:t>
            </a:r>
          </a:p>
          <a:p>
            <a:r>
              <a:rPr lang="en-US" sz="2400" b="1" dirty="0" err="1" smtClean="0">
                <a:solidFill>
                  <a:srgbClr val="CC0099"/>
                </a:solidFill>
                <a:cs typeface="TH SarabunPSK" pitchFamily="34" charset="-34"/>
              </a:rPr>
              <a:t>Variable_Name</a:t>
            </a:r>
            <a:r>
              <a:rPr lang="th-TH" sz="2400" b="1" dirty="0" smtClean="0">
                <a:cs typeface="TH SarabunPSK" pitchFamily="34" charset="-34"/>
              </a:rPr>
              <a:t>  </a:t>
            </a:r>
            <a:r>
              <a:rPr lang="th-TH" sz="2400" b="1" dirty="0" smtClean="0">
                <a:cs typeface="TH SarabunPSK" pitchFamily="34" charset="-34"/>
              </a:rPr>
              <a:t>เป็นชื่อตัวแปร ถ้ามีหลายตัวใช้ </a:t>
            </a:r>
            <a:r>
              <a:rPr lang="en-US" sz="2400" b="1" dirty="0" smtClean="0">
                <a:cs typeface="TH SarabunPSK" pitchFamily="34" charset="-34"/>
              </a:rPr>
              <a:t>, </a:t>
            </a:r>
            <a:r>
              <a:rPr lang="th-TH" sz="2400" b="1" dirty="0" smtClean="0">
                <a:cs typeface="TH SarabunPSK" pitchFamily="34" charset="-34"/>
              </a:rPr>
              <a:t>คั่น</a:t>
            </a:r>
          </a:p>
          <a:p>
            <a:r>
              <a:rPr lang="en-US" sz="2400" b="1" dirty="0" err="1" smtClean="0">
                <a:solidFill>
                  <a:srgbClr val="CC0099"/>
                </a:solidFill>
                <a:cs typeface="TH SarabunPSK" pitchFamily="34" charset="-34"/>
              </a:rPr>
              <a:t>Initialize_value</a:t>
            </a:r>
            <a:r>
              <a:rPr lang="th-TH" sz="2400" b="1" dirty="0" smtClean="0">
                <a:cs typeface="TH SarabunPSK" pitchFamily="34" charset="-34"/>
              </a:rPr>
              <a:t>   </a:t>
            </a:r>
            <a:r>
              <a:rPr lang="th-TH" sz="2400" b="1" dirty="0" smtClean="0">
                <a:cs typeface="TH SarabunPSK" pitchFamily="34" charset="-34"/>
              </a:rPr>
              <a:t>เป็นการกำหนดค่าเริ่มต้น</a:t>
            </a:r>
          </a:p>
          <a:p>
            <a:pPr>
              <a:buNone/>
            </a:pPr>
            <a:r>
              <a:rPr lang="th-TH" sz="2400" b="1" dirty="0" smtClean="0">
                <a:cs typeface="TH SarabunPSK" pitchFamily="34" charset="-34"/>
              </a:rPr>
              <a:t>	</a:t>
            </a:r>
            <a:r>
              <a:rPr lang="th-TH" sz="2400" b="1" dirty="0" smtClean="0">
                <a:solidFill>
                  <a:srgbClr val="00B050"/>
                </a:solidFill>
                <a:cs typeface="TH SarabunPSK" pitchFamily="34" charset="-34"/>
              </a:rPr>
              <a:t>ตัวอย่าง</a:t>
            </a:r>
            <a:r>
              <a:rPr lang="th-TH" sz="2400" b="1" dirty="0" smtClean="0">
                <a:cs typeface="TH SarabunPSK" pitchFamily="34" charset="-34"/>
              </a:rPr>
              <a:t>		</a:t>
            </a:r>
            <a:r>
              <a:rPr lang="en-US" sz="2400" b="1" dirty="0" err="1" smtClean="0">
                <a:cs typeface="TH SarabunPSK" pitchFamily="34" charset="-34"/>
              </a:rPr>
              <a:t>int</a:t>
            </a:r>
            <a:r>
              <a:rPr lang="en-US" sz="2400" b="1" dirty="0" smtClean="0">
                <a:cs typeface="TH SarabunPSK" pitchFamily="34" charset="-34"/>
              </a:rPr>
              <a:t> num = 5;</a:t>
            </a:r>
          </a:p>
          <a:p>
            <a:pPr>
              <a:buNone/>
            </a:pPr>
            <a:r>
              <a:rPr lang="en-US" sz="2400" b="1" dirty="0" smtClean="0">
                <a:cs typeface="TH SarabunPSK" pitchFamily="34" charset="-34"/>
              </a:rPr>
              <a:t>				double num1;</a:t>
            </a:r>
          </a:p>
          <a:p>
            <a:pPr>
              <a:buNone/>
            </a:pPr>
            <a:r>
              <a:rPr lang="en-US" sz="2400" b="1" dirty="0" smtClean="0">
                <a:cs typeface="TH SarabunPSK" pitchFamily="34" charset="-34"/>
              </a:rPr>
              <a:t>				string name1, name2;</a:t>
            </a:r>
          </a:p>
          <a:p>
            <a:pPr>
              <a:buNone/>
            </a:pPr>
            <a:r>
              <a:rPr lang="en-US" sz="2400" b="1" dirty="0" smtClean="0">
                <a:cs typeface="TH SarabunPSK" pitchFamily="34" charset="-34"/>
              </a:rPr>
              <a:t>				</a:t>
            </a:r>
            <a:r>
              <a:rPr lang="en-US" sz="2400" b="1" dirty="0" err="1" smtClean="0">
                <a:cs typeface="TH SarabunPSK" pitchFamily="34" charset="-34"/>
              </a:rPr>
              <a:t>bool</a:t>
            </a:r>
            <a:r>
              <a:rPr lang="en-US" sz="2400" b="1" dirty="0" smtClean="0">
                <a:cs typeface="TH SarabunPSK" pitchFamily="34" charset="-34"/>
              </a:rPr>
              <a:t>  check = true;</a:t>
            </a:r>
            <a:endParaRPr lang="th-TH" sz="2400" b="1" dirty="0" smtClean="0"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426368"/>
            <a:ext cx="7772400" cy="914400"/>
          </a:xfrm>
        </p:spPr>
        <p:txBody>
          <a:bodyPr/>
          <a:lstStyle/>
          <a:p>
            <a:pPr algn="ctr"/>
            <a:r>
              <a:rPr lang="th-TH" sz="4800" b="1" dirty="0" smtClean="0">
                <a:solidFill>
                  <a:srgbClr val="0070C0"/>
                </a:solidFill>
              </a:rPr>
              <a:t>หลักการตั้งชื่อตัวแปร</a:t>
            </a:r>
            <a:endParaRPr lang="th-TH" sz="4800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268760"/>
            <a:ext cx="7772400" cy="4572000"/>
          </a:xfrm>
        </p:spPr>
        <p:txBody>
          <a:bodyPr>
            <a:normAutofit/>
          </a:bodyPr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ต้องขึ้นต้นด้วยตัวอักษรเท่านั้น หลังจากนั้นจะเป็นตัวเลขหรือตัวอักษรก็ได้</a:t>
            </a:r>
          </a:p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การตั้งชื่อตัวแปร ตัวเล็ก ตัวใหญ่มีความแตกต่างกัน</a:t>
            </a:r>
          </a:p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ห้ามตั้งชื่อตัวแปรซ้ำกับคำสงวน</a:t>
            </a:r>
            <a:endParaRPr lang="th-TH" sz="32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รถไฟใต้ดิน">
  <a:themeElements>
    <a:clrScheme name="รถไฟใต้ดิน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รถไฟใต้ดิน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รถไฟใต้ดิน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799</TotalTime>
  <Words>906</Words>
  <Application>Microsoft Office PowerPoint</Application>
  <PresentationFormat>นำเสนอทางหน้าจอ (4:3)</PresentationFormat>
  <Paragraphs>357</Paragraphs>
  <Slides>26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26</vt:i4>
      </vt:variant>
    </vt:vector>
  </HeadingPairs>
  <TitlesOfParts>
    <vt:vector size="27" baseType="lpstr">
      <vt:lpstr>รถไฟใต้ดิน</vt:lpstr>
      <vt:lpstr>บทที่ 2</vt:lpstr>
      <vt:lpstr>รูปแบบการเขียนโปรแกรม</vt:lpstr>
      <vt:lpstr>การเขียนคำอธิบายโปรแกรม</vt:lpstr>
      <vt:lpstr>ชนิดของข้อมูล</vt:lpstr>
      <vt:lpstr>งานนำเสนอ PowerPoint</vt:lpstr>
      <vt:lpstr>งานนำเสนอ PowerPoint</vt:lpstr>
      <vt:lpstr>ตัวอักษรพิเศษ Escape Character</vt:lpstr>
      <vt:lpstr>การประกาศตัวแปร</vt:lpstr>
      <vt:lpstr>หลักการตั้งชื่อตัวแปร</vt:lpstr>
      <vt:lpstr>คำสงวนใน C# </vt:lpstr>
      <vt:lpstr>การใช้ค่าคงที่</vt:lpstr>
      <vt:lpstr>การใช้ตัวดำเนินการ</vt:lpstr>
      <vt:lpstr>Arithmatic Operator</vt:lpstr>
      <vt:lpstr>Comparison Operator</vt:lpstr>
      <vt:lpstr>Logical Operator</vt:lpstr>
      <vt:lpstr>Bitwise Operator</vt:lpstr>
      <vt:lpstr>Assignment Operator</vt:lpstr>
      <vt:lpstr>Assignment Operator</vt:lpstr>
      <vt:lpstr>ตัวดำเนินการ Ternary</vt:lpstr>
      <vt:lpstr>ตัวดำเนินการอื่น ๆ</vt:lpstr>
      <vt:lpstr>ลำดับความสำคัญของตัวดำเนินการ</vt:lpstr>
      <vt:lpstr>การแปลงชนิดข้อมูล</vt:lpstr>
      <vt:lpstr>งานนำเสนอ PowerPoint</vt:lpstr>
      <vt:lpstr>งานนำเสนอ PowerPoint</vt:lpstr>
      <vt:lpstr>งานนำเสนอ PowerPoint</vt:lpstr>
      <vt:lpstr>แบบฝึกหัด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2</dc:title>
  <dc:creator>bbb</dc:creator>
  <cp:lastModifiedBy>admin</cp:lastModifiedBy>
  <cp:revision>111</cp:revision>
  <dcterms:created xsi:type="dcterms:W3CDTF">2012-06-13T08:29:52Z</dcterms:created>
  <dcterms:modified xsi:type="dcterms:W3CDTF">2023-06-12T04:39:25Z</dcterms:modified>
</cp:coreProperties>
</file>