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2" r:id="rId8"/>
    <p:sldId id="265" r:id="rId9"/>
    <p:sldId id="266" r:id="rId10"/>
    <p:sldId id="274" r:id="rId11"/>
    <p:sldId id="270" r:id="rId12"/>
    <p:sldId id="271" r:id="rId13"/>
    <p:sldId id="273" r:id="rId14"/>
    <p:sldId id="267" r:id="rId15"/>
    <p:sldId id="268" r:id="rId16"/>
    <p:sldId id="269" r:id="rId17"/>
    <p:sldId id="275" r:id="rId1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1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สามเหลี่ยมมุมฉาก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ชื่อเรื่อง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ชื่อเรื่องรอง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grpSp>
        <p:nvGrpSpPr>
          <p:cNvPr id="2" name="กลุ่ม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รูปแบบอิสระ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รูปแบบอิสระ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รูปแบบอิสระ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ตัวเชื่อมต่อตรง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ตัวยึดวันที่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19" name="ตัวยึดท้ายกระดา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27" name="ตัวยึด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ชื่อเรื่อง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7" name="เครื่องหมายบั้ง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เครื่องหมายบั้ง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ชื่อเรื่อง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6" name="ชื่อเรื่อง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8" name="รูปแบบอิสระ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รูปแบบอิสระ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สามเหลี่ยมมุมฉาก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ตัวเชื่อมต่อตรง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เครื่องหมายบั้ง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เครื่องหมายบั้ง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รูปแบบอิสระ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รูปแบบอิสระ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สามเหลี่ยมมุมฉาก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ตัวเชื่อมต่อตรง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ตัวยึดชื่อเรื่อง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ตัวยึดข้อความ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FBCC33F-3640-47F5-8AC5-7E979F5642D0}" type="datetimeFigureOut">
              <a:rPr lang="th-TH" smtClean="0"/>
              <a:pPr/>
              <a:t>05/06/66</a:t>
            </a:fld>
            <a:endParaRPr lang="th-TH"/>
          </a:p>
        </p:txBody>
      </p:sp>
      <p:sp>
        <p:nvSpPr>
          <p:cNvPr id="22" name="ตัวยึดท้ายกระดา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th-TH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C0D523-1F19-412F-9CB4-559D7BC23B2B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1470025"/>
          </a:xfrm>
        </p:spPr>
        <p:txBody>
          <a:bodyPr>
            <a:normAutofit/>
          </a:bodyPr>
          <a:lstStyle/>
          <a:p>
            <a:r>
              <a:rPr lang="th-TH" sz="6600" b="1" dirty="0" smtClean="0">
                <a:solidFill>
                  <a:schemeClr val="tx1"/>
                </a:solidFill>
              </a:rPr>
              <a:t>บทที่ 1 </a:t>
            </a:r>
            <a:endParaRPr lang="th-TH" sz="6600" b="1" dirty="0">
              <a:solidFill>
                <a:schemeClr val="tx1"/>
              </a:solidFill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971600" y="3140968"/>
            <a:ext cx="7272808" cy="1752600"/>
          </a:xfrm>
        </p:spPr>
        <p:txBody>
          <a:bodyPr>
            <a:normAutofit/>
          </a:bodyPr>
          <a:lstStyle/>
          <a:p>
            <a:r>
              <a:rPr lang="th-TH" sz="4400" b="1" dirty="0">
                <a:solidFill>
                  <a:schemeClr val="tx1"/>
                </a:solidFill>
              </a:rPr>
              <a:t>เริ่มต้นเขียนโปรแกรมกับ </a:t>
            </a:r>
            <a:r>
              <a:rPr lang="en-US" sz="4400" b="1" dirty="0">
                <a:solidFill>
                  <a:schemeClr val="tx1"/>
                </a:solidFill>
              </a:rPr>
              <a:t>Visual C#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ออกแบบหน้าตาและการทำงานของโปรแกรม</a:t>
            </a:r>
          </a:p>
          <a:p>
            <a:pPr marL="624078" indent="-514350">
              <a:buFont typeface="+mj-lt"/>
              <a:buAutoNum type="arabicPeriod"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นำคอนโทรลมาวางบนฟอร์ม</a:t>
            </a:r>
          </a:p>
          <a:p>
            <a:pPr marL="624078" indent="-514350">
              <a:buFont typeface="+mj-lt"/>
              <a:buAutoNum type="arabicPeriod"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ปรับแต่งคุณสมบัติของคอนโทรลต่าง ๆ</a:t>
            </a:r>
          </a:p>
          <a:p>
            <a:pPr marL="624078" indent="-514350">
              <a:buFont typeface="+mj-lt"/>
              <a:buAutoNum type="arabicPeriod"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เขียนโค้ด หลังเหตุการณ์ที่เราต้องการ</a:t>
            </a:r>
          </a:p>
          <a:p>
            <a:pPr marL="624078" indent="-514350">
              <a:buFont typeface="+mj-lt"/>
              <a:buAutoNum type="arabicPeriod"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ทดสอบการทำงานของโปรแกรม (รันโปรแกรม)</a:t>
            </a:r>
            <a:endParaRPr lang="th-TH" sz="28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4400" dirty="0" smtClean="0">
                <a:solidFill>
                  <a:schemeClr val="tx1"/>
                </a:solidFill>
              </a:rPr>
              <a:t>เริ่มต้นเขียนโปรแกรม</a:t>
            </a:r>
            <a:endParaRPr lang="th-TH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5400" dirty="0" smtClean="0"/>
              <a:t>การสร้าง </a:t>
            </a:r>
            <a:r>
              <a:rPr lang="en-US" dirty="0" smtClean="0"/>
              <a:t>Project </a:t>
            </a:r>
            <a:endParaRPr lang="th-TH" dirty="0"/>
          </a:p>
        </p:txBody>
      </p:sp>
      <p:sp>
        <p:nvSpPr>
          <p:cNvPr id="5" name="TextBox 4"/>
          <p:cNvSpPr txBox="1"/>
          <p:nvPr/>
        </p:nvSpPr>
        <p:spPr>
          <a:xfrm>
            <a:off x="3033869" y="5877272"/>
            <a:ext cx="46666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เลือกเมนู </a:t>
            </a:r>
            <a:r>
              <a:rPr lang="en-US" dirty="0" smtClean="0"/>
              <a:t>File /New /Project</a:t>
            </a:r>
            <a:endParaRPr lang="th-T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268181"/>
            <a:ext cx="732082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440773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h-TH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วาง</a:t>
            </a:r>
            <a:r>
              <a:rPr lang="th-TH" sz="3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คอนโทรล</a:t>
            </a:r>
            <a:r>
              <a:rPr lang="th-TH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ต่าง ๆ แล้วกำหนด </a:t>
            </a:r>
            <a:r>
              <a:rPr lang="en-US" dirty="0" smtClean="0"/>
              <a:t>Property</a:t>
            </a:r>
            <a:endParaRPr lang="th-TH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96752"/>
            <a:ext cx="7311963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sz="40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เขียนโค้ดตามเหตุการณ์ที่ต้องการ</a:t>
            </a:r>
            <a:endParaRPr lang="th-TH" dirty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b="4460"/>
          <a:stretch>
            <a:fillRect/>
          </a:stretch>
        </p:blipFill>
        <p:spPr bwMode="auto">
          <a:xfrm>
            <a:off x="951230" y="1481138"/>
            <a:ext cx="7241539" cy="4324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059832" y="594928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ทดสอบการทำงานโดยคลิกปุ่ม </a:t>
            </a:r>
            <a:endParaRPr lang="th-TH" sz="36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6179557"/>
            <a:ext cx="822384" cy="326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sz="3200" b="1" dirty="0" smtClean="0"/>
              <a:t>รูปแบบ</a:t>
            </a:r>
          </a:p>
          <a:p>
            <a:pPr>
              <a:buNone/>
            </a:pPr>
            <a:r>
              <a:rPr lang="th-TH" sz="2400" dirty="0" smtClean="0"/>
              <a:t>	</a:t>
            </a:r>
            <a:r>
              <a:rPr lang="en-US" sz="2400" b="1" dirty="0" err="1" smtClean="0"/>
              <a:t>MessageBox.Show</a:t>
            </a:r>
            <a:r>
              <a:rPr lang="en-US" sz="2400" b="1" dirty="0" smtClean="0"/>
              <a:t>(Text [,Caption [,Buttons]</a:t>
            </a:r>
            <a:br>
              <a:rPr lang="en-US" sz="2400" b="1" dirty="0" smtClean="0"/>
            </a:br>
            <a:r>
              <a:rPr lang="en-US" sz="2400" b="1" dirty="0" smtClean="0"/>
              <a:t>                              [,Icon] [,</a:t>
            </a:r>
            <a:r>
              <a:rPr lang="en-US" sz="2400" b="1" dirty="0" err="1" smtClean="0"/>
              <a:t>DefaultButton</a:t>
            </a:r>
            <a:r>
              <a:rPr lang="en-US" sz="2400" b="1" dirty="0" smtClean="0"/>
              <a:t>] ]);</a:t>
            </a:r>
          </a:p>
          <a:p>
            <a:pPr>
              <a:buNone/>
            </a:pPr>
            <a:endParaRPr lang="th-TH" sz="2400" dirty="0" smtClean="0"/>
          </a:p>
          <a:p>
            <a:pPr>
              <a:buNone/>
            </a:pP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พารามิเตอร์ในเมธอด 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Show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มีดังนี้</a:t>
            </a:r>
            <a:endParaRPr lang="en-US" sz="28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400" b="1" dirty="0" smtClean="0"/>
              <a:t>Text</a:t>
            </a:r>
            <a:r>
              <a:rPr lang="en-US" sz="24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คือข้อความที่แสดง</a:t>
            </a: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400" b="1" dirty="0" smtClean="0"/>
              <a:t>Caption</a:t>
            </a:r>
            <a:r>
              <a:rPr lang="en-US" sz="24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คือข้อความบนแถบด้านบน</a:t>
            </a:r>
            <a:r>
              <a:rPr lang="th-TH" sz="2400" dirty="0" smtClean="0"/>
              <a:t> </a:t>
            </a:r>
            <a:r>
              <a:rPr lang="en-US" sz="2400" dirty="0" err="1" smtClean="0"/>
              <a:t>MessageBox</a:t>
            </a:r>
            <a:endParaRPr lang="en-US" sz="2400" dirty="0" smtClean="0"/>
          </a:p>
          <a:p>
            <a:r>
              <a:rPr lang="en-US" sz="2400" b="1" dirty="0" smtClean="0"/>
              <a:t>Buttons</a:t>
            </a:r>
            <a:r>
              <a:rPr lang="en-US" sz="24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เป็นปุ่มที่จะให้ผู้ใช้งานเลือกกระทำหลังอ่านข้อความแล้ว</a:t>
            </a: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400" b="1" dirty="0" smtClean="0"/>
              <a:t>Icon</a:t>
            </a:r>
            <a:r>
              <a:rPr lang="en-US" sz="2400" dirty="0" smtClean="0"/>
              <a:t>	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เป็น</a:t>
            </a:r>
            <a:r>
              <a:rPr lang="th-TH" sz="2400" dirty="0" smtClean="0"/>
              <a:t> </a:t>
            </a:r>
            <a:r>
              <a:rPr lang="en-US" sz="2400" dirty="0" smtClean="0"/>
              <a:t>Icon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ที่แสดง</a:t>
            </a: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400" b="1" dirty="0" err="1" smtClean="0"/>
              <a:t>DefaultButton</a:t>
            </a:r>
            <a:r>
              <a:rPr lang="en-US" sz="2400" dirty="0" smtClean="0"/>
              <a:t>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เป็นการกำหนดปุ่ม </a:t>
            </a:r>
            <a:r>
              <a:rPr lang="en-US" sz="2400" dirty="0" smtClean="0"/>
              <a:t>Default</a:t>
            </a:r>
          </a:p>
          <a:p>
            <a:endParaRPr lang="th-TH" sz="2400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h-TH" sz="4800" dirty="0" smtClean="0">
                <a:solidFill>
                  <a:schemeClr val="tx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การใช้งาน </a:t>
            </a:r>
            <a:r>
              <a:rPr lang="en-US" sz="4800" dirty="0" err="1" smtClean="0">
                <a:solidFill>
                  <a:schemeClr val="tx1"/>
                </a:solidFill>
                <a:latin typeface="TH SarabunPSK" pitchFamily="34" charset="-34"/>
                <a:ea typeface="+mn-ea"/>
                <a:cs typeface="TH SarabunPSK" pitchFamily="34" charset="-34"/>
              </a:rPr>
              <a:t>MessageBox</a:t>
            </a:r>
            <a:endParaRPr lang="th-TH" sz="4800" dirty="0" smtClean="0">
              <a:solidFill>
                <a:schemeClr val="tx1"/>
              </a:solidFill>
              <a:latin typeface="TH SarabunPSK" pitchFamily="34" charset="-34"/>
              <a:ea typeface="+mn-ea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457200" y="1693912"/>
          <a:ext cx="8229600" cy="29592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58965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การเรียกใช้งาน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ปุ่มที่ปรากฏ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43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MessageBoxButtons.AbortRetryIgnore</a:t>
                      </a:r>
                      <a:endParaRPr lang="th-TH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43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MessageBoxButtons.OK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43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MessageBoxButtons.OKCancel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43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MessageBoxButtons.RetryCancel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43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MessageBoxButtons.YesNo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043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MessageBoxButtons.YesNoCancel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dirty="0" smtClean="0">
                <a:solidFill>
                  <a:schemeClr val="tx1"/>
                </a:solidFill>
              </a:rPr>
              <a:t>รายละเอียดของปุ่ม(</a:t>
            </a:r>
            <a:r>
              <a:rPr lang="en-US" sz="2800" dirty="0" smtClean="0">
                <a:solidFill>
                  <a:schemeClr val="tx1"/>
                </a:solidFill>
              </a:rPr>
              <a:t>Buttons</a:t>
            </a:r>
            <a:r>
              <a:rPr lang="th-TH" dirty="0" smtClean="0">
                <a:solidFill>
                  <a:schemeClr val="tx1"/>
                </a:solidFill>
              </a:rPr>
              <a:t>)ชนิดต่าง ๆ</a:t>
            </a:r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933056"/>
            <a:ext cx="885825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3925813"/>
            <a:ext cx="8953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293096"/>
            <a:ext cx="885825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4293096"/>
            <a:ext cx="8953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3133725"/>
            <a:ext cx="9144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3140968"/>
            <a:ext cx="9048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20272" y="4293096"/>
            <a:ext cx="9048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3501008"/>
            <a:ext cx="904875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4048" y="2708920"/>
            <a:ext cx="9144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4048" y="2348880"/>
            <a:ext cx="89535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12160" y="2348880"/>
            <a:ext cx="8858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20272" y="2348880"/>
            <a:ext cx="8858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04048" y="3501008"/>
            <a:ext cx="8858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457200" y="908720"/>
          <a:ext cx="8229600" cy="4040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4191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การเรียกใช้งาน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>
                          <a:latin typeface="TH SarabunPSK" pitchFamily="34" charset="-34"/>
                          <a:cs typeface="TH SarabunPSK" pitchFamily="34" charset="-34"/>
                        </a:rPr>
                        <a:t>ปุ่มที่ปรากฏ</a:t>
                      </a:r>
                      <a:endParaRPr lang="th-TH" sz="28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38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MessageBoxIcon.Asterisk</a:t>
                      </a:r>
                      <a:endParaRPr lang="th-TH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38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MessageBoxIcon.Error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38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MessageBoxIcon.Exclamation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38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MessageBoxIcon.Hand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38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MessageBoxIcon.Information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38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MessageBoxIcon.None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/>
                        <a:t>ไม่แสดงไอคอนอะไร</a:t>
                      </a:r>
                      <a:endParaRPr lang="th-TH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38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MessageBoxIcon.Question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38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MessageBoxIcon.Stop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38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MessageBoxIcon.Warning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h-TH" dirty="0" smtClean="0">
                <a:solidFill>
                  <a:schemeClr val="tx1"/>
                </a:solidFill>
              </a:rPr>
              <a:t>รายละเอียดของไอคอน(</a:t>
            </a:r>
            <a:r>
              <a:rPr lang="en-US" sz="3200" dirty="0" smtClean="0">
                <a:solidFill>
                  <a:schemeClr val="tx1"/>
                </a:solidFill>
              </a:rPr>
              <a:t>Icon</a:t>
            </a:r>
            <a:r>
              <a:rPr lang="th-TH" dirty="0" smtClean="0">
                <a:solidFill>
                  <a:schemeClr val="tx1"/>
                </a:solidFill>
              </a:rPr>
              <a:t>)ชนิดต่าง ๆ</a:t>
            </a:r>
            <a:endParaRPr lang="th-TH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5273913"/>
            <a:ext cx="88924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MessageBox.Show</a:t>
            </a:r>
            <a:r>
              <a:rPr lang="en-US" sz="2400" dirty="0" smtClean="0"/>
              <a:t>(“</a:t>
            </a:r>
            <a:r>
              <a:rPr lang="th-TH" b="1" dirty="0" smtClean="0"/>
              <a:t>คุณต้องการลบข้อมูลใช่หรือไม่ </a:t>
            </a:r>
            <a:r>
              <a:rPr lang="en-US" dirty="0" smtClean="0"/>
              <a:t>?”,”</a:t>
            </a:r>
            <a:r>
              <a:rPr lang="th-TH" b="1" dirty="0" smtClean="0"/>
              <a:t>ยืนยันการทำงาน</a:t>
            </a:r>
            <a:r>
              <a:rPr lang="en-US" b="1" dirty="0" smtClean="0"/>
              <a:t>”</a:t>
            </a:r>
            <a:endParaRPr lang="th-TH" b="1" dirty="0" smtClean="0"/>
          </a:p>
          <a:p>
            <a:r>
              <a:rPr lang="en-US" dirty="0" smtClean="0"/>
              <a:t>                   ,</a:t>
            </a:r>
            <a:r>
              <a:rPr lang="en-US" sz="2400" dirty="0" err="1" smtClean="0"/>
              <a:t>MessageBoxButtons.YesNo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                    ,</a:t>
            </a:r>
            <a:r>
              <a:rPr lang="en-US" sz="2400" dirty="0" err="1" smtClean="0"/>
              <a:t>MessageBoxIcon.Information</a:t>
            </a:r>
            <a:r>
              <a:rPr lang="en-US" sz="2400" dirty="0" smtClean="0"/>
              <a:t>);</a:t>
            </a:r>
            <a:endParaRPr lang="th-TH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4941168"/>
            <a:ext cx="11673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3200" b="1" dirty="0" smtClean="0"/>
              <a:t>ตัวอย่าง</a:t>
            </a:r>
            <a:endParaRPr lang="th-TH" sz="32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4673" y="1484784"/>
            <a:ext cx="40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66681" y="3789040"/>
            <a:ext cx="4095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4581128"/>
            <a:ext cx="3238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44208" y="2276872"/>
            <a:ext cx="323850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2996952"/>
            <a:ext cx="4095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2298" y="1900064"/>
            <a:ext cx="361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2298" y="2636912"/>
            <a:ext cx="361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4306" y="4221088"/>
            <a:ext cx="361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939560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th-TH" sz="3600" b="1" dirty="0" smtClean="0"/>
              <a:t>1. เขียนโปรแกรมคำนวณหาปริมาตรของสี่เหลี่ยมผืนผ้า</a:t>
            </a:r>
            <a:endParaRPr lang="th-TH" sz="3600" b="1" dirty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แบบฝึกหัด</a:t>
            </a:r>
            <a:endParaRPr lang="th-TH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869" y="2348880"/>
            <a:ext cx="413385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939560"/>
          </a:xfrm>
        </p:spPr>
        <p:txBody>
          <a:bodyPr/>
          <a:lstStyle/>
          <a:p>
            <a:r>
              <a:rPr lang="en-US" dirty="0" smtClean="0"/>
              <a:t>IDE (Integrated Development Environment)</a:t>
            </a:r>
            <a:endParaRPr lang="th-TH" dirty="0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แนะนำโปรแกรม </a:t>
            </a:r>
            <a:r>
              <a:rPr lang="en-US" dirty="0" smtClean="0"/>
              <a:t>Visual C#</a:t>
            </a:r>
            <a:endParaRPr lang="th-TH" dirty="0"/>
          </a:p>
        </p:txBody>
      </p:sp>
      <p:sp>
        <p:nvSpPr>
          <p:cNvPr id="8" name="TextBox 7"/>
          <p:cNvSpPr txBox="1"/>
          <p:nvPr/>
        </p:nvSpPr>
        <p:spPr>
          <a:xfrm>
            <a:off x="179512" y="4293096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Toolbox</a:t>
            </a:r>
            <a:endParaRPr lang="th-TH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596336" y="3645024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Solution Explorer</a:t>
            </a:r>
            <a:endParaRPr lang="th-TH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668344" y="5301208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Properties Windows</a:t>
            </a:r>
            <a:endParaRPr lang="th-TH" sz="1600" b="1" dirty="0"/>
          </a:p>
        </p:txBody>
      </p:sp>
      <p:pic>
        <p:nvPicPr>
          <p:cNvPr id="13" name="รูปภาพ 12" descr="project.jpg"/>
          <p:cNvPicPr>
            <a:picLocks noChangeAspect="1"/>
          </p:cNvPicPr>
          <p:nvPr/>
        </p:nvPicPr>
        <p:blipFill>
          <a:blip r:embed="rId2" cstate="print"/>
          <a:srcRect b="3381"/>
          <a:stretch>
            <a:fillRect/>
          </a:stretch>
        </p:blipFill>
        <p:spPr>
          <a:xfrm>
            <a:off x="1475656" y="2132856"/>
            <a:ext cx="6097816" cy="3682293"/>
          </a:xfrm>
          <a:prstGeom prst="rect">
            <a:avLst/>
          </a:prstGeom>
        </p:spPr>
      </p:pic>
      <p:cxnSp>
        <p:nvCxnSpPr>
          <p:cNvPr id="10" name="ลูกศรเชื่อมต่อแบบตรง 9"/>
          <p:cNvCxnSpPr/>
          <p:nvPr/>
        </p:nvCxnSpPr>
        <p:spPr>
          <a:xfrm flipH="1">
            <a:off x="539552" y="3933056"/>
            <a:ext cx="936104" cy="288032"/>
          </a:xfrm>
          <a:prstGeom prst="straightConnector1">
            <a:avLst/>
          </a:prstGeom>
          <a:ln w="28575"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ลูกศรเชื่อมต่อแบบตรง 15"/>
          <p:cNvCxnSpPr/>
          <p:nvPr/>
        </p:nvCxnSpPr>
        <p:spPr>
          <a:xfrm flipH="1" flipV="1">
            <a:off x="7308304" y="3356992"/>
            <a:ext cx="720080" cy="21602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ลูกศรเชื่อมต่อแบบตรง 17"/>
          <p:cNvCxnSpPr/>
          <p:nvPr/>
        </p:nvCxnSpPr>
        <p:spPr>
          <a:xfrm flipH="1" flipV="1">
            <a:off x="7236296" y="5013176"/>
            <a:ext cx="936104" cy="14401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59574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800" b="1" dirty="0" smtClean="0">
                <a:latin typeface="TH SarabunPSK" pitchFamily="34" charset="-34"/>
                <a:ea typeface="Tahoma" pitchFamily="34" charset="0"/>
                <a:cs typeface="TH SarabunPSK" pitchFamily="34" charset="-34"/>
              </a:rPr>
              <a:t>	</a:t>
            </a:r>
            <a:r>
              <a:rPr lang="en-US" sz="2800" b="1" dirty="0" smtClean="0">
                <a:latin typeface="TH SarabunPSK" pitchFamily="34" charset="-34"/>
                <a:ea typeface="Tahoma" pitchFamily="34" charset="0"/>
                <a:cs typeface="TH SarabunPSK" pitchFamily="34" charset="-34"/>
              </a:rPr>
              <a:t>	Event Driven Programming </a:t>
            </a:r>
            <a:r>
              <a:rPr lang="th-TH" sz="2800" b="1" dirty="0" smtClean="0">
                <a:latin typeface="TH SarabunPSK" pitchFamily="34" charset="-34"/>
                <a:ea typeface="Tahoma" pitchFamily="34" charset="0"/>
                <a:cs typeface="TH SarabunPSK" pitchFamily="34" charset="-34"/>
              </a:rPr>
              <a:t>นั้น มีหลักการ คือ เมื่อเกิดเหตุการณ์ขึ้นมาแต่ละอย่างแล้ว จะจัดการกับเหตุการณ์อย่างไร เช่น มีฟอร์ม 1 ฟอร์ม มีปุ่มอยู่บนฟอร์ม เมื่อเรากดปุ่มแล้วจะให้ทำงานอะไร ซึ่งเราต้องเขียนโปรแกรมให้ทำงานหลังปุ่มนั้น</a:t>
            </a: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 smtClean="0">
                <a:solidFill>
                  <a:schemeClr val="tx1"/>
                </a:solidFill>
              </a:rPr>
              <a:t>การเขียนโปรแกรมแบบ </a:t>
            </a:r>
            <a:r>
              <a:rPr lang="en-US" sz="2400" dirty="0" smtClean="0">
                <a:solidFill>
                  <a:schemeClr val="tx1"/>
                </a:solidFill>
              </a:rPr>
              <a:t>Event Driven Programming</a:t>
            </a:r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009511"/>
            <a:ext cx="3384376" cy="244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5472608"/>
          </a:xfrm>
        </p:spPr>
        <p:txBody>
          <a:bodyPr>
            <a:noAutofit/>
          </a:bodyPr>
          <a:lstStyle/>
          <a:p>
            <a:r>
              <a:rPr lang="th-TH" sz="2400" b="1" dirty="0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ออบเจ็กต์ (</a:t>
            </a:r>
            <a:r>
              <a:rPr lang="en-US" sz="2400" b="1" dirty="0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Object</a:t>
            </a:r>
            <a:r>
              <a:rPr lang="th-TH" sz="2400" dirty="0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คือ สิ่งต่าง ๆ ที่ประกอบเป็น</a:t>
            </a:r>
            <a:r>
              <a:rPr lang="th-TH" sz="2400" b="1" dirty="0" err="1" smtClean="0">
                <a:latin typeface="TH SarabunPSK" pitchFamily="34" charset="-34"/>
                <a:cs typeface="TH SarabunPSK" pitchFamily="34" charset="-34"/>
              </a:rPr>
              <a:t>แอพพลิเค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ชัน เช่น ฟอร์ม</a:t>
            </a:r>
            <a:r>
              <a:rPr lang="th-TH" sz="24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ปุ่มกด 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ComboBox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ListBox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รูปภาพ เป็นต้น</a:t>
            </a:r>
          </a:p>
          <a:p>
            <a:r>
              <a:rPr lang="th-TH" sz="2400" b="1" dirty="0" err="1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พร็อพเพอร์ตี้</a:t>
            </a:r>
            <a:r>
              <a:rPr lang="th-TH" sz="2400" b="1" dirty="0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 (</a:t>
            </a:r>
            <a:r>
              <a:rPr lang="en-US" sz="2400" b="1" dirty="0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Property</a:t>
            </a:r>
            <a:r>
              <a:rPr lang="th-TH" sz="2400" b="1" dirty="0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คือ คุณสมบัติของออบเจ็กต์ เช่น ขนาดกว้าง ยาว สีพื้น ฟอนต์ สีฟอนต์ เป็นต้น </a:t>
            </a:r>
          </a:p>
          <a:p>
            <a:r>
              <a:rPr lang="th-TH" sz="2400" b="1" dirty="0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เมธอด (</a:t>
            </a:r>
            <a:r>
              <a:rPr lang="en-US" sz="2400" b="1" dirty="0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Method</a:t>
            </a:r>
            <a:r>
              <a:rPr lang="th-TH" sz="2400" b="1" dirty="0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)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คือ ความสามารถของออบเจ็กต์ ที่จะทำให้ออบเจ็กต์สามารถทำงานได้ เช่น ออบเจ็กต์ฟอร์ม สามารถทำงานได้ คือ ปิดฟอร์ม เปิดฟอร์ม ย้ายฟอร์ม ออบเจ็กต์ </a:t>
            </a:r>
            <a:r>
              <a:rPr lang="en-US" sz="2400" b="1" dirty="0" err="1" smtClean="0">
                <a:latin typeface="TH SarabunPSK" pitchFamily="34" charset="-34"/>
                <a:cs typeface="TH SarabunPSK" pitchFamily="34" charset="-34"/>
              </a:rPr>
              <a:t>ComboBox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สามารถทำงานได้คือ การเพิ่มรายการ การลบรายการ เป็นต้น</a:t>
            </a:r>
          </a:p>
          <a:p>
            <a:r>
              <a:rPr lang="th-TH" sz="2400" b="1" dirty="0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เหตุการณ์ (</a:t>
            </a:r>
            <a:r>
              <a:rPr lang="en-US" sz="2400" b="1" dirty="0" smtClean="0">
                <a:solidFill>
                  <a:srgbClr val="1D1DEB"/>
                </a:solidFill>
                <a:latin typeface="TH SarabunPSK" pitchFamily="34" charset="-34"/>
                <a:cs typeface="TH SarabunPSK" pitchFamily="34" charset="-34"/>
              </a:rPr>
              <a:t>Event)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คือ เหตุการณ์ที่เกิดขึ้นกับออบเจ็กต์ เช่น เมื่อเราปิดฟอร์ม จะเกิดเหตุการณ์ปิดฟอร์ม เมื่อเราเปิดฟอร์ม จะเกิดเหตุการณ์ เปิดฟอร์ม เมื่อเรากดปุ่ม จะเกิดเหตุการณ์ คลิก</a:t>
            </a:r>
          </a:p>
          <a:p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7800" lvl="1" indent="214313">
              <a:buNone/>
            </a:pP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คือ การสร้าง</a:t>
            </a:r>
            <a:r>
              <a:rPr lang="th-TH" sz="2400" b="1" dirty="0" err="1" smtClean="0">
                <a:latin typeface="TH SarabunPSK" pitchFamily="34" charset="-34"/>
                <a:cs typeface="TH SarabunPSK" pitchFamily="34" charset="-34"/>
              </a:rPr>
              <a:t>แอพพลิเค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ชันที่ใช้ฟอร์ม(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Form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) เป็นพื้นแล้วนำคอนโทรลต่าง ๆ มาวาง จากนั้นก็เขียนโปรแกรมควบคุมการทำงานของคอนโทรล </a:t>
            </a:r>
            <a:r>
              <a:rPr lang="th-TH" sz="2400" b="1" dirty="0" err="1" smtClean="0">
                <a:latin typeface="TH SarabunPSK" pitchFamily="34" charset="-34"/>
                <a:cs typeface="TH SarabunPSK" pitchFamily="34" charset="-34"/>
              </a:rPr>
              <a:t>แอพพลิเค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ชันที่ได้จะนำมาทำงานบนระบบปฏิบัติการ 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Windows</a:t>
            </a:r>
          </a:p>
          <a:p>
            <a:pPr lvl="1">
              <a:buNone/>
            </a:pP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 smtClean="0">
                <a:solidFill>
                  <a:schemeClr val="tx1"/>
                </a:solidFill>
              </a:rPr>
              <a:t>การสร้าง</a:t>
            </a:r>
            <a:r>
              <a:rPr lang="th-TH" dirty="0" err="1" smtClean="0">
                <a:solidFill>
                  <a:schemeClr val="tx1"/>
                </a:solidFill>
              </a:rPr>
              <a:t>แอพพลิเค</a:t>
            </a:r>
            <a:r>
              <a:rPr lang="th-TH" dirty="0" smtClean="0">
                <a:solidFill>
                  <a:schemeClr val="tx1"/>
                </a:solidFill>
              </a:rPr>
              <a:t>ชันแบบ </a:t>
            </a:r>
            <a:r>
              <a:rPr lang="en-US" dirty="0" smtClean="0">
                <a:solidFill>
                  <a:schemeClr val="tx1"/>
                </a:solidFill>
              </a:rPr>
              <a:t>Windows Form</a:t>
            </a:r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4138" y="3341712"/>
            <a:ext cx="38957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12568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Name</a:t>
            </a:r>
            <a:r>
              <a:rPr lang="en-US" sz="2000" dirty="0" smtClean="0"/>
              <a:t> </a:t>
            </a:r>
            <a:r>
              <a:rPr lang="th-TH" sz="20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เป็นชื่อของฟอร์ม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smtClean="0"/>
              <a:t>Text</a:t>
            </a:r>
            <a:r>
              <a:rPr lang="en-US" sz="20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เป็นข้อความที่แสดงที่แถบด้านบนของแต่ละฟอร์ม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err="1" smtClean="0"/>
              <a:t>ContrlBox</a:t>
            </a:r>
            <a:r>
              <a:rPr lang="th-TH" sz="2000" dirty="0" smtClean="0"/>
              <a:t>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เป็นการกำหนดว่าขณะรันจะแสดง </a:t>
            </a:r>
            <a:r>
              <a:rPr lang="en-US" sz="2000" dirty="0" smtClean="0"/>
              <a:t>Control Box </a:t>
            </a:r>
            <a:r>
              <a:rPr lang="th-TH" sz="2000" dirty="0" smtClean="0"/>
              <a:t>		</a:t>
            </a:r>
            <a:r>
              <a:rPr lang="th-TH" sz="2400" dirty="0" smtClean="0">
                <a:latin typeface="TH SarabunPSK" pitchFamily="34" charset="-34"/>
                <a:cs typeface="TH SarabunPSK" pitchFamily="34" charset="-34"/>
              </a:rPr>
              <a:t>   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หรือไม่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smtClean="0"/>
              <a:t>Size</a:t>
            </a:r>
            <a:r>
              <a:rPr lang="en-US" sz="2000" dirty="0" smtClean="0"/>
              <a:t>	</a:t>
            </a:r>
            <a:r>
              <a:rPr lang="th-TH" sz="20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กำหนดความกว้าง ยาวของฟอร์ม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err="1" smtClean="0"/>
              <a:t>BorderStyle</a:t>
            </a:r>
            <a:r>
              <a:rPr lang="en-US" sz="20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กำหนดลักษณะของฟอร์ม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err="1" smtClean="0"/>
              <a:t>BackColor</a:t>
            </a:r>
            <a:r>
              <a:rPr lang="en-US" sz="2000" dirty="0" smtClean="0"/>
              <a:t>	</a:t>
            </a:r>
            <a:r>
              <a:rPr lang="th-TH" sz="2400" b="1" dirty="0" err="1" smtClean="0">
                <a:latin typeface="TH SarabunPSK" pitchFamily="34" charset="-34"/>
                <a:cs typeface="TH SarabunPSK" pitchFamily="34" charset="-34"/>
              </a:rPr>
              <a:t>กำนด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สีพื้นฟอร์ม</a:t>
            </a:r>
          </a:p>
          <a:p>
            <a:r>
              <a:rPr lang="en-US" sz="2000" b="1" dirty="0" err="1" smtClean="0"/>
              <a:t>ForeColor</a:t>
            </a:r>
            <a:r>
              <a:rPr lang="en-US" sz="20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กำหนดสีตัวอักษรบนฟอร์ม</a:t>
            </a:r>
          </a:p>
          <a:p>
            <a:r>
              <a:rPr lang="en-US" sz="2000" b="1" dirty="0" err="1" smtClean="0"/>
              <a:t>MinimizeBox</a:t>
            </a:r>
            <a:r>
              <a:rPr lang="en-US" sz="20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ให้แสดงปุ่มย่อฟอร์มหรือไม่</a:t>
            </a:r>
          </a:p>
          <a:p>
            <a:r>
              <a:rPr lang="en-US" sz="2000" b="1" dirty="0" err="1" smtClean="0"/>
              <a:t>MaximizeBo</a:t>
            </a:r>
            <a:r>
              <a:rPr lang="en-US" sz="2000" dirty="0" err="1" smtClean="0"/>
              <a:t>x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ให้แสดงปุ่มขยายฟอร์มหรือไม่</a:t>
            </a:r>
            <a:endParaRPr lang="th-TH" sz="2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Property </a:t>
            </a:r>
            <a:r>
              <a:rPr lang="th-TH" dirty="0" smtClean="0">
                <a:solidFill>
                  <a:schemeClr val="tx1"/>
                </a:solidFill>
              </a:rPr>
              <a:t>ที่สำคัญของฟอร์ม</a:t>
            </a:r>
            <a:endParaRPr lang="th-TH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467544" y="991269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Icon</a:t>
            </a:r>
            <a:r>
              <a:rPr lang="en-US" sz="2000" dirty="0" smtClean="0"/>
              <a:t>	</a:t>
            </a:r>
            <a:r>
              <a:rPr lang="th-TH" sz="20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เป็นการระบุไอคอนของฟอร์มเมื่อกดปุ่มย่อฟอร์ม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err="1" smtClean="0"/>
              <a:t>StartPosition</a:t>
            </a:r>
            <a:r>
              <a:rPr lang="en-US" sz="2000" dirty="0" smtClean="0"/>
              <a:t> </a:t>
            </a:r>
            <a:r>
              <a:rPr lang="th-TH" sz="2000" dirty="0" smtClean="0"/>
              <a:t> 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กำหนดตำแหน่งฟอร์มเริ่มต้น</a:t>
            </a:r>
          </a:p>
          <a:p>
            <a:r>
              <a:rPr lang="en-US" sz="2000" b="1" dirty="0" err="1" smtClean="0"/>
              <a:t>WindowState</a:t>
            </a:r>
            <a:r>
              <a:rPr lang="en-US" sz="2000" dirty="0" smtClean="0"/>
              <a:t> </a:t>
            </a:r>
            <a:r>
              <a:rPr lang="th-TH" sz="2000" dirty="0" smtClean="0"/>
              <a:t> 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เป็นการกำหนดสถานะของฟอร์มว่าจะแสดง</a:t>
            </a:r>
            <a:br>
              <a:rPr lang="th-TH" sz="24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	แบบใด</a:t>
            </a:r>
          </a:p>
          <a:p>
            <a:r>
              <a:rPr lang="en-US" sz="2000" b="1" dirty="0" err="1" smtClean="0"/>
              <a:t>SizeGripStyle</a:t>
            </a:r>
            <a:r>
              <a:rPr lang="en-US" sz="2000" dirty="0" smtClean="0"/>
              <a:t> </a:t>
            </a:r>
            <a:r>
              <a:rPr lang="th-TH" sz="2000" dirty="0" smtClean="0"/>
              <a:t> 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เป็นการแสดงขอบมุมล่างขวาของฟอร์มที่ใช้</a:t>
            </a:r>
            <a:br>
              <a:rPr lang="th-TH" sz="24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			ปรับขนาดของฟอร์ม</a:t>
            </a:r>
          </a:p>
          <a:p>
            <a:r>
              <a:rPr lang="en-US" sz="2000" b="1" dirty="0" smtClean="0"/>
              <a:t>Cursor</a:t>
            </a:r>
            <a:r>
              <a:rPr lang="en-US" sz="20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รูปแบบของ</a:t>
            </a:r>
            <a:r>
              <a:rPr lang="th-TH" sz="2400" b="1" dirty="0" err="1" smtClean="0">
                <a:latin typeface="TH SarabunPSK" pitchFamily="34" charset="-34"/>
                <a:cs typeface="TH SarabunPSK" pitchFamily="34" charset="-34"/>
              </a:rPr>
              <a:t>เคอร์เซอร์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ที่ปรากฏเมื่อเมาส์เคลื่อนผ่านฟอร์ม</a:t>
            </a:r>
          </a:p>
          <a:p>
            <a:r>
              <a:rPr lang="en-US" sz="2000" b="1" dirty="0" err="1" smtClean="0"/>
              <a:t>FormBorderStyl</a:t>
            </a:r>
            <a:r>
              <a:rPr lang="en-US" sz="2000" dirty="0" err="1" smtClean="0"/>
              <a:t>e</a:t>
            </a:r>
            <a:r>
              <a:rPr lang="en-US" sz="2000" dirty="0" smtClean="0"/>
              <a:t> 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รูปแบบของขอบฟอร์ม</a:t>
            </a:r>
          </a:p>
          <a:p>
            <a:endParaRPr lang="th-TH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392488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Show</a:t>
            </a:r>
            <a:r>
              <a:rPr lang="en-US" sz="2400" dirty="0" smtClean="0"/>
              <a:t> </a:t>
            </a:r>
            <a:r>
              <a:rPr lang="th-TH" sz="2400" dirty="0" smtClean="0"/>
              <a:t>		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เรียกฟอร์มขึ้นมาแสดง</a:t>
            </a:r>
            <a:endParaRPr lang="th-TH" sz="24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400" b="1" dirty="0" err="1" smtClean="0"/>
              <a:t>ShowDialog</a:t>
            </a:r>
            <a:r>
              <a:rPr lang="en-US" sz="2400" dirty="0" smtClean="0"/>
              <a:t>	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เรียกฟอร์มขึ้นมาแสดงแบบ 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Dialog</a:t>
            </a:r>
            <a:endParaRPr lang="th-TH" sz="24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400" b="1" dirty="0" smtClean="0"/>
              <a:t>Hide 	</a:t>
            </a:r>
            <a:r>
              <a:rPr lang="th-TH" sz="2400" b="1" dirty="0" smtClean="0"/>
              <a:t>	</a:t>
            </a:r>
            <a:r>
              <a:rPr lang="th-TH" sz="2400" dirty="0" smtClean="0"/>
              <a:t>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ใช้ซ่อนฟอร์ม</a:t>
            </a:r>
            <a:endParaRPr lang="th-TH" sz="24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400" b="1" dirty="0" err="1" smtClean="0"/>
              <a:t>SetDesktopLocation</a:t>
            </a:r>
            <a:r>
              <a:rPr lang="en-US" sz="2400" b="1" dirty="0" smtClean="0"/>
              <a:t>  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กำหนดตำแหน่งพิกัดที่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ฟอร์ม</a:t>
            </a: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28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en-US" sz="2800" b="1" dirty="0" smtClean="0">
                <a:latin typeface="TH SarabunPSK" pitchFamily="34" charset="-34"/>
                <a:cs typeface="TH SarabunPSK" pitchFamily="34" charset="-34"/>
              </a:rPr>
              <a:t>				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จะแสดงบน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หน้าจอ</a:t>
            </a:r>
            <a:endParaRPr lang="th-TH" sz="24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400" b="1" dirty="0" smtClean="0"/>
              <a:t>Activate</a:t>
            </a:r>
            <a:r>
              <a:rPr lang="en-US" sz="2400" dirty="0" smtClean="0"/>
              <a:t>	</a:t>
            </a:r>
            <a:r>
              <a:rPr lang="th-TH" sz="2400" dirty="0" smtClean="0"/>
              <a:t>	</a:t>
            </a:r>
            <a:r>
              <a:rPr lang="th-TH" sz="2800" b="1" dirty="0" smtClean="0">
                <a:latin typeface="TH SarabunPSK" pitchFamily="34" charset="-34"/>
                <a:cs typeface="TH SarabunPSK" pitchFamily="34" charset="-34"/>
              </a:rPr>
              <a:t>เรียกฟอร์มขึ้นมาแสดงด้านบน</a:t>
            </a:r>
            <a:endParaRPr lang="th-TH" sz="2400" b="1" dirty="0" smtClean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Method </a:t>
            </a:r>
            <a:r>
              <a:rPr lang="th-TH" dirty="0" smtClean="0">
                <a:solidFill>
                  <a:schemeClr val="tx1"/>
                </a:solidFill>
              </a:rPr>
              <a:t>ที่สำคัญของฟอร์ม</a:t>
            </a:r>
            <a:endParaRPr lang="th-TH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680520"/>
          </a:xfrm>
        </p:spPr>
        <p:txBody>
          <a:bodyPr>
            <a:noAutofit/>
          </a:bodyPr>
          <a:lstStyle/>
          <a:p>
            <a:r>
              <a:rPr lang="en-US" sz="2000" b="1" dirty="0" smtClean="0"/>
              <a:t>Load</a:t>
            </a:r>
            <a:r>
              <a:rPr lang="en-US" sz="2000" dirty="0" smtClean="0"/>
              <a:t> </a:t>
            </a:r>
            <a:r>
              <a:rPr lang="th-TH" sz="2000" dirty="0" smtClean="0"/>
              <a:t>	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จะเกิดขึ้นเมื่อฟอร์มถูกเรียกขึ้นมาใช้งาน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smtClean="0"/>
              <a:t>Resize</a:t>
            </a:r>
            <a:r>
              <a:rPr lang="en-US" sz="2000" dirty="0" smtClean="0"/>
              <a:t>	</a:t>
            </a:r>
            <a:r>
              <a:rPr lang="th-TH" sz="20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จะเกิดขึ้นเมื่อฟอร์มถูกปรับขนาด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ให้</a:t>
            </a: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/>
            </a:r>
            <a:br>
              <a:rPr lang="en-US" sz="2400" b="1" dirty="0" smtClean="0">
                <a:latin typeface="TH SarabunPSK" pitchFamily="34" charset="-34"/>
                <a:cs typeface="TH SarabunPSK" pitchFamily="34" charset="-34"/>
              </a:rPr>
            </a:br>
            <a:r>
              <a:rPr lang="en-US" sz="2400" b="1" dirty="0" smtClean="0">
                <a:latin typeface="TH SarabunPSK" pitchFamily="34" charset="-34"/>
                <a:cs typeface="TH SarabunPSK" pitchFamily="34" charset="-34"/>
              </a:rPr>
              <a:t>		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เปลี่ยนไป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err="1" smtClean="0"/>
              <a:t>ResizeBegin</a:t>
            </a:r>
            <a:r>
              <a:rPr lang="en-US" sz="2000" b="1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จะเกิดขึ้นเมื่อฟอร์มเริ่มปรับขนาด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err="1" smtClean="0"/>
              <a:t>ResizeEnd</a:t>
            </a:r>
            <a:r>
              <a:rPr lang="en-US" sz="2000" b="1" dirty="0" smtClean="0"/>
              <a:t>  </a:t>
            </a:r>
            <a:r>
              <a:rPr lang="th-TH" sz="2000" b="1" dirty="0" smtClean="0"/>
              <a:t>	</a:t>
            </a:r>
            <a:r>
              <a:rPr lang="en-US" sz="2000" b="1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จะ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เกิดขึ้นเมื่อฟอร์มปรับขนาดเสร็จแล้ว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err="1" smtClean="0"/>
              <a:t>SizeChanged</a:t>
            </a:r>
            <a:r>
              <a:rPr lang="en-US" sz="2000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จะเกิดขึ้นเมื่อฟอร์มถูกปรับขนาด</a:t>
            </a:r>
            <a:endParaRPr lang="th-TH" sz="20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smtClean="0"/>
              <a:t>Unload	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จะเกิดขึ้นเมื่อฟอร์มถูกเลิกใช้งาน</a:t>
            </a:r>
            <a:endParaRPr lang="en-US" sz="2400" b="1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sz="2000" b="1" dirty="0" smtClean="0"/>
              <a:t>Activated	</a:t>
            </a:r>
            <a:r>
              <a:rPr lang="en-US" sz="2000" b="1" dirty="0" smtClean="0"/>
              <a:t>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จะ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เกิดขึ้นเมื่อฟอร์ม </a:t>
            </a:r>
            <a:r>
              <a:rPr lang="en-US" sz="2000" b="1" dirty="0" smtClean="0"/>
              <a:t>Activate</a:t>
            </a:r>
          </a:p>
          <a:p>
            <a:r>
              <a:rPr lang="en-US" sz="2000" b="1" dirty="0" smtClean="0"/>
              <a:t>Click 		</a:t>
            </a:r>
            <a:r>
              <a:rPr lang="th-TH" sz="2400" b="1" dirty="0" smtClean="0">
                <a:latin typeface="TH SarabunPSK" pitchFamily="34" charset="-34"/>
                <a:cs typeface="TH SarabunPSK" pitchFamily="34" charset="-34"/>
              </a:rPr>
              <a:t>จะเกิดขึ้นเมื่อคลิกไปบนพื้นฟอร์ม</a:t>
            </a:r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Event </a:t>
            </a:r>
            <a:r>
              <a:rPr lang="th-TH" dirty="0" smtClean="0">
                <a:solidFill>
                  <a:schemeClr val="tx1"/>
                </a:solidFill>
              </a:rPr>
              <a:t>ที่สำคัญของฟอร์ม</a:t>
            </a:r>
            <a:endParaRPr lang="th-TH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รวมกลุ่ม">
  <a:themeElements>
    <a:clrScheme name="รวมกลุ่ม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รวมกลุ่ม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รวมกลุ่ม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545</TotalTime>
  <Words>371</Words>
  <Application>Microsoft Office PowerPoint</Application>
  <PresentationFormat>นำเสนอทางหน้าจอ (4:3)</PresentationFormat>
  <Paragraphs>94</Paragraphs>
  <Slides>17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17</vt:i4>
      </vt:variant>
    </vt:vector>
  </HeadingPairs>
  <TitlesOfParts>
    <vt:vector size="18" baseType="lpstr">
      <vt:lpstr>รวมกลุ่ม</vt:lpstr>
      <vt:lpstr>บทที่ 1 </vt:lpstr>
      <vt:lpstr>แนะนำโปรแกรม Visual C#</vt:lpstr>
      <vt:lpstr>การเขียนโปรแกรมแบบ Event Driven Programming</vt:lpstr>
      <vt:lpstr>งานนำเสนอ PowerPoint</vt:lpstr>
      <vt:lpstr>การสร้างแอพพลิเคชันแบบ Windows Form</vt:lpstr>
      <vt:lpstr>Property ที่สำคัญของฟอร์ม</vt:lpstr>
      <vt:lpstr>งานนำเสนอ PowerPoint</vt:lpstr>
      <vt:lpstr>Method ที่สำคัญของฟอร์ม</vt:lpstr>
      <vt:lpstr>Event ที่สำคัญของฟอร์ม</vt:lpstr>
      <vt:lpstr>เริ่มต้นเขียนโปรแกรม</vt:lpstr>
      <vt:lpstr>การสร้าง Project </vt:lpstr>
      <vt:lpstr>วางคอนโทรลต่าง ๆ แล้วกำหนด Property</vt:lpstr>
      <vt:lpstr>เขียนโค้ดตามเหตุการณ์ที่ต้องการ</vt:lpstr>
      <vt:lpstr>การใช้งาน MessageBox</vt:lpstr>
      <vt:lpstr>รายละเอียดของปุ่ม(Buttons)ชนิดต่าง ๆ</vt:lpstr>
      <vt:lpstr>รายละเอียดของไอคอน(Icon)ชนิดต่าง ๆ</vt:lpstr>
      <vt:lpstr>แบบฝึกหัด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1 </dc:title>
  <dc:creator>bbb</dc:creator>
  <cp:lastModifiedBy>admin</cp:lastModifiedBy>
  <cp:revision>84</cp:revision>
  <dcterms:created xsi:type="dcterms:W3CDTF">2012-06-04T04:20:39Z</dcterms:created>
  <dcterms:modified xsi:type="dcterms:W3CDTF">2023-06-05T12:18:08Z</dcterms:modified>
</cp:coreProperties>
</file>